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77" r:id="rId1"/>
  </p:sldMasterIdLst>
  <p:sldIdLst>
    <p:sldId id="256" r:id="rId2"/>
    <p:sldId id="258" r:id="rId3"/>
    <p:sldId id="265" r:id="rId4"/>
    <p:sldId id="267" r:id="rId5"/>
    <p:sldId id="268" r:id="rId6"/>
    <p:sldId id="269" r:id="rId7"/>
    <p:sldId id="271" r:id="rId8"/>
    <p:sldId id="274" r:id="rId9"/>
    <p:sldId id="275" r:id="rId10"/>
    <p:sldId id="273" r:id="rId11"/>
    <p:sldId id="272" r:id="rId12"/>
    <p:sldId id="276" r:id="rId13"/>
    <p:sldId id="263" r:id="rId14"/>
    <p:sldId id="264" r:id="rId15"/>
    <p:sldId id="277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4303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92" y="114"/>
      </p:cViewPr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-204"/>
    </p:cViewPr>
  </p:sorter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presProps" Target="presProps.xml"  /><Relationship Id="rId18" Type="http://schemas.openxmlformats.org/officeDocument/2006/relationships/viewProps" Target="viewProps.xml"  /><Relationship Id="rId19" Type="http://schemas.openxmlformats.org/officeDocument/2006/relationships/theme" Target="theme/theme1.xml"  /><Relationship Id="rId2" Type="http://schemas.openxmlformats.org/officeDocument/2006/relationships/slide" Target="slides/slide1.xml"  /><Relationship Id="rId20" Type="http://schemas.openxmlformats.org/officeDocument/2006/relationships/tableStyles" Target="tableStyles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110046-5CED-4474-A491-B58FB81B99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3BF8331-1152-4610-B7AE-2E2CE7D95C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81796B-1431-4CB8-B334-1C0CF451C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9C42C-9C61-416C-AC64-1FE95159F6CF}" type="datetimeFigureOut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31D4FD-481D-48EA-B77D-AD4EBC89B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1301B6-41B1-4EFB-B9DA-D36590914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03054-D9C9-462D-AD8B-8F8972CF1B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5151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D70B5D-BC2F-4779-B0E9-29A16116C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630D0D2-1EB4-4345-AE60-E9CE41CE4F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C8A8F9-20B8-46BB-BC83-EF1CC4130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9C42C-9C61-416C-AC64-1FE95159F6CF}" type="datetimeFigureOut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56D9C6-87E3-41AF-9746-515EEDD99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E57ADB-3041-4B4D-B0D5-52BE90B65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03054-D9C9-462D-AD8B-8F8972CF1B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2422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2ED6F5A-EDBF-4111-9CF3-8D504B77EF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DE7C34B-284D-4980-AECD-040E3316E0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B05CC9-81A3-40A9-930E-674AA3374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9C42C-9C61-416C-AC64-1FE95159F6CF}" type="datetimeFigureOut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48F831-8227-466A-927A-08F103B96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B77C4F-9503-4C84-A76A-125258AB2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03054-D9C9-462D-AD8B-8F8972CF1B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5828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DA7354-6571-4894-A44F-415A4CF04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14BC4A-CC17-4056-81AF-5345BC4FF3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EFD468-06F0-4B34-8AED-CA6B38EFC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9C42C-9C61-416C-AC64-1FE95159F6CF}" type="datetimeFigureOut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072C26-AB30-4E2F-824B-6833A26FB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988975-A2A6-40DB-8A0B-0C1B4DAB1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03054-D9C9-462D-AD8B-8F8972CF1B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2146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143B76-E940-4D87-86CE-71DD91A32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450700-946A-469C-A6B7-42262E9C38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C109E8-F762-47EE-8891-F419B2556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9C42C-9C61-416C-AC64-1FE95159F6CF}" type="datetimeFigureOut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CF531B-677E-448F-B6DB-5B8D6CBCB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2D7755-A7DF-41D9-87F3-BAFD62071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03054-D9C9-462D-AD8B-8F8972CF1B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2339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730D4D-D75F-4400-8BF3-C627BA65A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4AE2A5-57BB-4B8B-BC7F-9845B05A60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81C550D-5C14-4532-AF8A-A0E4D5A723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74772F2-3DC9-49CB-BDA2-167C1F3C3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9C42C-9C61-416C-AC64-1FE95159F6CF}" type="datetimeFigureOut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13FD28B-6A04-44E7-B045-5095C0792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FA62BEC-81E3-4EE4-934F-423511EC0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03054-D9C9-462D-AD8B-8F8972CF1B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4036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465C01-2E9A-4CB0-B187-F88F65B48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98BA745-D97A-47EE-839A-DF1157FB5A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BCEA0B3-ED0E-46AC-97AA-26981ACA5D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762AC06-695A-42BC-9B02-B4E3C8C3E8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AA8E8EC-51CC-493D-8CDD-3A8A47260B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76D2E3F-5955-4BA0-8555-C3B8DA7BA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9C42C-9C61-416C-AC64-1FE95159F6CF}" type="datetimeFigureOut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1BDFC76-FDF5-4B11-B403-D3E5438BF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C4D95FA-52FE-488F-8312-DFEC2E85F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03054-D9C9-462D-AD8B-8F8972CF1B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4300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508E69-69AD-4EF3-A74D-3AF74C5B5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818AAAF-19B3-4E7F-A11B-08248F850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9C42C-9C61-416C-AC64-1FE95159F6CF}" type="datetimeFigureOut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494D199-5E39-4B0A-AB3D-0CF4968A4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46A4D85-0269-419B-A7C5-99329B163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03054-D9C9-462D-AD8B-8F8972CF1B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091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D1BE648-6505-42C4-A253-F4638E1C5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9C42C-9C61-416C-AC64-1FE95159F6CF}" type="datetimeFigureOut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0F740B8-5B50-4F2B-9CAF-1851DF83B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65CF1D9-CFE2-4CD9-847D-229BC3FBD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03054-D9C9-462D-AD8B-8F8972CF1B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3336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0EAFBC-62D1-45D6-96EB-CB8C6A6C1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64F5D2-1384-4538-BD45-0E02FC939B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34D25CE-D213-4AF7-A99F-D987CA5F30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122D1B-D466-440C-9874-E6CCF75DC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9C42C-9C61-416C-AC64-1FE95159F6CF}" type="datetimeFigureOut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04DC5F-FED9-4670-9A9A-170E8E69D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ECFDB83-A721-4E4B-9D1B-A2C36839B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03054-D9C9-462D-AD8B-8F8972CF1B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3523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15B7D0-3DD0-439E-8020-30AA9F584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F742AD5-CCD8-4B41-94AB-E6080B59E6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E2273FB-9013-45D2-8E5A-EA4B841D56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ADDCF48-7CFF-4000-AF7B-9C7DFE438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9C42C-9C61-416C-AC64-1FE95159F6CF}" type="datetimeFigureOut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7DA8C28-A3B2-4E85-BF82-BFB295D52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B33C64C-04C0-47D4-8030-1EFE7CC05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03054-D9C9-462D-AD8B-8F8972CF1B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6733725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C370806-655D-43D2-83CC-EA48D6E07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A5A646-FBFE-4EFE-AB4F-5BFE3DE12A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938A6D-E5A2-4487-B40A-D091B7E70B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29C42C-9C61-416C-AC64-1FE95159F6CF}" type="datetimeFigureOut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56A961-CC9F-4480-8CEE-D2454B19B8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1FCDD3-47A6-47EE-85A2-A76990B81C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503054-D9C9-462D-AD8B-8F8972CF1B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722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jpe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0.png"  /><Relationship Id="rId3" Type="http://schemas.openxmlformats.org/officeDocument/2006/relationships/image" Target="../media/image21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2.png"  /><Relationship Id="rId3" Type="http://schemas.openxmlformats.org/officeDocument/2006/relationships/image" Target="../media/image23.png"  /><Relationship Id="rId4" Type="http://schemas.openxmlformats.org/officeDocument/2006/relationships/image" Target="../media/image24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5.png"  /><Relationship Id="rId3" Type="http://schemas.openxmlformats.org/officeDocument/2006/relationships/image" Target="../media/image26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7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hyperlink" Target="http://www.yahoo.com&#50640;/" TargetMode="External" /><Relationship Id="rId3" Type="http://schemas.openxmlformats.org/officeDocument/2006/relationships/image" Target="../media/image28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.png"  /><Relationship Id="rId3" Type="http://schemas.openxmlformats.org/officeDocument/2006/relationships/image" Target="../media/image3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4.png"  /><Relationship Id="rId3" Type="http://schemas.openxmlformats.org/officeDocument/2006/relationships/image" Target="../media/image5.png"  /><Relationship Id="rId4" Type="http://schemas.openxmlformats.org/officeDocument/2006/relationships/image" Target="../media/image6.png"  /><Relationship Id="rId5" Type="http://schemas.openxmlformats.org/officeDocument/2006/relationships/image" Target="../media/image7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png"  /><Relationship Id="rId3" Type="http://schemas.openxmlformats.org/officeDocument/2006/relationships/image" Target="../media/image9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0.png"  /><Relationship Id="rId3" Type="http://schemas.openxmlformats.org/officeDocument/2006/relationships/image" Target="../media/image11.png"  /><Relationship Id="rId4" Type="http://schemas.openxmlformats.org/officeDocument/2006/relationships/image" Target="../media/image12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3.png"  /><Relationship Id="rId3" Type="http://schemas.openxmlformats.org/officeDocument/2006/relationships/image" Target="../media/image14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5.png"  /><Relationship Id="rId3" Type="http://schemas.openxmlformats.org/officeDocument/2006/relationships/image" Target="../media/image16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7.png"  /><Relationship Id="rId3" Type="http://schemas.openxmlformats.org/officeDocument/2006/relationships/image" Target="../media/image18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9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hite cubby shelf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 rot="16200000">
            <a:off x="2667000" y="-2667000"/>
            <a:ext cx="6858000" cy="12192000"/>
          </a:xfrm>
          <a:prstGeom prst="rect">
            <a:avLst/>
          </a:prstGeom>
          <a:noFill/>
        </p:spPr>
      </p:pic>
      <p:sp>
        <p:nvSpPr>
          <p:cNvPr id="5" name="직사각형 4"/>
          <p:cNvSpPr/>
          <p:nvPr/>
        </p:nvSpPr>
        <p:spPr>
          <a:xfrm>
            <a:off x="3588916" y="2001157"/>
            <a:ext cx="4988768" cy="2381454"/>
          </a:xfrm>
          <a:prstGeom prst="rect">
            <a:avLst/>
          </a:prstGeom>
          <a:solidFill>
            <a:srgbClr val="101820"/>
          </a:solidFill>
          <a:ln w="127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979396" y="2873974"/>
            <a:ext cx="4233211" cy="1341714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ko-KR"/>
            </a:defPPr>
            <a:lvl1pPr algn="ctr">
              <a:defRPr sz="3600">
                <a:solidFill>
                  <a:schemeClr val="bg1"/>
                </a:solidFill>
                <a:latin typeface="나눔스퀘어_ac ExtraBold"/>
                <a:ea typeface="나눔스퀘어_ac ExtraBold"/>
              </a:defRPr>
            </a:lvl1pPr>
          </a:lstStyle>
          <a:p>
            <a:pPr algn="ctr" latinLnBrk="1">
              <a:lnSpc>
                <a:spcPct val="107000"/>
              </a:lnSpc>
              <a:spcAft>
                <a:spcPts val="800"/>
              </a:spcAft>
              <a:defRPr/>
            </a:pPr>
            <a:r>
              <a:rPr lang="en-US" altLang="ko-KR" sz="3600" b="1" kern="100">
                <a:effectLst/>
                <a:latin typeface="맑은 고딕"/>
                <a:ea typeface="맑은 고딕"/>
                <a:cs typeface="Times New Roman"/>
              </a:rPr>
              <a:t>Telnet C5</a:t>
            </a:r>
            <a:r>
              <a:rPr lang="ko-KR" altLang="ko-KR" sz="3600" b="1" kern="100">
                <a:effectLst/>
                <a:latin typeface="맑은 고딕"/>
                <a:ea typeface="맑은 고딕"/>
                <a:cs typeface="Times New Roman"/>
              </a:rPr>
              <a:t>패킷 분석</a:t>
            </a:r>
            <a:endParaRPr lang="ko-KR" altLang="ko-KR" sz="3600" b="1" kern="100">
              <a:effectLst/>
              <a:latin typeface="맑은 고딕"/>
              <a:ea typeface="맑은 고딕"/>
              <a:cs typeface="Times New Roman"/>
            </a:endParaRPr>
          </a:p>
          <a:p>
            <a:pPr lvl="0">
              <a:defRPr/>
            </a:pPr>
            <a:endParaRPr lang="ko-KR" altLang="en-US">
              <a:solidFill>
                <a:srgbClr val="ffffff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60502" y="4603171"/>
            <a:ext cx="2659702" cy="1015663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ko-KR"/>
            </a:defPPr>
            <a:lvl1pPr>
              <a:defRPr sz="2800">
                <a:solidFill>
                  <a:schemeClr val="bg1"/>
                </a:solidFill>
                <a:latin typeface="나눔스퀘어_ac"/>
                <a:ea typeface="나눔스퀘어_ac"/>
              </a:defRPr>
            </a:lvl1pPr>
          </a:lstStyle>
          <a:p>
            <a:pPr algn="ctr">
              <a:defRPr/>
            </a:pPr>
            <a:r>
              <a:rPr lang="en-US" altLang="ko-KR" sz="2000">
                <a:latin typeface="나눔스퀘어 ExtraBold"/>
                <a:ea typeface="나눔스퀘어 ExtraBold"/>
              </a:rPr>
              <a:t>4</a:t>
            </a:r>
            <a:r>
              <a:rPr lang="ko-KR" altLang="en-US" sz="2000">
                <a:latin typeface="나눔스퀘어 ExtraBold"/>
                <a:ea typeface="나눔스퀘어 ExtraBold"/>
              </a:rPr>
              <a:t>조 </a:t>
            </a:r>
            <a:endParaRPr lang="ko-KR" altLang="en-US" sz="2000">
              <a:latin typeface="나눔스퀘어 ExtraBold"/>
              <a:ea typeface="나눔스퀘어 ExtraBold"/>
            </a:endParaRPr>
          </a:p>
          <a:p>
            <a:pPr algn="ctr">
              <a:defRPr/>
            </a:pPr>
            <a:r>
              <a:rPr lang="ko-KR" altLang="en-US" sz="2000">
                <a:latin typeface="나눔스퀘어 ExtraBold"/>
                <a:ea typeface="나눔스퀘어 ExtraBold"/>
              </a:rPr>
              <a:t>조원</a:t>
            </a:r>
            <a:r>
              <a:rPr lang="en-US" altLang="ko-KR" sz="2000">
                <a:latin typeface="나눔스퀘어 ExtraBold"/>
                <a:ea typeface="나눔스퀘어 ExtraBold"/>
              </a:rPr>
              <a:t>: </a:t>
            </a:r>
            <a:r>
              <a:rPr lang="ko-KR" altLang="en-US" sz="2000">
                <a:latin typeface="나눔스퀘어 ExtraBold"/>
                <a:ea typeface="나눔스퀘어 ExtraBold"/>
              </a:rPr>
              <a:t>신명진</a:t>
            </a:r>
            <a:r>
              <a:rPr lang="en-US" altLang="ko-KR" sz="2000">
                <a:latin typeface="나눔스퀘어 ExtraBold"/>
                <a:ea typeface="나눔스퀘어 ExtraBold"/>
              </a:rPr>
              <a:t>, </a:t>
            </a:r>
            <a:r>
              <a:rPr lang="ko-KR" altLang="en-US" sz="2000">
                <a:latin typeface="나눔스퀘어 ExtraBold"/>
                <a:ea typeface="나눔스퀘어 ExtraBold"/>
              </a:rPr>
              <a:t>정석현</a:t>
            </a:r>
            <a:endParaRPr lang="ko-KR" altLang="en-US" sz="2000">
              <a:latin typeface="나눔스퀘어 ExtraBold"/>
              <a:ea typeface="나눔스퀘어 ExtraBold"/>
            </a:endParaRPr>
          </a:p>
          <a:p>
            <a:pPr algn="ctr">
              <a:defRPr/>
            </a:pPr>
            <a:r>
              <a:rPr lang="ko-KR" altLang="en-US" sz="2000">
                <a:latin typeface="나눔스퀘어 ExtraBold"/>
                <a:ea typeface="나눔스퀘어 ExtraBold"/>
              </a:rPr>
              <a:t>정찬하</a:t>
            </a:r>
            <a:r>
              <a:rPr lang="en-US" altLang="ko-KR" sz="2000">
                <a:latin typeface="나눔스퀘어 ExtraBold"/>
                <a:ea typeface="나눔스퀘어 ExtraBold"/>
              </a:rPr>
              <a:t>, </a:t>
            </a:r>
            <a:r>
              <a:rPr lang="ko-KR" altLang="en-US" sz="2000">
                <a:latin typeface="나눔스퀘어 ExtraBold"/>
                <a:ea typeface="나눔스퀘어 ExtraBold"/>
              </a:rPr>
              <a:t>최효영</a:t>
            </a:r>
            <a:r>
              <a:rPr lang="en-US" altLang="ko-KR" sz="2000">
                <a:latin typeface="나눔스퀘어 ExtraBold"/>
                <a:ea typeface="나눔스퀘어 ExtraBold"/>
              </a:rPr>
              <a:t>, </a:t>
            </a:r>
            <a:r>
              <a:rPr lang="ko-KR" altLang="en-US" sz="2000">
                <a:latin typeface="나눔스퀘어 ExtraBold"/>
                <a:ea typeface="나눔스퀘어 ExtraBold"/>
              </a:rPr>
              <a:t>김호준</a:t>
            </a:r>
            <a:r>
              <a:rPr lang="en-US" altLang="ko-KR" sz="2000">
                <a:latin typeface="나눔스퀘어 ExtraBold"/>
                <a:ea typeface="나눔스퀘어 ExtraBold"/>
              </a:rPr>
              <a:t> </a:t>
            </a:r>
            <a:endParaRPr lang="ko-KR" altLang="en-US" sz="2000">
              <a:latin typeface="나눔스퀘어 ExtraBold"/>
              <a:ea typeface="나눔스퀘어 ExtraBold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339750" y="3615400"/>
            <a:ext cx="35125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sz="2800">
                <a:solidFill>
                  <a:schemeClr val="bg1"/>
                </a:solidFill>
                <a:latin typeface="나눔스퀘어_ac"/>
                <a:ea typeface="나눔스퀘어_ac"/>
              </a:defRPr>
            </a:lvl1pPr>
          </a:lstStyle>
          <a:p>
            <a:pPr algn="dist">
              <a:defRPr/>
            </a:pPr>
            <a:r>
              <a:rPr lang="ko-KR" altLang="en-US" sz="1600" b="1">
                <a:latin typeface="나눔스퀘어_ac Bold"/>
                <a:ea typeface="나눔스퀘어_ac Bold"/>
              </a:rPr>
              <a:t>패킷분석및 공격대응</a:t>
            </a:r>
            <a:endParaRPr lang="ko-KR" altLang="en-US" sz="1600" b="1">
              <a:latin typeface="나눔스퀘어_ac Bold"/>
              <a:ea typeface="나눔스퀘어_ac 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2091150" y="3429000"/>
            <a:ext cx="7259246" cy="2228227"/>
          </a:xfrm>
          <a:prstGeom prst="rect">
            <a:avLst/>
          </a:prstGeom>
        </p:spPr>
      </p:pic>
      <p:sp>
        <p:nvSpPr>
          <p:cNvPr id="4" name=""/>
          <p:cNvSpPr/>
          <p:nvPr/>
        </p:nvSpPr>
        <p:spPr>
          <a:xfrm>
            <a:off x="1112269" y="5824680"/>
            <a:ext cx="9717310" cy="642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>
              <a:lnSpc>
                <a:spcPct val="107000"/>
              </a:lnSpc>
              <a:defRPr/>
            </a:pPr>
            <a:r>
              <a:rPr xmlns:mc="http://schemas.openxmlformats.org/markup-compatibility/2006" xmlns:hp="http://schemas.haansoft.com/office/presentation/8.0" lang="en-US" altLang="ko-KR" sz="17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맑은 고딕"/>
              </a:rPr>
              <a:t>226</a:t>
            </a:r>
            <a:r>
              <a:rPr xmlns:mc="http://schemas.openxmlformats.org/markup-compatibility/2006" xmlns:hp="http://schemas.haansoft.com/office/presentation/8.0" lang="ko-KR" altLang="en-US" sz="17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맑은 고딕"/>
              </a:rPr>
              <a:t>번을 확인해보면 200.71.200.74 주소로부터 icmp ttl time등의 정보를 서버가 보내는데 이 </a:t>
            </a:r>
            <a:r>
              <a:rPr xmlns:mc="http://schemas.openxmlformats.org/markup-compatibility/2006" xmlns:hp="http://schemas.haansoft.com/office/presentation/8.0" lang="en-US" altLang="ko-KR" sz="17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맑은 고딕"/>
              </a:rPr>
              <a:t>ip</a:t>
            </a:r>
            <a:r>
              <a:rPr xmlns:mc="http://schemas.openxmlformats.org/markup-compatibility/2006" xmlns:hp="http://schemas.haansoft.com/office/presentation/8.0" lang="ko-KR" altLang="en-US" sz="17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맑은 고딕"/>
              </a:rPr>
              <a:t> 주소를 조회한 결과 미국 주소인 것을 확인할 수 있었다</a:t>
            </a:r>
            <a:r>
              <a:rPr xmlns:mc="http://schemas.openxmlformats.org/markup-compatibility/2006" xmlns:hp="http://schemas.haansoft.com/office/presentation/8.0" lang="en-US" altLang="ko-KR" sz="17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맑은 고딕"/>
              </a:rPr>
              <a:t>.</a:t>
            </a:r>
            <a:endParaRPr xmlns:mc="http://schemas.openxmlformats.org/markup-compatibility/2006" xmlns:hp="http://schemas.haansoft.com/office/presentation/8.0" lang="en-US" altLang="ko-KR" sz="1700" b="0" i="0" strike="noStrike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맑은 고딕"/>
            </a:endParaRPr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125873" y="506106"/>
            <a:ext cx="6785706" cy="1542693"/>
          </a:xfrm>
          <a:prstGeom prst="rect">
            <a:avLst/>
          </a:prstGeom>
        </p:spPr>
      </p:pic>
      <p:sp>
        <p:nvSpPr>
          <p:cNvPr id="6" name=""/>
          <p:cNvSpPr txBox="1"/>
          <p:nvPr/>
        </p:nvSpPr>
        <p:spPr>
          <a:xfrm>
            <a:off x="1335423" y="2285070"/>
            <a:ext cx="8482061" cy="599100"/>
          </a:xfrm>
          <a:prstGeom prst="rect">
            <a:avLst/>
          </a:prstGeom>
        </p:spPr>
        <p:txBody>
          <a:bodyPr wrap="square">
            <a:spAutoFit/>
          </a:bodyPr>
          <a:p>
            <a:pPr algn="l">
              <a:defRPr/>
            </a:pPr>
            <a:r>
              <a:rPr xmlns:mc="http://schemas.openxmlformats.org/markup-compatibility/2006" xmlns:hp="http://schemas.haansoft.com/office/presentation/8.0" lang="en-US" altLang="ko-KR" sz="17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220</a:t>
            </a:r>
            <a:r>
              <a:rPr xmlns:mc="http://schemas.openxmlformats.org/markup-compatibility/2006" xmlns:hp="http://schemas.haansoft.com/office/presentation/8.0" lang="ko-KR" altLang="en-US" sz="17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번을 확인해보면 </a:t>
            </a:r>
            <a:r>
              <a:rPr xmlns:mc="http://schemas.openxmlformats.org/markup-compatibility/2006" xmlns:hp="http://schemas.haansoft.com/office/presentation/8.0" sz="1700" b="0" i="0" strike="noStrike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데이터를 서버가 클라이언트의 요청대로 클라이언트에게 보내는 것을 볼 수 있다</a:t>
            </a:r>
            <a:r>
              <a:rPr xmlns:mc="http://schemas.openxmlformats.org/markup-compatibility/2006" xmlns:hp="http://schemas.haansoft.com/office/presentation/8.0" lang="en-US" altLang="ko-KR" sz="1700" b="0" i="0" strike="noStrike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.</a:t>
            </a:r>
            <a:endParaRPr xmlns:mc="http://schemas.openxmlformats.org/markup-compatibility/2006" xmlns:hp="http://schemas.haansoft.com/office/presentation/8.0" lang="en-US" altLang="ko-KR" sz="1700" b="0" i="0" strike="noStrike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199" y="2345170"/>
            <a:ext cx="10515600" cy="4351338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ko-KR" altLang="en-US" sz="1700"/>
              <a:t>247 번을 확인해 보니 malformed packet을 확인할 수 있는데 어떠한 에러가 있었던 것으로 추정한다.</a:t>
            </a:r>
            <a:endParaRPr lang="ko-KR" altLang="en-US" sz="1700"/>
          </a:p>
          <a:p>
            <a:pPr marL="0" indent="0">
              <a:buNone/>
              <a:defRPr/>
            </a:pPr>
            <a:r>
              <a:rPr lang="ko-KR" altLang="en-US" sz="1700"/>
              <a:t>-&gt;이는 단일 패킷으로 확인 불가능하나 스트림시 해당 패킷이 무슨 데이터를 가지고 있는지 확인 가능하다</a:t>
            </a:r>
            <a:endParaRPr lang="ko-KR" altLang="en-US" sz="1700"/>
          </a:p>
        </p:txBody>
      </p:sp>
      <p:pic>
        <p:nvPicPr>
          <p:cNvPr id="4" name=""/>
          <p:cNvPicPr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327726" y="3110307"/>
            <a:ext cx="7222798" cy="1541780"/>
          </a:xfrm>
          <a:prstGeom prst="rect">
            <a:avLst/>
          </a:prstGeom>
        </p:spPr>
      </p:pic>
      <p:pic>
        <p:nvPicPr>
          <p:cNvPr id="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23752" y="240530"/>
            <a:ext cx="6361313" cy="1969311"/>
          </a:xfrm>
          <a:prstGeom prst="rect">
            <a:avLst/>
          </a:prstGeom>
        </p:spPr>
      </p:pic>
      <p:pic>
        <p:nvPicPr>
          <p:cNvPr id="6" name=""/>
          <p:cNvPicPr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1337349" y="519545"/>
            <a:ext cx="7352528" cy="2529994"/>
          </a:xfrm>
          <a:prstGeom prst="rect">
            <a:avLst/>
          </a:prstGeom>
        </p:spPr>
      </p:pic>
      <p:sp>
        <p:nvSpPr>
          <p:cNvPr id="7" name=""/>
          <p:cNvSpPr/>
          <p:nvPr/>
        </p:nvSpPr>
        <p:spPr>
          <a:xfrm>
            <a:off x="1680402" y="4828098"/>
            <a:ext cx="7936423" cy="119066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pPr algn="l">
              <a:lnSpc>
                <a:spcPct val="107000"/>
              </a:lnSpc>
              <a:defRPr/>
            </a:pPr>
            <a:r>
              <a:rPr xmlns:mc="http://schemas.openxmlformats.org/markup-compatibility/2006" xmlns:hp="http://schemas.haansoft.com/office/presentation/8.0" sz="17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맑은 고딕"/>
              </a:rPr>
              <a:t>핑 확인 패킷을 13개를 전송하였으나 11개만 도착했고 15%의 패킷(2개의 패킷)을 잃었다는 뜻이다.</a:t>
            </a:r>
            <a:endParaRPr xmlns:mc="http://schemas.openxmlformats.org/markup-compatibility/2006" xmlns:hp="http://schemas.haansoft.com/office/presentation/8.0" sz="1700" b="0" i="0" strike="noStrike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맑은 고딕"/>
            </a:endParaRPr>
          </a:p>
          <a:p>
            <a:pPr algn="l">
              <a:lnSpc>
                <a:spcPct val="107000"/>
              </a:lnSpc>
              <a:defRPr/>
            </a:pPr>
            <a:r>
              <a:rPr xmlns:mc="http://schemas.openxmlformats.org/markup-compatibility/2006" xmlns:hp="http://schemas.haansoft.com/office/presentation/8.0" sz="17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ttl 값으로 해당 사이트에 운영체제를 ttl이 255인 운영체제로 추측가능하고 홉수는 16일것이라는 것도 추측가능하다.</a:t>
            </a:r>
            <a:endParaRPr xmlns:mc="http://schemas.openxmlformats.org/markup-compatibility/2006" xmlns:hp="http://schemas.haansoft.com/office/presentation/8.0" sz="1700" b="0" i="0" strike="noStrike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1020"/>
          <a:stretch>
            <a:fillRect/>
          </a:stretch>
        </p:blipFill>
        <p:spPr>
          <a:xfrm>
            <a:off x="2671040" y="2667921"/>
            <a:ext cx="6849919" cy="2157157"/>
          </a:xfrm>
          <a:prstGeom prst="rect">
            <a:avLst/>
          </a:prstGeom>
          <a:ln>
            <a:noFill/>
          </a:ln>
        </p:spPr>
      </p:pic>
      <p:pic>
        <p:nvPicPr>
          <p:cNvPr id="4" name=""/>
          <p:cNvPicPr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758804" y="652607"/>
            <a:ext cx="6741739" cy="1179272"/>
          </a:xfrm>
          <a:prstGeom prst="rect">
            <a:avLst/>
          </a:prstGeom>
        </p:spPr>
      </p:pic>
      <p:sp>
        <p:nvSpPr>
          <p:cNvPr id="5" name=""/>
          <p:cNvSpPr/>
          <p:nvPr/>
        </p:nvSpPr>
        <p:spPr>
          <a:xfrm>
            <a:off x="4209098" y="1974590"/>
            <a:ext cx="4456912" cy="64288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pPr algn="l">
              <a:lnSpc>
                <a:spcPct val="107000"/>
              </a:lnSpc>
              <a:defRPr/>
            </a:pPr>
            <a:r>
              <a:rPr xmlns:mc="http://schemas.openxmlformats.org/markup-compatibility/2006" xmlns:hp="http://schemas.haansoft.com/office/presentation/8.0" sz="17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맑은 고딕"/>
              </a:rPr>
              <a:t>마지막엔 exit 명령어로 접속을 끝내는 모습을 확인할 수 있었다.</a:t>
            </a:r>
            <a:endParaRPr xmlns:mc="http://schemas.openxmlformats.org/markup-compatibility/2006" xmlns:hp="http://schemas.haansoft.com/office/presentation/8.0" sz="1700" b="0" i="0" strike="noStrike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맑은 고딕"/>
            </a:endParaRPr>
          </a:p>
        </p:txBody>
      </p:sp>
      <p:sp>
        <p:nvSpPr>
          <p:cNvPr id="6" name=""/>
          <p:cNvSpPr/>
          <p:nvPr/>
        </p:nvSpPr>
        <p:spPr>
          <a:xfrm>
            <a:off x="3132772" y="5125489"/>
            <a:ext cx="5926455" cy="59722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pPr algn="l">
              <a:defRPr/>
            </a:pPr>
            <a:r>
              <a:rPr xmlns:mc="http://schemas.openxmlformats.org/markup-compatibility/2006" xmlns:hp="http://schemas.haansoft.com/office/presentation/8.0" sz="17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맑은 고딕"/>
              </a:rPr>
              <a:t>FIN 패킷을 서로 확인하며 세션이 완전히 종료되고 그 이후엔 패킷이 더 이상 없음을 확인할 수 있었다.</a:t>
            </a:r>
            <a:endParaRPr xmlns:mc="http://schemas.openxmlformats.org/markup-compatibility/2006" xmlns:hp="http://schemas.haansoft.com/office/presentation/8.0" sz="1700" b="0" i="0" strike="noStrike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681645" y="480531"/>
            <a:ext cx="5887598" cy="0"/>
          </a:xfrm>
          <a:prstGeom prst="line">
            <a:avLst/>
          </a:prstGeom>
          <a:ln w="3175">
            <a:solidFill>
              <a:srgbClr val="1018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 descr="텍스트이(가) 표시된 사진  자동 생성된 설명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15621" y="530143"/>
            <a:ext cx="4564289" cy="608638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5621" y="115558"/>
            <a:ext cx="6097554" cy="3649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  <a:defRPr/>
            </a:pPr>
            <a:r>
              <a:rPr lang="en-US" altLang="ko-KR" sz="1800" b="1" kern="100">
                <a:effectLst/>
                <a:latin typeface="맑은 고딕"/>
                <a:ea typeface="맑은 고딕"/>
                <a:cs typeface="Times New Roman"/>
              </a:rPr>
              <a:t>TCP</a:t>
            </a:r>
            <a:r>
              <a:rPr lang="ko-KR" altLang="ko-KR" sz="1800" b="1" kern="100">
                <a:effectLst/>
                <a:latin typeface="맑은 고딕"/>
                <a:ea typeface="맑은 고딕"/>
                <a:cs typeface="Times New Roman"/>
              </a:rPr>
              <a:t>스트림 해석</a:t>
            </a:r>
            <a:endParaRPr lang="ko-KR" altLang="ko-KR" sz="1800" kern="100">
              <a:effectLst/>
              <a:latin typeface="맑은 고딕"/>
              <a:ea typeface="맑은 고딕"/>
              <a:cs typeface="Times New Roman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122506" y="480531"/>
            <a:ext cx="6972792" cy="59297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>
              <a:lnSpc>
                <a:spcPct val="107000"/>
              </a:lnSpc>
              <a:spcAft>
                <a:spcPts val="800"/>
              </a:spcAft>
              <a:defRPr/>
            </a:pPr>
            <a:r>
              <a:rPr lang="ko-KR" altLang="ko-KR" sz="1800" kern="100">
                <a:effectLst/>
                <a:latin typeface="나눔스퀘어 Bold"/>
                <a:ea typeface="나눔스퀘어 Bold"/>
                <a:cs typeface="Times New Roman"/>
              </a:rPr>
              <a:t>마지막 로그인</a:t>
            </a:r>
            <a:r>
              <a:rPr lang="en-US" altLang="ko-KR" sz="1800" kern="100">
                <a:effectLst/>
                <a:latin typeface="나눔스퀘어 Bold"/>
                <a:ea typeface="나눔스퀘어 Bold"/>
                <a:cs typeface="Times New Roman"/>
              </a:rPr>
              <a:t>: 12</a:t>
            </a:r>
            <a:r>
              <a:rPr lang="ko-KR" altLang="ko-KR" sz="1800" kern="100">
                <a:effectLst/>
                <a:latin typeface="나눔스퀘어 Bold"/>
                <a:ea typeface="나눔스퀘어 Bold"/>
                <a:cs typeface="Times New Roman"/>
              </a:rPr>
              <a:t>월</a:t>
            </a:r>
            <a:r>
              <a:rPr lang="en-US" altLang="ko-KR" sz="1800" kern="100">
                <a:effectLst/>
                <a:latin typeface="나눔스퀘어 Bold"/>
                <a:ea typeface="나눔스퀘어 Bold"/>
                <a:cs typeface="Times New Roman"/>
              </a:rPr>
              <a:t> 2</a:t>
            </a:r>
            <a:r>
              <a:rPr lang="ko-KR" altLang="ko-KR" sz="1800" kern="100">
                <a:effectLst/>
                <a:latin typeface="나눔스퀘어 Bold"/>
                <a:ea typeface="나눔스퀘어 Bold"/>
                <a:cs typeface="Times New Roman"/>
              </a:rPr>
              <a:t>일 목요일</a:t>
            </a:r>
            <a:r>
              <a:rPr lang="en-US" altLang="ko-KR" sz="1800" kern="100">
                <a:effectLst/>
                <a:latin typeface="나눔스퀘어 Bold"/>
                <a:ea typeface="나눔스퀘어 Bold"/>
                <a:cs typeface="Times New Roman"/>
              </a:rPr>
              <a:t> 21:32:59 bam.zing.org</a:t>
            </a:r>
            <a:r>
              <a:rPr lang="ko-KR" altLang="ko-KR" sz="1800" kern="100">
                <a:effectLst/>
                <a:latin typeface="나눔스퀘어 Bold"/>
                <a:ea typeface="나눔스퀘어 Bold"/>
                <a:cs typeface="Times New Roman"/>
              </a:rPr>
              <a:t>의</a:t>
            </a:r>
            <a:r>
              <a:rPr lang="en-US" altLang="ko-KR" sz="1800" kern="100">
                <a:effectLst/>
                <a:latin typeface="나눔스퀘어 Bold"/>
                <a:ea typeface="나눔스퀘어 Bold"/>
                <a:cs typeface="Times New Roman"/>
              </a:rPr>
              <a:t> ttyp1</a:t>
            </a:r>
            <a:br>
              <a:rPr lang="en-US" altLang="ko-KR" sz="1800" kern="100">
                <a:effectLst/>
                <a:latin typeface="나눔스퀘어 Bold"/>
                <a:ea typeface="나눔스퀘어 Bold"/>
                <a:cs typeface="Times New Roman"/>
              </a:rPr>
            </a:br>
            <a:r>
              <a:rPr lang="ko-KR" altLang="ko-KR" sz="1800" kern="100">
                <a:effectLst/>
                <a:latin typeface="나눔스퀘어 Bold"/>
                <a:ea typeface="나눔스퀘어 Bold"/>
                <a:cs typeface="Times New Roman"/>
              </a:rPr>
              <a:t>경고</a:t>
            </a:r>
            <a:r>
              <a:rPr lang="en-US" altLang="ko-KR" sz="1800" kern="100">
                <a:effectLst/>
                <a:latin typeface="나눔스퀘어 Bold"/>
                <a:ea typeface="나눔스퀘어 Bold"/>
                <a:cs typeface="Times New Roman"/>
              </a:rPr>
              <a:t>: Kerberos </a:t>
            </a:r>
            <a:r>
              <a:rPr lang="ko-KR" altLang="ko-KR" sz="1800" kern="100">
                <a:effectLst/>
                <a:latin typeface="나눔스퀘어 Bold"/>
                <a:ea typeface="나눔스퀘어 Bold"/>
                <a:cs typeface="Times New Roman"/>
              </a:rPr>
              <a:t>티켓이 발행되지 않았습니다</a:t>
            </a:r>
            <a:r>
              <a:rPr lang="en-US" altLang="ko-KR" sz="1800" kern="100">
                <a:effectLst/>
                <a:latin typeface="나눔스퀘어 Bold"/>
                <a:ea typeface="나눔스퀘어 Bold"/>
                <a:cs typeface="Times New Roman"/>
              </a:rPr>
              <a:t>.</a:t>
            </a:r>
            <a:br>
              <a:rPr lang="en-US" altLang="ko-KR" sz="1800" kern="100">
                <a:effectLst/>
                <a:latin typeface="나눔스퀘어 Bold"/>
                <a:ea typeface="나눔스퀘어 Bold"/>
                <a:cs typeface="Times New Roman"/>
              </a:rPr>
            </a:br>
            <a:r>
              <a:rPr lang="en-US" altLang="ko-KR" sz="1800" kern="100">
                <a:effectLst/>
                <a:latin typeface="나눔스퀘어 Bold"/>
                <a:ea typeface="나눔스퀘어 Bold"/>
                <a:cs typeface="Times New Roman"/>
              </a:rPr>
              <a:t>OpenBSD 2.6-</a:t>
            </a:r>
            <a:r>
              <a:rPr lang="ko-KR" altLang="ko-KR" sz="1800" kern="100">
                <a:effectLst/>
                <a:latin typeface="나눔스퀘어 Bold"/>
                <a:ea typeface="나눔스퀘어 Bold"/>
                <a:cs typeface="Times New Roman"/>
              </a:rPr>
              <a:t>베타</a:t>
            </a:r>
            <a:r>
              <a:rPr lang="en-US" altLang="ko-KR" sz="1800" kern="100">
                <a:effectLst/>
                <a:latin typeface="나눔스퀘어 Bold"/>
                <a:ea typeface="나눔스퀘어 Bold"/>
                <a:cs typeface="Times New Roman"/>
              </a:rPr>
              <a:t>(OOF) #4: 1999</a:t>
            </a:r>
            <a:r>
              <a:rPr lang="ko-KR" altLang="ko-KR" sz="1800" kern="100">
                <a:effectLst/>
                <a:latin typeface="나눔스퀘어 Bold"/>
                <a:ea typeface="나눔스퀘어 Bold"/>
                <a:cs typeface="Times New Roman"/>
              </a:rPr>
              <a:t>년</a:t>
            </a:r>
            <a:r>
              <a:rPr lang="en-US" altLang="ko-KR" sz="1800" kern="100">
                <a:effectLst/>
                <a:latin typeface="나눔스퀘어 Bold"/>
                <a:ea typeface="나눔스퀘어 Bold"/>
                <a:cs typeface="Times New Roman"/>
              </a:rPr>
              <a:t> 10</a:t>
            </a:r>
            <a:r>
              <a:rPr lang="ko-KR" altLang="ko-KR" sz="1800" kern="100">
                <a:effectLst/>
                <a:latin typeface="나눔스퀘어 Bold"/>
                <a:ea typeface="나눔스퀘어 Bold"/>
                <a:cs typeface="Times New Roman"/>
              </a:rPr>
              <a:t>월</a:t>
            </a:r>
            <a:r>
              <a:rPr lang="en-US" altLang="ko-KR" sz="1800" kern="100">
                <a:effectLst/>
                <a:latin typeface="나눔스퀘어 Bold"/>
                <a:ea typeface="나눔스퀘어 Bold"/>
                <a:cs typeface="Times New Roman"/>
              </a:rPr>
              <a:t> 12</a:t>
            </a:r>
            <a:r>
              <a:rPr lang="ko-KR" altLang="ko-KR" sz="1800" kern="100">
                <a:effectLst/>
                <a:latin typeface="나눔스퀘어 Bold"/>
                <a:ea typeface="나눔스퀘어 Bold"/>
                <a:cs typeface="Times New Roman"/>
              </a:rPr>
              <a:t>일 화요일</a:t>
            </a:r>
            <a:r>
              <a:rPr lang="en-US" altLang="ko-KR" sz="1800" kern="100">
                <a:effectLst/>
                <a:latin typeface="나눔스퀘어 Bold"/>
                <a:ea typeface="나눔스퀘어 Bold"/>
                <a:cs typeface="Times New Roman"/>
              </a:rPr>
              <a:t> 20:42:32 CDT</a:t>
            </a:r>
            <a:br>
              <a:rPr lang="en-US" altLang="ko-KR" sz="1800" kern="100">
                <a:effectLst/>
                <a:latin typeface="나눔스퀘어 Bold"/>
                <a:ea typeface="나눔스퀘어 Bold"/>
                <a:cs typeface="Times New Roman"/>
              </a:rPr>
            </a:br>
            <a:br>
              <a:rPr lang="en-US" altLang="ko-KR" sz="1800" kern="100">
                <a:effectLst/>
                <a:latin typeface="나눔스퀘어 Bold"/>
                <a:ea typeface="나눔스퀘어 Bold"/>
                <a:cs typeface="Times New Roman"/>
              </a:rPr>
            </a:br>
            <a:endParaRPr lang="en-US" altLang="ko-KR" sz="1800" kern="100">
              <a:effectLst/>
              <a:latin typeface="나눔스퀘어 Bold"/>
              <a:ea typeface="나눔스퀘어 Bold"/>
              <a:cs typeface="Times New Roman"/>
            </a:endParaRPr>
          </a:p>
          <a:p>
            <a:pPr latinLnBrk="1">
              <a:lnSpc>
                <a:spcPct val="107000"/>
              </a:lnSpc>
              <a:spcAft>
                <a:spcPts val="800"/>
              </a:spcAft>
              <a:defRPr/>
            </a:pPr>
            <a:r>
              <a:rPr lang="en-US" altLang="ko-KR" sz="1800" kern="100">
                <a:effectLst/>
                <a:latin typeface="나눔스퀘어 Bold"/>
                <a:ea typeface="나눔스퀘어 Bold"/>
                <a:cs typeface="Times New Roman"/>
              </a:rPr>
              <a:t>OpenBSD</a:t>
            </a:r>
            <a:r>
              <a:rPr lang="ko-KR" altLang="ko-KR" sz="1800" kern="100">
                <a:effectLst/>
                <a:latin typeface="나눔스퀘어 Bold"/>
                <a:ea typeface="나눔스퀘어 Bold"/>
                <a:cs typeface="Times New Roman"/>
              </a:rPr>
              <a:t>에 오신 것을 환영합니다</a:t>
            </a:r>
            <a:r>
              <a:rPr lang="en-US" altLang="ko-KR" sz="1800" kern="100">
                <a:effectLst/>
                <a:latin typeface="나눔스퀘어 Bold"/>
                <a:ea typeface="나눔스퀘어 Bold"/>
                <a:cs typeface="Times New Roman"/>
              </a:rPr>
              <a:t>: </a:t>
            </a:r>
            <a:r>
              <a:rPr lang="ko-KR" altLang="ko-KR" sz="1800" kern="100">
                <a:effectLst/>
                <a:latin typeface="나눔스퀘어 Bold"/>
                <a:ea typeface="나눔스퀘어 Bold"/>
                <a:cs typeface="Times New Roman"/>
              </a:rPr>
              <a:t>사전 예방적으로 안전한</a:t>
            </a:r>
            <a:r>
              <a:rPr lang="en-US" altLang="ko-KR" sz="1800" kern="100">
                <a:effectLst/>
                <a:latin typeface="나눔스퀘어 Bold"/>
                <a:ea typeface="나눔스퀘어 Bold"/>
                <a:cs typeface="Times New Roman"/>
              </a:rPr>
              <a:t> Unix </a:t>
            </a:r>
            <a:r>
              <a:rPr lang="ko-KR" altLang="ko-KR" sz="1800" kern="100">
                <a:effectLst/>
                <a:latin typeface="나눔스퀘어 Bold"/>
                <a:ea typeface="나눔스퀘어 Bold"/>
                <a:cs typeface="Times New Roman"/>
              </a:rPr>
              <a:t>계열 운영 체제</a:t>
            </a:r>
            <a:r>
              <a:rPr lang="en-US" altLang="ko-KR" sz="1800" kern="100">
                <a:effectLst/>
                <a:latin typeface="나눔스퀘어 Bold"/>
                <a:ea typeface="나눔스퀘어 Bold"/>
                <a:cs typeface="Times New Roman"/>
              </a:rPr>
              <a:t>.</a:t>
            </a:r>
            <a:br>
              <a:rPr lang="en-US" altLang="ko-KR" sz="1800" kern="100">
                <a:effectLst/>
                <a:latin typeface="나눔스퀘어 Bold"/>
                <a:ea typeface="나눔스퀘어 Bold"/>
                <a:cs typeface="Times New Roman"/>
              </a:rPr>
            </a:br>
            <a:br>
              <a:rPr lang="en-US" altLang="ko-KR" sz="1800" kern="100">
                <a:effectLst/>
                <a:latin typeface="나눔스퀘어 Bold"/>
                <a:ea typeface="나눔스퀘어 Bold"/>
                <a:cs typeface="Times New Roman"/>
              </a:rPr>
            </a:br>
            <a:endParaRPr lang="en-US" altLang="ko-KR" sz="1800" kern="100">
              <a:effectLst/>
              <a:latin typeface="나눔스퀘어 Bold"/>
              <a:ea typeface="나눔스퀘어 Bold"/>
              <a:cs typeface="Times New Roman"/>
            </a:endParaRPr>
          </a:p>
          <a:p>
            <a:pPr latinLnBrk="1">
              <a:lnSpc>
                <a:spcPct val="107000"/>
              </a:lnSpc>
              <a:spcAft>
                <a:spcPts val="800"/>
              </a:spcAft>
              <a:defRPr/>
            </a:pPr>
            <a:r>
              <a:rPr lang="ko-KR" altLang="ko-KR" sz="1800" kern="100">
                <a:effectLst/>
                <a:latin typeface="나눔스퀘어 Bold"/>
                <a:ea typeface="나눔스퀘어 Bold"/>
                <a:cs typeface="Times New Roman"/>
              </a:rPr>
              <a:t>시스템의 버그를 보고하려면</a:t>
            </a:r>
            <a:r>
              <a:rPr lang="en-US" altLang="ko-KR" sz="1800" kern="100">
                <a:effectLst/>
                <a:latin typeface="나눔스퀘어 Bold"/>
                <a:ea typeface="나눔스퀘어 Bold"/>
                <a:cs typeface="Times New Roman"/>
              </a:rPr>
              <a:t> sendbug(1) </a:t>
            </a:r>
            <a:r>
              <a:rPr lang="ko-KR" altLang="ko-KR" sz="1800" kern="100">
                <a:effectLst/>
                <a:latin typeface="나눔스퀘어 Bold"/>
                <a:ea typeface="나눔스퀘어 Bold"/>
                <a:cs typeface="Times New Roman"/>
              </a:rPr>
              <a:t>유틸리티를 사용하십시오</a:t>
            </a:r>
            <a:r>
              <a:rPr lang="en-US" altLang="ko-KR" sz="1800" kern="100">
                <a:effectLst/>
                <a:latin typeface="나눔스퀘어 Bold"/>
                <a:ea typeface="나눔스퀘어 Bold"/>
                <a:cs typeface="Times New Roman"/>
              </a:rPr>
              <a:t>.</a:t>
            </a:r>
            <a:br>
              <a:rPr lang="en-US" altLang="ko-KR" sz="1800" kern="100">
                <a:effectLst/>
                <a:latin typeface="나눔스퀘어 Bold"/>
                <a:ea typeface="나눔스퀘어 Bold"/>
                <a:cs typeface="Times New Roman"/>
              </a:rPr>
            </a:br>
            <a:endParaRPr lang="en-US" altLang="ko-KR" sz="1800" kern="100">
              <a:effectLst/>
              <a:latin typeface="나눔스퀘어 Bold"/>
              <a:ea typeface="나눔스퀘어 Bold"/>
              <a:cs typeface="Times New Roman"/>
            </a:endParaRPr>
          </a:p>
          <a:p>
            <a:pPr latinLnBrk="1">
              <a:lnSpc>
                <a:spcPct val="107000"/>
              </a:lnSpc>
              <a:spcAft>
                <a:spcPts val="800"/>
              </a:spcAft>
              <a:defRPr/>
            </a:pPr>
            <a:r>
              <a:rPr lang="ko-KR" altLang="ko-KR" sz="1800" kern="100">
                <a:effectLst/>
                <a:latin typeface="나눔스퀘어 Bold"/>
                <a:ea typeface="나눔스퀘어 Bold"/>
                <a:cs typeface="Times New Roman"/>
              </a:rPr>
              <a:t>버그를 보고하기 전에 최신 버전으로 버그를 재현해 보세요</a:t>
            </a:r>
            <a:r>
              <a:rPr lang="en-US" altLang="ko-KR" sz="1800" kern="100">
                <a:effectLst/>
                <a:latin typeface="나눔스퀘어 Bold"/>
                <a:ea typeface="나눔스퀘어 Bold"/>
                <a:cs typeface="Times New Roman"/>
              </a:rPr>
              <a:t>.</a:t>
            </a:r>
            <a:br>
              <a:rPr lang="en-US" altLang="ko-KR" sz="1800" kern="100">
                <a:effectLst/>
                <a:latin typeface="나눔스퀘어 Bold"/>
                <a:ea typeface="나눔스퀘어 Bold"/>
                <a:cs typeface="Times New Roman"/>
              </a:rPr>
            </a:br>
            <a:endParaRPr lang="en-US" altLang="ko-KR" sz="1800" kern="100">
              <a:effectLst/>
              <a:latin typeface="나눔스퀘어 Bold"/>
              <a:ea typeface="나눔스퀘어 Bold"/>
              <a:cs typeface="Times New Roman"/>
            </a:endParaRPr>
          </a:p>
          <a:p>
            <a:pPr latinLnBrk="1">
              <a:lnSpc>
                <a:spcPct val="107000"/>
              </a:lnSpc>
              <a:spcAft>
                <a:spcPts val="800"/>
              </a:spcAft>
              <a:defRPr/>
            </a:pPr>
            <a:r>
              <a:rPr lang="ko-KR" altLang="ko-KR" sz="1800" kern="100">
                <a:effectLst/>
                <a:latin typeface="나눔스퀘어 Bold"/>
                <a:ea typeface="나눔스퀘어 Bold"/>
                <a:cs typeface="Times New Roman"/>
              </a:rPr>
              <a:t>코드의 버전</a:t>
            </a:r>
            <a:r>
              <a:rPr lang="en-US" altLang="ko-KR" sz="1800" kern="100">
                <a:effectLst/>
                <a:latin typeface="나눔스퀘어 Bold"/>
                <a:ea typeface="나눔스퀘어 Bold"/>
                <a:cs typeface="Times New Roman"/>
              </a:rPr>
              <a:t>. </a:t>
            </a:r>
            <a:r>
              <a:rPr lang="ko-KR" altLang="ko-KR" sz="1800" kern="100">
                <a:effectLst/>
                <a:latin typeface="나눔스퀘어 Bold"/>
                <a:ea typeface="나눔스퀘어 Bold"/>
                <a:cs typeface="Times New Roman"/>
              </a:rPr>
              <a:t>버그 보고서를 통해 다음을 확인하십시오</a:t>
            </a:r>
            <a:r>
              <a:rPr lang="en-US" altLang="ko-KR" sz="1800" kern="100">
                <a:effectLst/>
                <a:latin typeface="나눔스퀘어 Bold"/>
                <a:ea typeface="나눔스퀘어 Bold"/>
                <a:cs typeface="Times New Roman"/>
              </a:rPr>
              <a:t>.</a:t>
            </a:r>
            <a:br>
              <a:rPr lang="en-US" altLang="ko-KR" sz="1800" kern="100">
                <a:effectLst/>
                <a:latin typeface="나눔스퀘어 Bold"/>
                <a:ea typeface="나눔스퀘어 Bold"/>
                <a:cs typeface="Times New Roman"/>
              </a:rPr>
            </a:br>
            <a:endParaRPr lang="en-US" altLang="ko-KR" sz="1800" kern="100">
              <a:effectLst/>
              <a:latin typeface="나눔스퀘어 Bold"/>
              <a:ea typeface="나눔스퀘어 Bold"/>
              <a:cs typeface="Times New Roman"/>
            </a:endParaRPr>
          </a:p>
          <a:p>
            <a:pPr latinLnBrk="1">
              <a:lnSpc>
                <a:spcPct val="107000"/>
              </a:lnSpc>
              <a:spcAft>
                <a:spcPts val="800"/>
              </a:spcAft>
              <a:defRPr/>
            </a:pPr>
            <a:r>
              <a:rPr lang="ko-KR" altLang="ko-KR" sz="1800" kern="100">
                <a:effectLst/>
                <a:latin typeface="나눔스퀘어 Bold"/>
                <a:ea typeface="나눔스퀘어 Bold"/>
                <a:cs typeface="Times New Roman"/>
              </a:rPr>
              <a:t>문제를 재현하기에 충분한 정보가 동봉되어 있으며</a:t>
            </a:r>
            <a:br>
              <a:rPr lang="en-US" altLang="ko-KR" sz="1800" kern="100">
                <a:effectLst/>
                <a:latin typeface="나눔스퀘어 Bold"/>
                <a:ea typeface="나눔스퀘어 Bold"/>
                <a:cs typeface="Times New Roman"/>
              </a:rPr>
            </a:br>
            <a:r>
              <a:rPr lang="ko-KR" altLang="ko-KR" sz="1800" kern="100">
                <a:effectLst/>
                <a:latin typeface="나눔스퀘어 Bold"/>
                <a:ea typeface="나눔스퀘어 Bold"/>
                <a:cs typeface="Times New Roman"/>
              </a:rPr>
              <a:t>알려진 수정 사항이 있는 경우 해당 수정 사항도 포함합니다</a:t>
            </a:r>
            <a:r>
              <a:rPr lang="en-US" altLang="ko-KR" sz="1800" kern="100">
                <a:effectLst/>
                <a:latin typeface="나눔스퀘어 Bold"/>
                <a:ea typeface="나눔스퀘어 Bold"/>
                <a:cs typeface="Times New Roman"/>
              </a:rPr>
              <a:t>.</a:t>
            </a:r>
            <a:endParaRPr lang="ko-KR" altLang="ko-KR" sz="1800" kern="100">
              <a:effectLst/>
              <a:latin typeface="나눔스퀘어 Bold"/>
              <a:ea typeface="나눔스퀘어 Bold"/>
              <a:cs typeface="Times New Roman"/>
            </a:endParaRPr>
          </a:p>
        </p:txBody>
      </p:sp>
      <p:sp>
        <p:nvSpPr>
          <p:cNvPr id="9" name="화살표: 아래쪽 8"/>
          <p:cNvSpPr/>
          <p:nvPr/>
        </p:nvSpPr>
        <p:spPr>
          <a:xfrm>
            <a:off x="5234473" y="1856793"/>
            <a:ext cx="149289" cy="364972"/>
          </a:xfrm>
          <a:prstGeom prst="down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" name="화살표: 아래쪽 10"/>
          <p:cNvSpPr/>
          <p:nvPr/>
        </p:nvSpPr>
        <p:spPr>
          <a:xfrm>
            <a:off x="5234473" y="3170107"/>
            <a:ext cx="149289" cy="364972"/>
          </a:xfrm>
          <a:prstGeom prst="down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" name="오른쪽 중괄호 11"/>
          <p:cNvSpPr/>
          <p:nvPr/>
        </p:nvSpPr>
        <p:spPr>
          <a:xfrm rot="10800000">
            <a:off x="4758612" y="725964"/>
            <a:ext cx="363894" cy="5338933"/>
          </a:xfrm>
          <a:prstGeom prst="rightBrace">
            <a:avLst>
              <a:gd name="adj1" fmla="val 8333"/>
              <a:gd name="adj2" fmla="val 50000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3" name="왼쪽 중괄호 22"/>
          <p:cNvSpPr/>
          <p:nvPr/>
        </p:nvSpPr>
        <p:spPr>
          <a:xfrm rot="10800000">
            <a:off x="3625443" y="1698170"/>
            <a:ext cx="363895" cy="1471935"/>
          </a:xfrm>
          <a:prstGeom prst="leftBrace">
            <a:avLst>
              <a:gd name="adj1" fmla="val 8333"/>
              <a:gd name="adj2" fmla="val 50000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208402" y="228604"/>
            <a:ext cx="5887598" cy="0"/>
          </a:xfrm>
          <a:prstGeom prst="line">
            <a:avLst/>
          </a:prstGeom>
          <a:ln w="3175">
            <a:solidFill>
              <a:srgbClr val="1018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08402" y="331157"/>
            <a:ext cx="6097554" cy="3649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  <a:defRPr/>
            </a:pPr>
            <a:r>
              <a:rPr lang="en-US" altLang="ko-KR" sz="1800" b="1" kern="100">
                <a:effectLst/>
                <a:latin typeface="맑은 고딕"/>
                <a:ea typeface="맑은 고딕"/>
                <a:cs typeface="Times New Roman"/>
              </a:rPr>
              <a:t>TCP</a:t>
            </a:r>
            <a:r>
              <a:rPr lang="ko-KR" altLang="ko-KR" sz="1800" b="1" kern="100">
                <a:effectLst/>
                <a:latin typeface="맑은 고딕"/>
                <a:ea typeface="맑은 고딕"/>
                <a:cs typeface="Times New Roman"/>
              </a:rPr>
              <a:t>스트림 해석</a:t>
            </a:r>
            <a:endParaRPr lang="ko-KR" altLang="ko-KR" sz="1800" kern="100">
              <a:effectLst/>
              <a:latin typeface="맑은 고딕"/>
              <a:ea typeface="맑은 고딕"/>
              <a:cs typeface="Times New Roman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850080" y="978073"/>
            <a:ext cx="6167536" cy="24509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>
              <a:lnSpc>
                <a:spcPct val="107000"/>
              </a:lnSpc>
              <a:spcAft>
                <a:spcPts val="800"/>
              </a:spcAft>
              <a:defRPr/>
            </a:pPr>
            <a:r>
              <a:rPr lang="en-US" altLang="ko-KR" sz="1800" kern="100">
                <a:effectLst/>
                <a:latin typeface="나눔스퀘어 Bold"/>
                <a:ea typeface="나눔스퀘어 Bold"/>
                <a:cs typeface="Times New Roman"/>
              </a:rPr>
              <a:t>-&gt; </a:t>
            </a:r>
            <a:r>
              <a:rPr lang="ko-KR" altLang="ko-KR" sz="1800" kern="100">
                <a:effectLst/>
                <a:latin typeface="나눔스퀘어 Bold"/>
                <a:ea typeface="나눔스퀘어 Bold"/>
                <a:cs typeface="Times New Roman"/>
              </a:rPr>
              <a:t>사용자는</a:t>
            </a:r>
            <a:r>
              <a:rPr lang="en-US" altLang="ko-KR" sz="1800" kern="100">
                <a:effectLst/>
                <a:latin typeface="나눔스퀘어 Bold"/>
                <a:ea typeface="나눔스퀘어 Bold"/>
                <a:cs typeface="Times New Roman"/>
              </a:rPr>
              <a:t> openbsd </a:t>
            </a:r>
            <a:r>
              <a:rPr lang="ko-KR" altLang="ko-KR" sz="1800" kern="100">
                <a:effectLst/>
                <a:latin typeface="나눔스퀘어 Bold"/>
                <a:ea typeface="나눔스퀘어 Bold"/>
                <a:cs typeface="Times New Roman"/>
              </a:rPr>
              <a:t>라는 유닉스 계열의 오픈 소스 운영체제에서 텔넷에 로그인하였으나 커버로스 티켓이 발행되지 않아 해당 버그 메시지를 받은 것으로 추정된다</a:t>
            </a:r>
            <a:r>
              <a:rPr lang="en-US" altLang="ko-KR" sz="1800" kern="100">
                <a:effectLst/>
                <a:latin typeface="나눔스퀘어 Bold"/>
                <a:ea typeface="나눔스퀘어 Bold"/>
                <a:cs typeface="Times New Roman"/>
              </a:rPr>
              <a:t>.</a:t>
            </a:r>
            <a:endParaRPr lang="en-US" altLang="ko-KR" sz="1800" kern="100">
              <a:effectLst/>
              <a:latin typeface="나눔스퀘어 Bold"/>
              <a:ea typeface="나눔스퀘어 Bold"/>
              <a:cs typeface="Times New Roman"/>
            </a:endParaRPr>
          </a:p>
          <a:p>
            <a:pPr latinLnBrk="1">
              <a:lnSpc>
                <a:spcPct val="107000"/>
              </a:lnSpc>
              <a:spcAft>
                <a:spcPts val="800"/>
              </a:spcAft>
              <a:defRPr/>
            </a:pPr>
            <a:endParaRPr lang="en-US" altLang="ko-KR" sz="1800" b="1" kern="100">
              <a:effectLst/>
              <a:latin typeface="나눔스퀘어 Bold"/>
              <a:ea typeface="나눔스퀘어 Bold"/>
              <a:cs typeface="Times New Roman"/>
            </a:endParaRPr>
          </a:p>
          <a:p>
            <a:pPr latinLnBrk="1">
              <a:lnSpc>
                <a:spcPct val="107000"/>
              </a:lnSpc>
              <a:spcAft>
                <a:spcPts val="800"/>
              </a:spcAft>
              <a:defRPr/>
            </a:pPr>
            <a:endParaRPr lang="en-US" altLang="ko-KR" sz="1800" b="1" kern="100">
              <a:effectLst/>
              <a:latin typeface="나눔스퀘어 Bold"/>
              <a:ea typeface="나눔스퀘어 Bold"/>
              <a:cs typeface="Times New Roman"/>
            </a:endParaRPr>
          </a:p>
          <a:p>
            <a:pPr latinLnBrk="1">
              <a:lnSpc>
                <a:spcPct val="107000"/>
              </a:lnSpc>
              <a:spcAft>
                <a:spcPts val="800"/>
              </a:spcAft>
              <a:defRPr/>
            </a:pPr>
            <a:r>
              <a:rPr lang="en-US" altLang="ko-KR" sz="1800" b="1" kern="100">
                <a:effectLst/>
                <a:latin typeface="나눔스퀘어 Bold"/>
                <a:ea typeface="나눔스퀘어 Bold"/>
                <a:cs typeface="Times New Roman"/>
              </a:rPr>
              <a:t>*</a:t>
            </a:r>
            <a:r>
              <a:rPr lang="ko-KR" altLang="en-US" sz="1800" b="1" kern="100">
                <a:effectLst/>
                <a:latin typeface="나눔스퀘어 Bold"/>
                <a:ea typeface="나눔스퀘어 Bold"/>
                <a:cs typeface="Times New Roman"/>
              </a:rPr>
              <a:t>여기서 </a:t>
            </a:r>
            <a:r>
              <a:rPr lang="ko-KR" altLang="ko-KR" sz="1800" b="1" kern="100">
                <a:effectLst/>
                <a:latin typeface="나눔스퀘어 Bold"/>
                <a:ea typeface="나눔스퀘어 Bold"/>
                <a:cs typeface="Times New Roman"/>
              </a:rPr>
              <a:t>커버로스</a:t>
            </a:r>
            <a:r>
              <a:rPr lang="ko-KR" altLang="ko-KR" sz="1800" kern="100">
                <a:effectLst/>
                <a:latin typeface="나눔스퀘어 Bold"/>
                <a:ea typeface="나눔스퀘어 Bold"/>
                <a:cs typeface="Times New Roman"/>
              </a:rPr>
              <a:t> 티켓이란 사용자나 서비스를 식별하는 전자 정보 집합으로 커버로스 인증 시 사용된다</a:t>
            </a:r>
            <a:r>
              <a:rPr lang="en-US" altLang="ko-KR" sz="1800" kern="100">
                <a:effectLst/>
                <a:latin typeface="나눔스퀘어 Bold"/>
                <a:ea typeface="나눔스퀘어 Bold"/>
                <a:cs typeface="Times New Roman"/>
              </a:rPr>
              <a:t>.</a:t>
            </a:r>
            <a:endParaRPr lang="ko-KR" altLang="ko-KR" sz="1800" kern="100">
              <a:effectLst/>
              <a:latin typeface="나눔스퀘어 Bold"/>
              <a:ea typeface="나눔스퀘어 Bold"/>
              <a:cs typeface="Times New Roman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98669" y="3906294"/>
            <a:ext cx="6166800" cy="6749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>
              <a:lnSpc>
                <a:spcPct val="107000"/>
              </a:lnSpc>
              <a:spcAft>
                <a:spcPts val="800"/>
              </a:spcAft>
              <a:defRPr/>
            </a:pPr>
            <a:r>
              <a:rPr lang="en-US" altLang="ko-KR" sz="1800" kern="100">
                <a:effectLst/>
                <a:latin typeface="나눔스퀘어 Bold"/>
                <a:ea typeface="나눔스퀘어 Bold"/>
                <a:cs typeface="Times New Roman"/>
              </a:rPr>
              <a:t>-&gt; </a:t>
            </a:r>
            <a:r>
              <a:rPr lang="ko-KR" altLang="ko-KR" sz="1800" kern="100">
                <a:effectLst/>
                <a:latin typeface="나눔스퀘어 Bold"/>
                <a:ea typeface="나눔스퀘어 Bold"/>
                <a:cs typeface="Times New Roman"/>
              </a:rPr>
              <a:t>이후 사용자는 </a:t>
            </a:r>
            <a:r>
              <a:rPr lang="en-US" altLang="ko-KR" sz="1800" u="sng" kern="100">
                <a:solidFill>
                  <a:srgbClr val="0563c1"/>
                </a:solidFill>
                <a:effectLst/>
                <a:latin typeface="나눔스퀘어 Bold"/>
                <a:ea typeface="나눔스퀘어 Bold"/>
                <a:cs typeface="Times New Roman"/>
                <a:hlinkClick r:id="rId2"/>
              </a:rPr>
              <a:t>www.yahoo.com에</a:t>
            </a:r>
            <a:r>
              <a:rPr lang="en-US" altLang="ko-KR" sz="1800" kern="100">
                <a:effectLst/>
                <a:latin typeface="나눔스퀘어 Bold"/>
                <a:ea typeface="나눔스퀘어 Bold"/>
                <a:cs typeface="Times New Roman"/>
              </a:rPr>
              <a:t> </a:t>
            </a:r>
            <a:r>
              <a:rPr lang="ko-KR" altLang="ko-KR" sz="1800" kern="100">
                <a:effectLst/>
                <a:latin typeface="나눔스퀘어 Bold"/>
                <a:ea typeface="나눔스퀘어 Bold"/>
                <a:cs typeface="Times New Roman"/>
              </a:rPr>
              <a:t>핑을 날림으로써 사이트 상태를 확인했다는 것을 알 수 있다</a:t>
            </a:r>
            <a:r>
              <a:rPr lang="en-US" altLang="ko-KR" sz="1800" kern="100">
                <a:effectLst/>
                <a:latin typeface="나눔스퀘어 Bold"/>
                <a:ea typeface="나눔스퀘어 Bold"/>
                <a:cs typeface="Times New Roman"/>
              </a:rPr>
              <a:t>.</a:t>
            </a:r>
            <a:endParaRPr lang="ko-KR" altLang="ko-KR" sz="1800" kern="100">
              <a:effectLst/>
              <a:latin typeface="나눔스퀘어 Bold"/>
              <a:ea typeface="나눔스퀘어 Bold"/>
              <a:cs typeface="Times New Roman"/>
            </a:endParaRPr>
          </a:p>
        </p:txBody>
      </p:sp>
      <p:pic>
        <p:nvPicPr>
          <p:cNvPr id="9" name="그림 8" descr="텍스트이(가) 표시된 사진  자동 생성된 설명"/>
          <p:cNvPicPr>
            <a:picLocks noChangeAspect="1"/>
          </p:cNvPicPr>
          <p:nvPr/>
        </p:nvPicPr>
        <p:blipFill rotWithShape="1">
          <a:blip r:embed="rId3"/>
          <a:srcRect t="49530"/>
          <a:stretch>
            <a:fillRect/>
          </a:stretch>
        </p:blipFill>
        <p:spPr>
          <a:xfrm>
            <a:off x="208402" y="798681"/>
            <a:ext cx="5369845" cy="3624029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738995" y="2912823"/>
            <a:ext cx="4714009" cy="1907549"/>
          </a:xfrm>
        </p:spPr>
        <p:txBody>
          <a:bodyPr>
            <a:noAutofit/>
          </a:bodyPr>
          <a:lstStyle/>
          <a:p>
            <a:pPr marL="0" indent="0">
              <a:buNone/>
              <a:defRPr/>
            </a:pPr>
            <a:r>
              <a:rPr lang="ko-KR" altLang="en-US" sz="6700"/>
              <a:t>감사합니다</a:t>
            </a:r>
            <a:r>
              <a:rPr lang="en-US" altLang="ko-KR" sz="6700"/>
              <a:t>.</a:t>
            </a:r>
            <a:endParaRPr lang="en-US" altLang="ko-KR" sz="67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681645" y="480531"/>
            <a:ext cx="5887598" cy="0"/>
          </a:xfrm>
          <a:prstGeom prst="line">
            <a:avLst/>
          </a:prstGeom>
          <a:ln w="3175">
            <a:solidFill>
              <a:srgbClr val="1018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471689" y="555966"/>
            <a:ext cx="2400300" cy="3649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  <a:defRPr/>
            </a:pPr>
            <a:r>
              <a:rPr lang="en-US" altLang="ko-KR" sz="1800" b="1" kern="100">
                <a:effectLst/>
                <a:latin typeface="맑은 고딕"/>
                <a:ea typeface="맑은 고딕"/>
                <a:cs typeface="Times New Roman"/>
              </a:rPr>
              <a:t>3 HAND SHAKING</a:t>
            </a:r>
            <a:endParaRPr lang="ko-KR" altLang="ko-KR" sz="1800" kern="100">
              <a:effectLst/>
              <a:latin typeface="맑은 고딕"/>
              <a:ea typeface="맑은 고딕"/>
              <a:cs typeface="Times New Roman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12834" y="1032821"/>
            <a:ext cx="11166331" cy="62103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71689" y="1911780"/>
            <a:ext cx="9706387" cy="6771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  <a:defRPr/>
            </a:pPr>
            <a:r>
              <a:rPr lang="en-US" altLang="ko-KR" sz="1800" kern="100">
                <a:effectLst/>
                <a:cs typeface="Times New Roman"/>
              </a:rPr>
              <a:t>1~3</a:t>
            </a:r>
            <a:r>
              <a:rPr lang="ko-KR" altLang="ko-KR" sz="1800" kern="100">
                <a:effectLst/>
                <a:cs typeface="Times New Roman"/>
              </a:rPr>
              <a:t>번 을 통해 </a:t>
            </a:r>
            <a:r>
              <a:rPr lang="en-US" altLang="ko-KR" sz="1800" kern="100">
                <a:effectLst/>
                <a:cs typeface="Times New Roman"/>
              </a:rPr>
              <a:t>tcp </a:t>
            </a:r>
            <a:r>
              <a:rPr lang="ko-KR" altLang="ko-KR" sz="1800" kern="100">
                <a:effectLst/>
                <a:cs typeface="Times New Roman"/>
              </a:rPr>
              <a:t>연결을</a:t>
            </a:r>
            <a:r>
              <a:rPr lang="en-US" altLang="ko-KR" sz="1800" kern="100">
                <a:effectLst/>
                <a:cs typeface="Times New Roman"/>
              </a:rPr>
              <a:t> 1254</a:t>
            </a:r>
            <a:r>
              <a:rPr lang="ko-KR" altLang="ko-KR" sz="1800" kern="100">
                <a:effectLst/>
                <a:cs typeface="Times New Roman"/>
              </a:rPr>
              <a:t>포트에서 </a:t>
            </a:r>
            <a:r>
              <a:rPr lang="en-US" altLang="ko-KR" sz="1800" kern="100">
                <a:effectLst/>
                <a:cs typeface="Times New Roman"/>
              </a:rPr>
              <a:t>23</a:t>
            </a:r>
            <a:r>
              <a:rPr lang="ko-KR" altLang="ko-KR" sz="1800" kern="100">
                <a:effectLst/>
                <a:cs typeface="Times New Roman"/>
              </a:rPr>
              <a:t>포트</a:t>
            </a:r>
            <a:r>
              <a:rPr lang="en-US" altLang="ko-KR" sz="1800" kern="100">
                <a:effectLst/>
                <a:cs typeface="Times New Roman"/>
              </a:rPr>
              <a:t>(</a:t>
            </a:r>
            <a:r>
              <a:rPr lang="ko-KR" altLang="ko-KR" sz="1800" kern="100">
                <a:effectLst/>
                <a:cs typeface="Times New Roman"/>
              </a:rPr>
              <a:t>텔넷</a:t>
            </a:r>
            <a:r>
              <a:rPr lang="en-US" altLang="ko-KR" sz="1800" kern="100">
                <a:effectLst/>
                <a:cs typeface="Times New Roman"/>
              </a:rPr>
              <a:t>)</a:t>
            </a:r>
            <a:r>
              <a:rPr lang="ko-KR" altLang="en-US" sz="1800" kern="100">
                <a:effectLst/>
                <a:cs typeface="Times New Roman"/>
              </a:rPr>
              <a:t>을</a:t>
            </a:r>
            <a:r>
              <a:rPr lang="ko-KR" altLang="ko-KR" sz="1800" kern="100">
                <a:effectLst/>
                <a:cs typeface="Times New Roman"/>
              </a:rPr>
              <a:t> </a:t>
            </a:r>
            <a:r>
              <a:rPr lang="en-US" altLang="ko-KR" sz="1800" kern="100">
                <a:effectLst/>
                <a:cs typeface="Times New Roman"/>
              </a:rPr>
              <a:t>3 hand shaking</a:t>
            </a:r>
            <a:r>
              <a:rPr lang="ko-KR" altLang="ko-KR" sz="1800" kern="100">
                <a:effectLst/>
                <a:cs typeface="Times New Roman"/>
              </a:rPr>
              <a:t>을 하는 모습을 볼 수 있다 </a:t>
            </a:r>
            <a:r>
              <a:rPr lang="en-US" altLang="ko-KR" sz="1800" kern="100">
                <a:effectLst/>
                <a:cs typeface="Times New Roman"/>
              </a:rPr>
              <a:t>(SYN , SYN,ACK , ACK </a:t>
            </a:r>
            <a:r>
              <a:rPr lang="ko-KR" altLang="ko-KR" sz="1800" kern="100">
                <a:effectLst/>
                <a:cs typeface="Times New Roman"/>
              </a:rPr>
              <a:t>모습을 통해</a:t>
            </a:r>
            <a:r>
              <a:rPr lang="en-US" altLang="ko-KR" sz="1800" kern="100">
                <a:effectLst/>
                <a:cs typeface="Times New Roman"/>
              </a:rPr>
              <a:t>)</a:t>
            </a:r>
            <a:endParaRPr lang="ko-KR" altLang="ko-KR" sz="1800" kern="100">
              <a:effectLst/>
              <a:cs typeface="Times New Roman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71689" y="2940488"/>
            <a:ext cx="6097554" cy="3649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  <a:defRPr/>
            </a:pPr>
            <a:r>
              <a:rPr lang="ko-KR" altLang="ko-KR" sz="1800" b="1" kern="100">
                <a:effectLst/>
                <a:latin typeface="맑은 고딕"/>
                <a:ea typeface="맑은 고딕"/>
                <a:cs typeface="Times New Roman"/>
              </a:rPr>
              <a:t>송수신지</a:t>
            </a:r>
            <a:r>
              <a:rPr lang="en-US" altLang="ko-KR" sz="1800" b="1" kern="100">
                <a:effectLst/>
                <a:latin typeface="맑은 고딕"/>
                <a:ea typeface="맑은 고딕"/>
                <a:cs typeface="Times New Roman"/>
              </a:rPr>
              <a:t> MAC </a:t>
            </a:r>
            <a:r>
              <a:rPr lang="ko-KR" altLang="ko-KR" sz="1800" b="1" kern="100">
                <a:effectLst/>
                <a:latin typeface="맑은 고딕"/>
                <a:ea typeface="맑은 고딕"/>
                <a:cs typeface="Times New Roman"/>
              </a:rPr>
              <a:t>주소 확인</a:t>
            </a:r>
            <a:endParaRPr lang="ko-KR" altLang="ko-KR" sz="1800" kern="100">
              <a:effectLst/>
              <a:latin typeface="맑은 고딕"/>
              <a:ea typeface="맑은 고딕"/>
              <a:cs typeface="Times New Roman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71689" y="3563380"/>
            <a:ext cx="7552638" cy="771497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71689" y="4592797"/>
            <a:ext cx="6097554" cy="11764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  <a:defRPr/>
            </a:pPr>
            <a:r>
              <a:rPr lang="ko-KR" altLang="ko-KR" sz="1800" kern="100">
                <a:effectLst/>
                <a:cs typeface="Times New Roman"/>
              </a:rPr>
              <a:t>이더넷을 통해 목적지와 송신지의</a:t>
            </a:r>
            <a:r>
              <a:rPr lang="en-US" altLang="ko-KR" sz="1800" kern="100">
                <a:effectLst/>
                <a:cs typeface="Times New Roman"/>
              </a:rPr>
              <a:t> mac </a:t>
            </a:r>
            <a:r>
              <a:rPr lang="ko-KR" altLang="ko-KR" sz="1800" kern="100">
                <a:effectLst/>
                <a:cs typeface="Times New Roman"/>
              </a:rPr>
              <a:t>주소를 알 수 있다</a:t>
            </a:r>
            <a:r>
              <a:rPr lang="en-US" altLang="ko-KR" sz="1800" kern="100">
                <a:effectLst/>
                <a:cs typeface="Times New Roman"/>
              </a:rPr>
              <a:t>.</a:t>
            </a:r>
            <a:endParaRPr lang="en-US" altLang="ko-KR" sz="1800" kern="100">
              <a:effectLst/>
              <a:cs typeface="Times New Roman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  <a:defRPr/>
            </a:pPr>
            <a:r>
              <a:rPr lang="ko-KR" altLang="ko-KR" sz="1800" kern="100">
                <a:effectLst/>
                <a:cs typeface="Times New Roman"/>
              </a:rPr>
              <a:t>목적지 </a:t>
            </a:r>
            <a:r>
              <a:rPr lang="en-US" altLang="ko-KR" sz="1800" kern="100">
                <a:effectLst/>
                <a:cs typeface="Times New Roman"/>
              </a:rPr>
              <a:t>mac </a:t>
            </a:r>
            <a:r>
              <a:rPr lang="ko-KR" altLang="ko-KR" sz="1800" kern="100">
                <a:effectLst/>
                <a:cs typeface="Times New Roman"/>
              </a:rPr>
              <a:t>주소 </a:t>
            </a:r>
            <a:r>
              <a:rPr lang="en-US" altLang="ko-KR" sz="1800" kern="100">
                <a:effectLst/>
                <a:cs typeface="Times New Roman"/>
              </a:rPr>
              <a:t>= 00:00:c0:9f:a0:97</a:t>
            </a:r>
            <a:endParaRPr lang="en-US" altLang="ko-KR" sz="1800" kern="100">
              <a:effectLst/>
              <a:cs typeface="Times New Roman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  <a:defRPr/>
            </a:pPr>
            <a:r>
              <a:rPr lang="ko-KR" altLang="ko-KR" sz="1800" kern="100">
                <a:effectLst/>
                <a:cs typeface="Times New Roman"/>
              </a:rPr>
              <a:t>송신지 </a:t>
            </a:r>
            <a:r>
              <a:rPr lang="en-US" altLang="ko-KR" sz="1800" kern="100">
                <a:effectLst/>
                <a:cs typeface="Times New Roman"/>
              </a:rPr>
              <a:t>mac </a:t>
            </a:r>
            <a:r>
              <a:rPr lang="ko-KR" altLang="ko-KR" sz="1800" kern="100">
                <a:effectLst/>
                <a:cs typeface="Times New Roman"/>
              </a:rPr>
              <a:t>주소 </a:t>
            </a:r>
            <a:r>
              <a:rPr lang="en-US" altLang="ko-KR" sz="1800" kern="100">
                <a:effectLst/>
                <a:cs typeface="Times New Roman"/>
              </a:rPr>
              <a:t>= 00:a0:cc:3b:bf:fa</a:t>
            </a:r>
            <a:endParaRPr lang="ko-KR" altLang="ko-KR" sz="1800" kern="100">
              <a:effectLst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208402" y="228604"/>
            <a:ext cx="5887598" cy="0"/>
          </a:xfrm>
          <a:prstGeom prst="line">
            <a:avLst/>
          </a:prstGeom>
          <a:ln w="3175">
            <a:solidFill>
              <a:srgbClr val="1018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33477" y="379263"/>
            <a:ext cx="6097554" cy="3622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ko-KR" altLang="ko-KR" sz="1800" b="1" kern="100">
                <a:effectLst/>
                <a:latin typeface="맑은 고딕"/>
                <a:ea typeface="맑은 고딕"/>
                <a:cs typeface="Times New Roman"/>
              </a:rPr>
              <a:t>텔넷 환경 설정</a:t>
            </a:r>
            <a:endParaRPr lang="ko-KR" altLang="en-US" sz="1800" b="1" kern="100">
              <a:effectLst/>
              <a:latin typeface="맑은 고딕"/>
              <a:ea typeface="맑은 고딕"/>
              <a:cs typeface="Times New Roman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86445" y="873888"/>
            <a:ext cx="9466173" cy="36497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08402" y="1538637"/>
            <a:ext cx="7678854" cy="36497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08907" y="2028662"/>
            <a:ext cx="7758007" cy="163215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37029" y="5005255"/>
            <a:ext cx="10817637" cy="16412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  <a:defRPr/>
            </a:pPr>
            <a:r>
              <a:rPr lang="ko-KR" altLang="ko-KR" sz="1700" kern="100">
                <a:cs typeface="Times New Roman"/>
              </a:rPr>
              <a:t>4번부터 24번까지 패킷은 텔넷 옵션 설정하는 내용의 패킷이다</a:t>
            </a:r>
            <a:r>
              <a:rPr lang="en-US" altLang="ko-KR" sz="1700" kern="100">
                <a:cs typeface="Times New Roman"/>
              </a:rPr>
              <a:t>.</a:t>
            </a:r>
            <a:endParaRPr xmlns:mc="http://schemas.openxmlformats.org/markup-compatibility/2006" xmlns:hp="http://schemas.haansoft.com/office/presentation/8.0" sz="1700" b="0" i="0" strike="noStrike" mc:Ignorable="hp" hp:hslEmbossed="0">
              <a:solidFill>
                <a:srgbClr val="000000">
                  <a:alpha val="100000"/>
                </a:srgbClr>
              </a:solidFill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  <a:defRPr/>
            </a:pPr>
            <a:r>
              <a:rPr xmlns:mc="http://schemas.openxmlformats.org/markup-compatibility/2006" xmlns:hp="http://schemas.haansoft.com/office/presentation/8.0" sz="1700" b="0" i="0" strike="noStrike" mc:Ignorable="hp" hp:hslEmbossed="0">
                <a:solidFill>
                  <a:srgbClr val="000000">
                    <a:alpha val="100000"/>
                  </a:srgbClr>
                </a:solidFill>
              </a:rPr>
              <a:t>4번 패킷의 tcp를 보면 출발지가 클라이언트고 도착지가 서버인 것을 알 수 있고 telnet을 보면 DO, will 같은 것으로 클라이언트가 서버에게 어떠한 동작을 할 것이고 할 수 있는지 알려주는 모습을 볼 수 있다.</a:t>
            </a:r>
            <a:endParaRPr xmlns:mc="http://schemas.openxmlformats.org/markup-compatibility/2006" xmlns:hp="http://schemas.haansoft.com/office/presentation/8.0" sz="1700" b="0" i="0" strike="noStrike" mc:Ignorable="hp" hp:hslEmbossed="0">
              <a:solidFill>
                <a:srgbClr val="000000">
                  <a:alpha val="100000"/>
                </a:srgbClr>
              </a:solidFill>
            </a:endParaRPr>
          </a:p>
          <a:p>
            <a:pPr algn="l">
              <a:defRPr/>
            </a:pPr>
            <a:r>
              <a:rPr xmlns:mc="http://schemas.openxmlformats.org/markup-compatibility/2006" xmlns:hp="http://schemas.haansoft.com/office/presentation/8.0" sz="1700" b="0" i="0" strike="noStrike" mc:Ignorable="hp" hp:hslEmbossed="0">
                <a:solidFill>
                  <a:srgbClr val="000000">
                    <a:alpha val="100000"/>
                  </a:srgbClr>
                </a:solidFill>
              </a:rPr>
              <a:t>그 중 5번 패킷을 보면 서버가 클라이언트에게 보내는 것으로 telnet을 보면 Do Authentication Option 이 나오는데</a:t>
            </a:r>
            <a:r>
              <a:rPr xmlns:mc="http://schemas.openxmlformats.org/markup-compatibility/2006" xmlns:hp="http://schemas.haansoft.com/office/presentation/8.0" lang="en-US" altLang="ko-KR" sz="1700" b="0" i="0" strike="noStrike" mc:Ignorable="hp" hp:hslEmbossed="0">
                <a:solidFill>
                  <a:srgbClr val="000000">
                    <a:alpha val="100000"/>
                  </a:srgbClr>
                </a:solidFill>
              </a:rPr>
              <a:t>,</a:t>
            </a:r>
            <a:r>
              <a:rPr xmlns:mc="http://schemas.openxmlformats.org/markup-compatibility/2006" xmlns:hp="http://schemas.haansoft.com/office/presentation/8.0" lang="ko-KR" altLang="en-US" sz="1700" b="0" i="0" strike="noStrike" mc:Ignorable="hp" hp:hslEmbossed="0">
                <a:solidFill>
                  <a:srgbClr val="000000">
                    <a:alpha val="100000"/>
                  </a:srgbClr>
                </a:solidFill>
              </a:rPr>
              <a:t> </a:t>
            </a:r>
            <a:r>
              <a:rPr xmlns:mc="http://schemas.openxmlformats.org/markup-compatibility/2006" xmlns:hp="http://schemas.haansoft.com/office/presentation/8.0" sz="1700" b="0" i="0" strike="noStrike" mc:Ignorable="hp" hp:hslEmbossed="0">
                <a:solidFill>
                  <a:srgbClr val="000000">
                    <a:alpha val="100000"/>
                  </a:srgbClr>
                </a:solidFill>
              </a:rPr>
              <a:t>Authentication의 뜻이 인증이니 클라이언트에게 인증을 하라고 하는 것 같다</a:t>
            </a:r>
            <a:r>
              <a:rPr xmlns:mc="http://schemas.openxmlformats.org/markup-compatibility/2006" xmlns:hp="http://schemas.haansoft.com/office/presentation/8.0" lang="en-US" altLang="ko-KR" sz="1700" b="0" i="0" strike="noStrike" mc:Ignorable="hp" hp:hslEmbossed="0">
                <a:solidFill>
                  <a:srgbClr val="000000">
                    <a:alpha val="100000"/>
                  </a:srgbClr>
                </a:solidFill>
              </a:rPr>
              <a:t>.</a:t>
            </a:r>
            <a:endParaRPr xmlns:mc="http://schemas.openxmlformats.org/markup-compatibility/2006" xmlns:hp="http://schemas.haansoft.com/office/presentation/8.0" lang="en-US" altLang="ko-KR" sz="1700" b="0" i="0" strike="noStrike" mc:Ignorable="hp" hp:hslEmbossed="0">
              <a:solidFill>
                <a:srgbClr val="000000">
                  <a:alpha val="100000"/>
                </a:srgbClr>
              </a:solidFill>
            </a:endParaRPr>
          </a:p>
        </p:txBody>
      </p:sp>
      <p:pic>
        <p:nvPicPr>
          <p:cNvPr id="22" name=""/>
          <p:cNvPicPr/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283249" y="4229869"/>
            <a:ext cx="7881600" cy="7460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/>
          <a:stretch>
            <a:fillRect/>
          </a:stretch>
        </p:blipFill>
        <p:spPr>
          <a:xfrm>
            <a:off x="1879992" y="1393815"/>
            <a:ext cx="7777773" cy="811906"/>
          </a:xfrm>
          <a:prstGeom prst="rect">
            <a:avLst/>
          </a:prstGeom>
        </p:spPr>
      </p:pic>
      <p:sp>
        <p:nvSpPr>
          <p:cNvPr id="4" name=""/>
          <p:cNvSpPr/>
          <p:nvPr/>
        </p:nvSpPr>
        <p:spPr>
          <a:xfrm>
            <a:off x="1750059" y="2407092"/>
            <a:ext cx="8691881" cy="60388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pPr algn="l">
              <a:defRPr/>
            </a:pPr>
            <a:r>
              <a:rPr xmlns:mc="http://schemas.openxmlformats.org/markup-compatibility/2006" xmlns:hp="http://schemas.haansoft.com/office/presentation/8.0" sz="1700" b="0" i="0" strike="noStrike" mc:Ignorable="hp" hp:hslEmbossed="0">
                <a:solidFill>
                  <a:srgbClr val="000000">
                    <a:alpha val="100000"/>
                  </a:srgbClr>
                </a:solidFill>
              </a:rPr>
              <a:t>그 다음 6번 패킷을 보면 클라이언트가 서버에게 확인 ack를 보내는 것을 볼 수 있다.</a:t>
            </a:r>
            <a:endParaRPr xmlns:mc="http://schemas.openxmlformats.org/markup-compatibility/2006" xmlns:hp="http://schemas.haansoft.com/office/presentation/8.0" sz="1700" b="0" i="0" strike="noStrike" mc:Ignorable="hp" hp:hslEmbossed="0">
              <a:solidFill>
                <a:srgbClr val="000000">
                  <a:alpha val="100000"/>
                </a:srgbClr>
              </a:solidFill>
            </a:endParaRPr>
          </a:p>
          <a:p>
            <a:pPr algn="l">
              <a:defRPr/>
            </a:pPr>
            <a:r>
              <a:rPr xmlns:mc="http://schemas.openxmlformats.org/markup-compatibility/2006" xmlns:hp="http://schemas.haansoft.com/office/presentation/8.0" sz="1700" b="0" i="0" strike="noStrike" mc:Ignorable="hp" hp:hslEmbossed="0">
                <a:solidFill>
                  <a:srgbClr val="000000">
                    <a:alpha val="100000"/>
                  </a:srgbClr>
                </a:solidFill>
              </a:rPr>
              <a:t>해당 패킷의 내용을 보면 클라이언트가 서버에게 인증옵션을 하지 않겠다고 한다.</a:t>
            </a:r>
            <a:endParaRPr xmlns:mc="http://schemas.openxmlformats.org/markup-compatibility/2006" xmlns:hp="http://schemas.haansoft.com/office/presentation/8.0" sz="1700" b="0" i="0" strike="noStrike" mc:Ignorable="hp" hp:hslEmbossed="0">
              <a:solidFill>
                <a:srgbClr val="000000">
                  <a:alpha val="100000"/>
                </a:srgbClr>
              </a:solidFill>
            </a:endParaRPr>
          </a:p>
        </p:txBody>
      </p:sp>
      <p:pic>
        <p:nvPicPr>
          <p:cNvPr id="5" name=""/>
          <p:cNvPicPr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430991" y="3429000"/>
            <a:ext cx="6695014" cy="419099"/>
          </a:xfrm>
          <a:prstGeom prst="rect">
            <a:avLst/>
          </a:prstGeom>
        </p:spPr>
      </p:pic>
      <p:sp>
        <p:nvSpPr>
          <p:cNvPr id="6" name=""/>
          <p:cNvSpPr/>
          <p:nvPr/>
        </p:nvSpPr>
        <p:spPr>
          <a:xfrm>
            <a:off x="2400935" y="4318314"/>
            <a:ext cx="7390130" cy="22520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pPr algn="l">
              <a:lnSpc>
                <a:spcPct val="107000"/>
              </a:lnSpc>
              <a:defRPr/>
            </a:pPr>
            <a:r>
              <a:rPr xmlns:mc="http://schemas.openxmlformats.org/markup-compatibility/2006" xmlns:hp="http://schemas.haansoft.com/office/presentation/8.0" sz="1700" b="0" i="0" strike="noStrike" mc:Ignorable="hp" hp:hslEmbossed="0">
                <a:solidFill>
                  <a:srgbClr val="000000">
                    <a:alpha val="100000"/>
                  </a:srgbClr>
                </a:solidFill>
              </a:rPr>
              <a:t>이 옵션으로 커버로스 티켓을 따로 발행받지 않은 것으로 추정한다</a:t>
            </a:r>
            <a:r>
              <a:rPr xmlns:mc="http://schemas.openxmlformats.org/markup-compatibility/2006" xmlns:hp="http://schemas.haansoft.com/office/presentation/8.0" lang="en-US" altLang="ko-KR" sz="1700" b="0" i="0" strike="noStrike" mc:Ignorable="hp" hp:hslEmbossed="0">
                <a:solidFill>
                  <a:srgbClr val="000000">
                    <a:alpha val="100000"/>
                  </a:srgbClr>
                </a:solidFill>
              </a:rPr>
              <a:t>.</a:t>
            </a:r>
            <a:endParaRPr xmlns:mc="http://schemas.openxmlformats.org/markup-compatibility/2006" xmlns:hp="http://schemas.haansoft.com/office/presentation/8.0" lang="en-US" altLang="ko-KR" sz="1700" b="0" i="0" strike="noStrike" mc:Ignorable="hp" hp:hslEmbossed="0">
              <a:solidFill>
                <a:srgbClr val="000000">
                  <a:alpha val="100000"/>
                </a:srgbClr>
              </a:solidFill>
            </a:endParaRPr>
          </a:p>
          <a:p>
            <a:pPr algn="l">
              <a:lnSpc>
                <a:spcPct val="107000"/>
              </a:lnSpc>
              <a:defRPr/>
            </a:pPr>
            <a:r>
              <a:rPr xmlns:mc="http://schemas.openxmlformats.org/markup-compatibility/2006" xmlns:hp="http://schemas.haansoft.com/office/presentation/8.0" lang="en-US" altLang="ko-KR" sz="1700" b="0" i="0" strike="noStrike" mc:Ignorable="hp" hp:hslEmbossed="0">
                <a:solidFill>
                  <a:srgbClr val="000000">
                    <a:alpha val="100000"/>
                  </a:srgbClr>
                </a:solidFill>
              </a:rPr>
              <a:t>커버로스는 티켓(ticket) 기반의 컴퓨터 네트워크 인증 프로토콜이다.</a:t>
            </a:r>
            <a:endParaRPr xmlns:mc="http://schemas.openxmlformats.org/markup-compatibility/2006" xmlns:hp="http://schemas.haansoft.com/office/presentation/8.0" lang="en-US" altLang="ko-KR" sz="1700" b="0" i="0" strike="noStrike" mc:Ignorable="hp" hp:hslEmbossed="0">
              <a:solidFill>
                <a:srgbClr val="000000">
                  <a:alpha val="100000"/>
                </a:srgbClr>
              </a:solidFill>
            </a:endParaRPr>
          </a:p>
          <a:p>
            <a:pPr algn="l">
              <a:lnSpc>
                <a:spcPct val="107000"/>
              </a:lnSpc>
              <a:defRPr/>
            </a:pPr>
            <a:endParaRPr xmlns:mc="http://schemas.openxmlformats.org/markup-compatibility/2006" xmlns:hp="http://schemas.haansoft.com/office/presentation/8.0" lang="en-US" altLang="ko-KR" sz="1700" b="0" i="0" strike="noStrike" mc:Ignorable="hp" hp:hslEmbossed="0">
              <a:solidFill>
                <a:srgbClr val="000000">
                  <a:alpha val="100000"/>
                </a:srgbClr>
              </a:solidFill>
            </a:endParaRPr>
          </a:p>
          <a:p>
            <a:pPr algn="l">
              <a:lnSpc>
                <a:spcPct val="107000"/>
              </a:lnSpc>
              <a:defRPr/>
            </a:pPr>
            <a:r>
              <a:rPr xmlns:mc="http://schemas.openxmlformats.org/markup-compatibility/2006" xmlns:hp="http://schemas.haansoft.com/office/presentation/8.0" lang="en-US" altLang="ko-KR" sz="1700" b="0" i="0" strike="noStrike" mc:Ignorable="hp" hp:hslEmbossed="0">
                <a:solidFill>
                  <a:srgbClr val="000000">
                    <a:alpha val="100000"/>
                  </a:srgbClr>
                </a:solidFill>
              </a:rPr>
              <a:t>보안이 보장되지 않은 네트워크 환경에서 요청을 보내는 유저와 요청을 받는 서버가 서로의 신뢰성을 확보하기위해 사용된다.</a:t>
            </a:r>
            <a:endParaRPr xmlns:mc="http://schemas.openxmlformats.org/markup-compatibility/2006" xmlns:hp="http://schemas.haansoft.com/office/presentation/8.0" lang="en-US" altLang="ko-KR" sz="1700" b="0" i="0" strike="noStrike" mc:Ignorable="hp" hp:hslEmbossed="0">
              <a:solidFill>
                <a:srgbClr val="000000">
                  <a:alpha val="100000"/>
                </a:srgbClr>
              </a:solidFill>
            </a:endParaRPr>
          </a:p>
          <a:p>
            <a:pPr algn="l">
              <a:defRPr/>
            </a:pPr>
            <a:endParaRPr xmlns:mc="http://schemas.openxmlformats.org/markup-compatibility/2006" xmlns:hp="http://schemas.haansoft.com/office/presentation/8.0" sz="1700" b="0" i="0" strike="noStrike" mc:Ignorable="hp" hp:hslEmbossed="0">
              <a:solidFill>
                <a:srgbClr val="000000">
                  <a:alpha val="100000"/>
                </a:srgbClr>
              </a:solidFill>
            </a:endParaRPr>
          </a:p>
          <a:p>
            <a:pPr algn="l">
              <a:defRPr/>
            </a:pPr>
            <a:r>
              <a:rPr xmlns:mc="http://schemas.openxmlformats.org/markup-compatibility/2006" xmlns:hp="http://schemas.haansoft.com/office/presentation/8.0" sz="1700" b="0" i="0" strike="noStrike" mc:Ignorable="hp" hp:hslEmbossed="0">
                <a:solidFill>
                  <a:srgbClr val="000000">
                    <a:alpha val="100000"/>
                  </a:srgbClr>
                </a:solidFill>
              </a:rPr>
              <a:t>이런 식으로 어떠한 옵션을 사용할 것인지에 대한 텔넷의 설정이 27번까지 이루어진다</a:t>
            </a:r>
            <a:r>
              <a:rPr xmlns:mc="http://schemas.openxmlformats.org/markup-compatibility/2006" xmlns:hp="http://schemas.haansoft.com/office/presentation/8.0" lang="en-US" altLang="ko-KR" sz="1700" b="0" i="0" strike="noStrike" mc:Ignorable="hp" hp:hslEmbossed="0">
                <a:solidFill>
                  <a:srgbClr val="000000">
                    <a:alpha val="100000"/>
                  </a:srgbClr>
                </a:solidFill>
              </a:rPr>
              <a:t>.</a:t>
            </a:r>
            <a:endParaRPr xmlns:mc="http://schemas.openxmlformats.org/markup-compatibility/2006" xmlns:hp="http://schemas.haansoft.com/office/presentation/8.0" lang="en-US" altLang="ko-KR" sz="1700" b="0" i="0" strike="noStrike" mc:Ignorable="hp" hp:hslEmbossed="0">
              <a:solidFill>
                <a:srgbClr val="000000">
                  <a:alpha val="100000"/>
                </a:srgb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/>
          <a:stretch>
            <a:fillRect/>
          </a:stretch>
        </p:blipFill>
        <p:spPr>
          <a:xfrm>
            <a:off x="2472453" y="3038455"/>
            <a:ext cx="7332136" cy="781090"/>
          </a:xfrm>
          <a:prstGeom prst="rect">
            <a:avLst/>
          </a:prstGeom>
        </p:spPr>
      </p:pic>
      <p:pic>
        <p:nvPicPr>
          <p:cNvPr id="4" name=""/>
          <p:cNvPicPr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396807" y="1020535"/>
            <a:ext cx="7381376" cy="914853"/>
          </a:xfrm>
          <a:prstGeom prst="rect">
            <a:avLst/>
          </a:prstGeom>
        </p:spPr>
      </p:pic>
      <p:sp>
        <p:nvSpPr>
          <p:cNvPr id="5" name=""/>
          <p:cNvSpPr/>
          <p:nvPr/>
        </p:nvSpPr>
        <p:spPr>
          <a:xfrm>
            <a:off x="2711631" y="2337570"/>
            <a:ext cx="6768738" cy="60375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pPr algn="l">
              <a:defRPr/>
            </a:pPr>
            <a:r>
              <a:rPr xmlns:mc="http://schemas.openxmlformats.org/markup-compatibility/2006" xmlns:hp="http://schemas.haansoft.com/office/presentation/8.0" sz="17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맑은 고딕"/>
              </a:rPr>
              <a:t>그리고 </a:t>
            </a:r>
            <a:r>
              <a:rPr xmlns:mc="http://schemas.openxmlformats.org/markup-compatibility/2006" xmlns:hp="http://schemas.haansoft.com/office/presentation/8.0" sz="17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28번을 보면 S 가 C 에게 로그인 데이터를 요구한다</a:t>
            </a:r>
            <a:r>
              <a:rPr xmlns:mc="http://schemas.openxmlformats.org/markup-compatibility/2006" xmlns:hp="http://schemas.haansoft.com/office/presentation/8.0" lang="en-US" altLang="ko-KR" sz="17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.</a:t>
            </a:r>
            <a:r>
              <a:rPr xmlns:mc="http://schemas.openxmlformats.org/markup-compatibility/2006" xmlns:hp="http://schemas.haansoft.com/office/presentation/8.0" sz="17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그리고 35번까지 ECHO에 관한 설정을 주고받고</a:t>
            </a:r>
            <a:endParaRPr xmlns:mc="http://schemas.openxmlformats.org/markup-compatibility/2006" xmlns:hp="http://schemas.haansoft.com/office/presentation/8.0" sz="1700" b="0" i="0" strike="noStrike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pic>
        <p:nvPicPr>
          <p:cNvPr id="6" name=""/>
          <p:cNvPicPr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2498862" y="4602032"/>
            <a:ext cx="7194276" cy="846591"/>
          </a:xfrm>
          <a:prstGeom prst="rect">
            <a:avLst/>
          </a:prstGeom>
        </p:spPr>
      </p:pic>
      <p:sp>
        <p:nvSpPr>
          <p:cNvPr id="7" name=""/>
          <p:cNvSpPr/>
          <p:nvPr/>
        </p:nvSpPr>
        <p:spPr>
          <a:xfrm>
            <a:off x="3292773" y="4064405"/>
            <a:ext cx="5221605" cy="57226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pPr algn="l">
              <a:defRPr/>
            </a:pPr>
            <a:r>
              <a:rPr xmlns:mc="http://schemas.openxmlformats.org/markup-compatibility/2006" xmlns:hp="http://schemas.haansoft.com/office/presentation/8.0" sz="16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맑은 고딕"/>
              </a:rPr>
              <a:t>36번 패킷부터 확인해 보면 C가 S에게 login 데이터를 하나씩 보내는 것을 확인할 수 있다.</a:t>
            </a:r>
            <a:endParaRPr xmlns:mc="http://schemas.openxmlformats.org/markup-compatibility/2006" xmlns:hp="http://schemas.haansoft.com/office/presentation/8.0" sz="1600" b="0" i="0" strike="noStrike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맑은 고딕"/>
            </a:endParaRPr>
          </a:p>
        </p:txBody>
      </p:sp>
      <p:sp>
        <p:nvSpPr>
          <p:cNvPr id="8" name=""/>
          <p:cNvSpPr/>
          <p:nvPr/>
        </p:nvSpPr>
        <p:spPr>
          <a:xfrm>
            <a:off x="3001123" y="5737810"/>
            <a:ext cx="6189753" cy="86976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pPr algn="l">
              <a:defRPr/>
            </a:pPr>
            <a:r>
              <a:rPr xmlns:mc="http://schemas.openxmlformats.org/markup-compatibility/2006" xmlns:hp="http://schemas.haansoft.com/office/presentation/8.0" sz="17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맑은 고딕"/>
              </a:rPr>
              <a:t>그리고 다음 </a:t>
            </a:r>
            <a:r>
              <a:rPr xmlns:mc="http://schemas.openxmlformats.org/markup-compatibility/2006" xmlns:hp="http://schemas.haansoft.com/office/presentation/8.0" sz="17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37번을 확인해 보면 TCP keep-Alive 문구를 볼 수 있는데 TCP keep-Alive은 연결된 세션을 없애지 않고 계속 사용하는 방식</a:t>
            </a:r>
            <a:r>
              <a:rPr xmlns:mc="http://schemas.openxmlformats.org/markup-compatibility/2006" xmlns:hp="http://schemas.haansoft.com/office/presentation/8.0" lang="ko-KR" altLang="en-US" sz="17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이다</a:t>
            </a:r>
            <a:r>
              <a:rPr xmlns:mc="http://schemas.openxmlformats.org/markup-compatibility/2006" xmlns:hp="http://schemas.haansoft.com/office/presentation/8.0" lang="en-US" altLang="ko-KR" sz="17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.</a:t>
            </a:r>
            <a:endParaRPr xmlns:mc="http://schemas.openxmlformats.org/markup-compatibility/2006" xmlns:hp="http://schemas.haansoft.com/office/presentation/8.0" lang="en-US" altLang="ko-KR" sz="1700" b="0" i="0" strike="noStrike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/>
          <a:stretch>
            <a:fillRect/>
          </a:stretch>
        </p:blipFill>
        <p:spPr>
          <a:xfrm>
            <a:off x="1886912" y="765876"/>
            <a:ext cx="8418175" cy="390227"/>
          </a:xfrm>
          <a:prstGeom prst="rect">
            <a:avLst/>
          </a:prstGeom>
        </p:spPr>
      </p:pic>
      <p:sp>
        <p:nvSpPr>
          <p:cNvPr id="4" name=""/>
          <p:cNvSpPr/>
          <p:nvPr/>
        </p:nvSpPr>
        <p:spPr>
          <a:xfrm>
            <a:off x="2035569" y="1469428"/>
            <a:ext cx="8120861" cy="59876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pPr algn="l">
              <a:defRPr/>
            </a:pPr>
            <a:r>
              <a:rPr xmlns:mc="http://schemas.openxmlformats.org/markup-compatibility/2006" xmlns:hp="http://schemas.haansoft.com/office/presentation/8.0" lang="en-US" altLang="ko-KR" sz="17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그 다음 38번을 보면 S가 C에게 C가 보낸 데이터를 다시한번 보내는데 이는 그 데이터가 맞는 지 확인함을 위함이다.</a:t>
            </a:r>
            <a:endParaRPr xmlns:mc="http://schemas.openxmlformats.org/markup-compatibility/2006" xmlns:hp="http://schemas.haansoft.com/office/presentation/8.0" lang="en-US" altLang="ko-KR" sz="1700" b="0" i="0" strike="noStrike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6" name=""/>
          <p:cNvSpPr txBox="1"/>
          <p:nvPr/>
        </p:nvSpPr>
        <p:spPr>
          <a:xfrm>
            <a:off x="1213233" y="4352635"/>
            <a:ext cx="5176598" cy="360912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 lang="ko-KR" altLang="en-US"/>
          </a:p>
        </p:txBody>
      </p:sp>
      <p:sp>
        <p:nvSpPr>
          <p:cNvPr id="7" name=""/>
          <p:cNvSpPr/>
          <p:nvPr/>
        </p:nvSpPr>
        <p:spPr>
          <a:xfrm>
            <a:off x="2299190" y="2413075"/>
            <a:ext cx="7593619" cy="60049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pPr algn="l">
              <a:defRPr/>
            </a:pPr>
            <a:r>
              <a:rPr xmlns:mc="http://schemas.openxmlformats.org/markup-compatibility/2006" xmlns:hp="http://schemas.haansoft.com/office/presentation/8.0" sz="17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맑은 고딕"/>
              </a:rPr>
              <a:t>3</a:t>
            </a:r>
            <a:r>
              <a:rPr xmlns:mc="http://schemas.openxmlformats.org/markup-compatibility/2006" xmlns:hp="http://schemas.haansoft.com/office/presentation/8.0" sz="17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9번을 보면 C가 S에게 ACK로 확인을 주는 모습을 볼 수 있다.</a:t>
            </a:r>
            <a:endParaRPr xmlns:mc="http://schemas.openxmlformats.org/markup-compatibility/2006" xmlns:hp="http://schemas.haansoft.com/office/presentation/8.0" sz="1700" b="0" i="0" strike="noStrike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algn="l">
              <a:defRPr/>
            </a:pPr>
            <a:r>
              <a:rPr xmlns:mc="http://schemas.openxmlformats.org/markup-compatibility/2006" xmlns:hp="http://schemas.haansoft.com/office/presentation/8.0" sz="17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이러한 형식으로 아이디 데이터를 주고받으며 확인하고</a:t>
            </a:r>
            <a:endParaRPr xmlns:mc="http://schemas.openxmlformats.org/markup-compatibility/2006" xmlns:hp="http://schemas.haansoft.com/office/presentation/8.0" sz="1700" b="0" i="0" strike="noStrike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pic>
        <p:nvPicPr>
          <p:cNvPr id="8" name=""/>
          <p:cNvPicPr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164168" y="3142662"/>
            <a:ext cx="8531280" cy="870932"/>
          </a:xfrm>
          <a:prstGeom prst="rect">
            <a:avLst/>
          </a:prstGeom>
        </p:spPr>
      </p:pic>
      <p:sp>
        <p:nvSpPr>
          <p:cNvPr id="9" name=""/>
          <p:cNvSpPr/>
          <p:nvPr/>
        </p:nvSpPr>
        <p:spPr>
          <a:xfrm>
            <a:off x="1402638" y="4078316"/>
            <a:ext cx="7212330" cy="138684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pPr algn="l">
              <a:defRPr/>
            </a:pPr>
            <a:r>
              <a:rPr xmlns:mc="http://schemas.openxmlformats.org/markup-compatibility/2006" xmlns:hp="http://schemas.haansoft.com/office/presentation/8.0" sz="17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맑은 고딕"/>
              </a:rPr>
              <a:t>5</a:t>
            </a:r>
            <a:r>
              <a:rPr xmlns:mc="http://schemas.openxmlformats.org/markup-compatibility/2006" xmlns:hp="http://schemas.haansoft.com/office/presentation/8.0" sz="17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6번을 보면 패스워드도 똑 같은 형식으로 데이터를 주고받는 모습을 볼 수 있다.</a:t>
            </a:r>
            <a:endParaRPr xmlns:mc="http://schemas.openxmlformats.org/markup-compatibility/2006" xmlns:hp="http://schemas.haansoft.com/office/presentation/8.0" sz="1700" b="0" i="0" strike="noStrike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algn="l">
              <a:defRPr/>
            </a:pPr>
            <a:r>
              <a:rPr xmlns:mc="http://schemas.openxmlformats.org/markup-compatibility/2006" xmlns:hp="http://schemas.haansoft.com/office/presentation/8.0" sz="17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하지만 패스워드는 아이디처럼 서버가 클라이언트에게 다시 되묻는 패킷을 보내지 않는다</a:t>
            </a:r>
            <a:endParaRPr xmlns:mc="http://schemas.openxmlformats.org/markup-compatibility/2006" xmlns:hp="http://schemas.haansoft.com/office/presentation/8.0" sz="1700" b="0" i="0" strike="noStrike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algn="l">
              <a:defRPr/>
            </a:pPr>
            <a:r>
              <a:rPr xmlns:mc="http://schemas.openxmlformats.org/markup-compatibility/2006" xmlns:hp="http://schemas.haansoft.com/office/presentation/8.0" sz="17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보안상의 이유로 확인된다.</a:t>
            </a:r>
            <a:endParaRPr xmlns:mc="http://schemas.openxmlformats.org/markup-compatibility/2006" xmlns:hp="http://schemas.haansoft.com/office/presentation/8.0" sz="1700" b="0" i="0" strike="noStrike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/>
          <a:stretch>
            <a:fillRect/>
          </a:stretch>
        </p:blipFill>
        <p:spPr>
          <a:xfrm>
            <a:off x="2232799" y="2336028"/>
            <a:ext cx="7380039" cy="1935792"/>
          </a:xfrm>
          <a:prstGeom prst="rect">
            <a:avLst/>
          </a:prstGeom>
        </p:spPr>
      </p:pic>
      <p:sp>
        <p:nvSpPr>
          <p:cNvPr id="4" name=""/>
          <p:cNvSpPr/>
          <p:nvPr/>
        </p:nvSpPr>
        <p:spPr>
          <a:xfrm>
            <a:off x="1093026" y="4371878"/>
            <a:ext cx="9717310" cy="143646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pPr algn="l">
              <a:lnSpc>
                <a:spcPct val="107000"/>
              </a:lnSpc>
              <a:defRPr/>
            </a:pPr>
            <a:r>
              <a:rPr xmlns:mc="http://schemas.openxmlformats.org/markup-compatibility/2006" xmlns:hp="http://schemas.haansoft.com/office/presentation/8.0" sz="1700" b="0" i="0" strike="noStrike" mc:Ignorable="hp" hp:hslEmbossed="0">
                <a:solidFill>
                  <a:srgbClr val="000000">
                    <a:alpha val="100000"/>
                  </a:srgbClr>
                </a:solidFill>
              </a:rPr>
              <a:t>74</a:t>
            </a:r>
            <a:r>
              <a:rPr xmlns:mc="http://schemas.openxmlformats.org/markup-compatibility/2006" xmlns:hp="http://schemas.haansoft.com/office/presentation/8.0" lang="ko-KR" altLang="en-US" sz="1700" b="0" i="0" strike="noStrike" mc:Ignorable="hp" hp:hslEmbossed="0">
                <a:solidFill>
                  <a:srgbClr val="000000">
                    <a:alpha val="100000"/>
                  </a:srgbClr>
                </a:solidFill>
              </a:rPr>
              <a:t>번</a:t>
            </a:r>
            <a:r>
              <a:rPr xmlns:mc="http://schemas.openxmlformats.org/markup-compatibility/2006" xmlns:hp="http://schemas.haansoft.com/office/presentation/8.0" sz="1700" b="0" i="0" strike="noStrike" mc:Ignorable="hp" hp:hslEmbossed="0">
                <a:solidFill>
                  <a:srgbClr val="000000">
                    <a:alpha val="100000"/>
                  </a:srgbClr>
                </a:solidFill>
              </a:rPr>
              <a:t> : welcome to openBSD 문구를 볼 수 있는데 이를 통해 openBSD란</a:t>
            </a:r>
            <a:r>
              <a:rPr xmlns:mc="http://schemas.openxmlformats.org/markup-compatibility/2006" xmlns:hp="http://schemas.haansoft.com/office/presentation/8.0" sz="1700" b="0" i="0" strike="noStrike" mc:Ignorable="hp" hp:hslEmbossed="0">
                <a:solidFill>
                  <a:srgbClr val="0000ff"/>
                </a:solidFill>
              </a:rPr>
              <a:t> </a:t>
            </a:r>
            <a:r>
              <a:rPr xmlns:mc="http://schemas.openxmlformats.org/markup-compatibility/2006" xmlns:hp="http://schemas.haansoft.com/office/presentation/8.0" lang="en-US" altLang="ko-KR" sz="1700" b="0" i="0" strike="noStrike" mc:Ignorable="hp" hp:hslEmbossed="0">
                <a:solidFill>
                  <a:srgbClr val="0000ff"/>
                </a:solidFill>
              </a:rPr>
              <a:t>(</a:t>
            </a:r>
            <a:r>
              <a:rPr xmlns:mc="http://schemas.openxmlformats.org/markup-compatibility/2006" xmlns:hp="http://schemas.haansoft.com/office/presentation/8.0" sz="1700" b="1" i="0" strike="noStrike" mc:Ignorable="hp" hp:hslEmbossed="0">
                <a:solidFill>
                  <a:srgbClr val="0000ff"/>
                </a:solidFill>
              </a:rPr>
              <a:t>OpenBSD</a:t>
            </a:r>
            <a:r>
              <a:rPr xmlns:mc="http://schemas.openxmlformats.org/markup-compatibility/2006" xmlns:hp="http://schemas.haansoft.com/office/presentation/8.0" sz="1700" b="0" i="0" strike="noStrike" mc:Ignorable="hp" hp:hslEmbossed="0">
                <a:solidFill>
                  <a:srgbClr val="0000ff"/>
                </a:solidFill>
              </a:rPr>
              <a:t>는 NetBSD에서 포크된 BSD 계열의 오픈 소스 운영 체제이므로</a:t>
            </a:r>
            <a:r>
              <a:rPr xmlns:mc="http://schemas.openxmlformats.org/markup-compatibility/2006" xmlns:hp="http://schemas.haansoft.com/office/presentation/8.0" lang="en-US" altLang="ko-KR" sz="1700" b="0" i="0" strike="noStrike" mc:Ignorable="hp" hp:hslEmbossed="0">
                <a:solidFill>
                  <a:srgbClr val="0000ff"/>
                </a:solidFill>
              </a:rPr>
              <a:t>)</a:t>
            </a:r>
            <a:r>
              <a:rPr xmlns:mc="http://schemas.openxmlformats.org/markup-compatibility/2006" xmlns:hp="http://schemas.haansoft.com/office/presentation/8.0" sz="1700" b="0" i="0" strike="noStrike" mc:Ignorable="hp" hp:hslEmbossed="0">
                <a:solidFill>
                  <a:srgbClr val="bdc1c6">
                    <a:alpha val="100000"/>
                  </a:srgbClr>
                </a:solidFill>
              </a:rPr>
              <a:t> </a:t>
            </a:r>
            <a:r>
              <a:rPr xmlns:mc="http://schemas.openxmlformats.org/markup-compatibility/2006" xmlns:hp="http://schemas.haansoft.com/office/presentation/8.0" sz="1700" b="0" i="0" strike="noStrike" mc:Ignorable="hp" hp:hslEmbossed="0">
                <a:solidFill>
                  <a:srgbClr val="000000">
                    <a:alpha val="100000"/>
                  </a:srgbClr>
                </a:solidFill>
              </a:rPr>
              <a:t>운영체제가 OpenBSD 라는 것을 확인 할 수 있었다.</a:t>
            </a:r>
            <a:endParaRPr xmlns:mc="http://schemas.openxmlformats.org/markup-compatibility/2006" xmlns:hp="http://schemas.haansoft.com/office/presentation/8.0" sz="1700" b="0" i="0" strike="noStrike" mc:Ignorable="hp" hp:hslEmbossed="0">
              <a:solidFill>
                <a:srgbClr val="000000">
                  <a:alpha val="100000"/>
                </a:srgbClr>
              </a:solidFill>
            </a:endParaRPr>
          </a:p>
          <a:p>
            <a:pPr algn="l">
              <a:defRPr/>
            </a:pPr>
            <a:endParaRPr xmlns:mc="http://schemas.openxmlformats.org/markup-compatibility/2006" xmlns:hp="http://schemas.haansoft.com/office/presentation/8.0" sz="1700" b="0" i="0" strike="noStrike" mc:Ignorable="hp" hp:hslEmbossed="0">
              <a:solidFill>
                <a:srgbClr val="000000"/>
              </a:solidFill>
            </a:endParaRPr>
          </a:p>
          <a:p>
            <a:pPr algn="l">
              <a:defRPr/>
            </a:pPr>
            <a:r>
              <a:rPr xmlns:mc="http://schemas.openxmlformats.org/markup-compatibility/2006" xmlns:hp="http://schemas.haansoft.com/office/presentation/8.0" sz="1700" b="0" i="0" strike="noStrike" mc:Ignorable="hp" hp:hslEmbossed="0">
                <a:solidFill>
                  <a:srgbClr val="000000"/>
                </a:solidFill>
              </a:rPr>
              <a:t>그리고 그 후 115번까지 ls명령어와 ls .-a 명령어를 사용자가 입력하는 것을 볼 수 있다.</a:t>
            </a:r>
            <a:endParaRPr xmlns:mc="http://schemas.openxmlformats.org/markup-compatibility/2006" xmlns:hp="http://schemas.haansoft.com/office/presentation/8.0" sz="1700" b="0" i="0" strike="noStrike" mc:Ignorable="hp" hp:hslEmbossed="0">
              <a:solidFill>
                <a:srgbClr val="000000">
                  <a:alpha val="100000"/>
                </a:srgbClr>
              </a:solidFill>
            </a:endParaRPr>
          </a:p>
        </p:txBody>
      </p:sp>
      <p:pic>
        <p:nvPicPr>
          <p:cNvPr id="5" name=""/>
          <p:cNvPicPr>
            <a:picLocks noGrp="1" noChangeAspect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137353" y="683203"/>
            <a:ext cx="7436232" cy="882695"/>
          </a:xfrm>
          <a:prstGeom prst="rect">
            <a:avLst/>
          </a:prstGeom>
        </p:spPr>
      </p:pic>
      <p:sp>
        <p:nvSpPr>
          <p:cNvPr id="6" name=""/>
          <p:cNvSpPr txBox="1"/>
          <p:nvPr/>
        </p:nvSpPr>
        <p:spPr>
          <a:xfrm>
            <a:off x="2903681" y="1739140"/>
            <a:ext cx="6096000" cy="878205"/>
          </a:xfrm>
          <a:prstGeom prst="rect">
            <a:avLst/>
          </a:prstGeom>
        </p:spPr>
        <p:txBody>
          <a:bodyPr wrap="square">
            <a:spAutoFit/>
          </a:bodyPr>
          <a:p>
            <a:pPr algn="l">
              <a:defRPr/>
            </a:pPr>
            <a:r>
              <a:rPr xmlns:mc="http://schemas.openxmlformats.org/markup-compatibility/2006" xmlns:hp="http://schemas.haansoft.com/office/presentation/8.0" lang="en-US" altLang="ko-KR" sz="17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맑은 고딕"/>
              </a:rPr>
              <a:t>70</a:t>
            </a:r>
            <a:r>
              <a:rPr xmlns:mc="http://schemas.openxmlformats.org/markup-compatibility/2006" xmlns:hp="http://schemas.haansoft.com/office/presentation/8.0" lang="ko-KR" altLang="en-US" sz="17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맑은 고딕"/>
              </a:rPr>
              <a:t>번</a:t>
            </a:r>
            <a:r>
              <a:rPr xmlns:mc="http://schemas.openxmlformats.org/markup-compatibility/2006" xmlns:hp="http://schemas.haansoft.com/office/presentation/8.0" lang="en-US" altLang="ko-KR" sz="17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맑은 고딕"/>
              </a:rPr>
              <a:t>:</a:t>
            </a:r>
            <a:r>
              <a:rPr xmlns:mc="http://schemas.openxmlformats.org/markup-compatibility/2006" xmlns:hp="http://schemas.haansoft.com/office/presentation/8.0" sz="17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맑은 고딕"/>
              </a:rPr>
              <a:t> 아이디와 비밀번호를 입</a:t>
            </a:r>
            <a:r>
              <a:rPr xmlns:mc="http://schemas.openxmlformats.org/markup-compatibility/2006" xmlns:hp="http://schemas.haansoft.com/office/presentation/8.0" lang="ko-KR" altLang="en-US" sz="17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력을 끝내고나면</a:t>
            </a:r>
            <a:r>
              <a:rPr xmlns:mc="http://schemas.openxmlformats.org/markup-compatibility/2006" xmlns:hp="http://schemas.haansoft.com/office/presentation/8.0" sz="17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마지막 로그인 날짜를 서버가 알려준다.</a:t>
            </a:r>
            <a:endParaRPr xmlns:mc="http://schemas.openxmlformats.org/markup-compatibility/2006" xmlns:hp="http://schemas.haansoft.com/office/presentation/8.0" sz="1700" b="0" i="0" strike="noStrike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algn="l">
              <a:defRPr/>
            </a:pP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2789708" y="2104840"/>
            <a:ext cx="6612583" cy="1324159"/>
          </a:xfrm>
          <a:prstGeom prst="rect">
            <a:avLst/>
          </a:prstGeom>
        </p:spPr>
      </p:pic>
      <p:pic>
        <p:nvPicPr>
          <p:cNvPr id="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731175" y="866494"/>
            <a:ext cx="6729649" cy="1066616"/>
          </a:xfrm>
          <a:prstGeom prst="rect">
            <a:avLst/>
          </a:prstGeom>
        </p:spPr>
      </p:pic>
      <p:sp>
        <p:nvSpPr>
          <p:cNvPr id="5" name=""/>
          <p:cNvSpPr/>
          <p:nvPr/>
        </p:nvSpPr>
        <p:spPr>
          <a:xfrm>
            <a:off x="1237344" y="3775363"/>
            <a:ext cx="9717310" cy="36610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>
              <a:lnSpc>
                <a:spcPct val="107000"/>
              </a:lnSpc>
              <a:defRPr/>
            </a:pPr>
            <a:endParaRPr xmlns:mc="http://schemas.openxmlformats.org/markup-compatibility/2006" xmlns:hp="http://schemas.haansoft.com/office/presentation/8.0" lang="en-US" altLang="ko-KR" sz="1700" b="0" i="0" strike="noStrike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맑은 고딕"/>
            </a:endParaRPr>
          </a:p>
        </p:txBody>
      </p:sp>
      <p:sp>
        <p:nvSpPr>
          <p:cNvPr id="6" name=""/>
          <p:cNvSpPr/>
          <p:nvPr/>
        </p:nvSpPr>
        <p:spPr>
          <a:xfrm>
            <a:off x="2710352" y="4105639"/>
            <a:ext cx="6771296" cy="59867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pPr algn="l">
              <a:defRPr/>
            </a:pPr>
            <a:r>
              <a:rPr xmlns:mc="http://schemas.openxmlformats.org/markup-compatibility/2006" xmlns:hp="http://schemas.haansoft.com/office/presentation/8.0" sz="1700" b="0" i="0" strike="noStrike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명령어를 통해 116번을 보면 데이터를 서버가 클라이언트의 요청대로 클라이언트에게 보내는 것을 볼 수 있다</a:t>
            </a:r>
            <a:r>
              <a:rPr xmlns:mc="http://schemas.openxmlformats.org/markup-compatibility/2006" xmlns:hp="http://schemas.haansoft.com/office/presentation/8.0" lang="en-US" altLang="ko-KR" sz="1700" b="0" i="0" strike="noStrike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.</a:t>
            </a:r>
            <a:endParaRPr xmlns:mc="http://schemas.openxmlformats.org/markup-compatibility/2006" xmlns:hp="http://schemas.haansoft.com/office/presentation/8.0" lang="en-US" altLang="ko-KR" sz="1700" b="0" i="0" strike="noStrike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1977825" y="478655"/>
            <a:ext cx="7707180" cy="4351338"/>
          </a:xfrm>
          <a:prstGeom prst="rect">
            <a:avLst/>
          </a:prstGeom>
        </p:spPr>
      </p:pic>
      <p:sp>
        <p:nvSpPr>
          <p:cNvPr id="4" name=""/>
          <p:cNvSpPr/>
          <p:nvPr/>
        </p:nvSpPr>
        <p:spPr>
          <a:xfrm>
            <a:off x="2011801" y="5000414"/>
            <a:ext cx="7100437" cy="6047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pPr algn="l">
              <a:defRPr/>
            </a:pPr>
            <a:r>
              <a:rPr xmlns:mc="http://schemas.openxmlformats.org/markup-compatibility/2006" xmlns:hp="http://schemas.haansoft.com/office/presentation/8.0" lang="en-US" altLang="ko-KR" sz="17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맑은 고딕"/>
              </a:rPr>
              <a:t>118</a:t>
            </a:r>
            <a:r>
              <a:rPr xmlns:mc="http://schemas.openxmlformats.org/markup-compatibility/2006" xmlns:hp="http://schemas.haansoft.com/office/presentation/8.0" lang="ko-KR" altLang="en-US" sz="17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맑은 고딕"/>
              </a:rPr>
              <a:t>번</a:t>
            </a:r>
            <a:r>
              <a:rPr xmlns:mc="http://schemas.openxmlformats.org/markup-compatibility/2006" xmlns:hp="http://schemas.haansoft.com/office/presentation/8.0" lang="en-US" altLang="ko-KR" sz="17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맑은 고딕"/>
              </a:rPr>
              <a:t>~218</a:t>
            </a:r>
            <a:r>
              <a:rPr xmlns:mc="http://schemas.openxmlformats.org/markup-compatibility/2006" xmlns:hp="http://schemas.haansoft.com/office/presentation/8.0" lang="ko-KR" altLang="en-US" sz="17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맑은 고딕"/>
              </a:rPr>
              <a:t>번 </a:t>
            </a:r>
            <a:r>
              <a:rPr xmlns:mc="http://schemas.openxmlformats.org/markup-compatibility/2006" xmlns:hp="http://schemas.haansoft.com/office/presentation/8.0" sz="17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맑은 고딕"/>
              </a:rPr>
              <a:t>/</a:t>
            </a:r>
            <a:r>
              <a:rPr xmlns:mc="http://schemas.openxmlformats.org/markup-compatibility/2006" xmlns:hp="http://schemas.haansoft.com/office/presentation/8.0" sz="17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sbin 명령어를 입력하고 ping </a:t>
            </a:r>
            <a:r>
              <a:rPr xmlns:mc="http://schemas.openxmlformats.org/markup-compatibility/2006" xmlns:hp="http://schemas.haansoft.com/office/presentation/8.0" sz="1700" b="0" i="0" u="sng" strike="noStrike" mc:Ignorable="hp" hp:hslEmbossed="0">
                <a:solidFill>
                  <a:srgbClr val="0563c1">
                    <a:alpha val="100000"/>
                  </a:srgbClr>
                </a:solidFill>
                <a:latin typeface="맑은 고딕"/>
                <a:ea typeface="맑은 고딕"/>
              </a:rPr>
              <a:t>www.yahoo.com</a:t>
            </a:r>
            <a:r>
              <a:rPr xmlns:mc="http://schemas.openxmlformats.org/markup-compatibility/2006" xmlns:hp="http://schemas.haansoft.com/office/presentation/8.0" sz="17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을 통해 ping 명령어를 사용해 데이터를 얻는 모습도 확인 할 수 있다.</a:t>
            </a:r>
            <a:endParaRPr xmlns:mc="http://schemas.openxmlformats.org/markup-compatibility/2006" xmlns:hp="http://schemas.haansoft.com/office/presentation/8.0" sz="1700" b="0" i="0" strike="noStrike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598</ep:Words>
  <ep:PresentationFormat>와이드스크린</ep:PresentationFormat>
  <ep:Paragraphs>55</ep:Paragraphs>
  <ep:Slides>15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ep:HeadingPairs>
  <ep:TitlesOfParts>
    <vt:vector size="16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2022-03-28T03:57:35.000</dcterms:created>
  <dc:creator>승엽 전</dc:creator>
  <cp:lastModifiedBy>최희준</cp:lastModifiedBy>
  <dcterms:modified xsi:type="dcterms:W3CDTF">2022-09-20T14:00:30.071</dcterms:modified>
  <cp:revision>58</cp:revision>
  <dc:title>PowerPoint 프레젠테이션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