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0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슬라이드를 이동하려면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ko-KR" sz="2000" spc="-1" strike="noStrike"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latin typeface="맑은 고딕"/>
              </a:rPr>
              <a:t>.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바탕"/>
              </a:rPr>
              <a:t>&lt;머리글&gt;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바탕"/>
              </a:defRPr>
            </a:lvl1pPr>
          </a:lstStyle>
          <a:p>
            <a:pPr indent="0" algn="r">
              <a:buNone/>
            </a:pPr>
            <a:fld id="{1AEE3A68-43AE-4086-B621-3A4DDBBAB9B9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맑은 고딕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A9822B-939B-406E-BBF4-CC75757CB2D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맑은 고딕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D49F74-FAF5-45E7-A62C-199F00F8689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맑은 고딕"/>
              </a:rPr>
              <a:t>1. </a:t>
            </a:r>
            <a:r>
              <a:rPr b="0" lang="ko-KR" sz="2000" spc="-1" strike="noStrike">
                <a:latin typeface="맑은 고딕"/>
              </a:rPr>
              <a:t>사용자의 모든 요청은 </a:t>
            </a:r>
            <a:r>
              <a:rPr b="0" lang="en-US" sz="2000" spc="-1" strike="noStrike">
                <a:latin typeface="맑은 고딕"/>
              </a:rPr>
              <a:t>Front-Controller</a:t>
            </a:r>
            <a:r>
              <a:rPr b="0" lang="ko-KR" sz="2000" spc="-1" strike="noStrike">
                <a:latin typeface="맑은 고딕"/>
              </a:rPr>
              <a:t>인 </a:t>
            </a:r>
            <a:r>
              <a:rPr b="0" lang="en-US" sz="2000" spc="-1" strike="noStrike">
                <a:latin typeface="맑은 고딕"/>
              </a:rPr>
              <a:t>DispactherServlet</a:t>
            </a:r>
            <a:r>
              <a:rPr b="0" lang="ko-KR" sz="2000" spc="-1" strike="noStrike">
                <a:latin typeface="맑은 고딕"/>
              </a:rPr>
              <a:t>을 통해서 처리</a:t>
            </a: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맑은 고딕"/>
              </a:rPr>
              <a:t>2. HandlerMapping</a:t>
            </a:r>
            <a:r>
              <a:rPr b="0" lang="ko-KR" sz="2000" spc="-1" strike="noStrike">
                <a:latin typeface="맑은 고딕"/>
              </a:rPr>
              <a:t>은 </a:t>
            </a:r>
            <a:r>
              <a:rPr b="0" lang="en-US" sz="2000" spc="-1" strike="noStrike">
                <a:latin typeface="맑은 고딕"/>
              </a:rPr>
              <a:t>Request</a:t>
            </a:r>
            <a:r>
              <a:rPr b="0" lang="ko-KR" sz="2000" spc="-1" strike="noStrike">
                <a:latin typeface="맑은 고딕"/>
              </a:rPr>
              <a:t>의 처리를 담당하는 컨트롤러를 찾기 위해서 존재</a:t>
            </a:r>
            <a:r>
              <a:rPr b="0" lang="en-US" sz="2000" spc="-1" strike="noStrike">
                <a:latin typeface="맑은 고딕"/>
              </a:rPr>
              <a:t>. </a:t>
            </a: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맑은 고딕"/>
              </a:rPr>
              <a:t>  </a:t>
            </a:r>
            <a:r>
              <a:rPr b="0" lang="en-US" sz="2000" spc="-1" strike="noStrike">
                <a:latin typeface="맑은 고딕"/>
              </a:rPr>
              <a:t>- @RequestMapping </a:t>
            </a:r>
            <a:r>
              <a:rPr b="0" lang="ko-KR" sz="2000" spc="-1" strike="noStrike">
                <a:latin typeface="맑은 고딕"/>
              </a:rPr>
              <a:t>어노테이션 참조</a:t>
            </a: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맑은 고딕"/>
              </a:rPr>
              <a:t>3. </a:t>
            </a:r>
            <a:r>
              <a:rPr b="0" lang="ko-KR" sz="2000" spc="-1" strike="noStrike">
                <a:latin typeface="맑은 고딕"/>
              </a:rPr>
              <a:t>컨트롤러를 찾았다면 </a:t>
            </a:r>
            <a:r>
              <a:rPr b="0" lang="en-US" sz="2000" spc="-1" strike="noStrike">
                <a:latin typeface="맑은 고딕"/>
              </a:rPr>
              <a:t>HandlerAdapter</a:t>
            </a:r>
            <a:r>
              <a:rPr b="0" lang="ko-KR" sz="2000" spc="-1" strike="noStrike">
                <a:latin typeface="맑은 고딕"/>
              </a:rPr>
              <a:t>를 이용해서 컨트롤러를 동작</a:t>
            </a: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맑은 고딕"/>
              </a:rPr>
              <a:t>4. Controller</a:t>
            </a:r>
            <a:r>
              <a:rPr b="0" lang="ko-KR" sz="2000" spc="-1" strike="noStrike">
                <a:latin typeface="맑은 고딕"/>
              </a:rPr>
              <a:t>는 실제 요청을 처리하는 로직을 작성</a:t>
            </a:r>
            <a:r>
              <a:rPr b="0" lang="en-US" sz="2000" spc="-1" strike="noStrike">
                <a:latin typeface="맑은 고딕"/>
              </a:rPr>
              <a:t>. </a:t>
            </a: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맑은 고딕"/>
              </a:rPr>
              <a:t>  </a:t>
            </a:r>
            <a:r>
              <a:rPr b="0" lang="en-US" sz="2000" spc="-1" strike="noStrike">
                <a:latin typeface="맑은 고딕"/>
              </a:rPr>
              <a:t>- </a:t>
            </a:r>
            <a:r>
              <a:rPr b="0" lang="ko-KR" sz="2000" spc="-1" strike="noStrike">
                <a:latin typeface="맑은 고딕"/>
              </a:rPr>
              <a:t>이때 </a:t>
            </a:r>
            <a:r>
              <a:rPr b="0" lang="en-US" sz="2000" spc="-1" strike="noStrike">
                <a:latin typeface="맑은 고딕"/>
              </a:rPr>
              <a:t>view</a:t>
            </a:r>
            <a:r>
              <a:rPr b="0" lang="ko-KR" sz="2000" spc="-1" strike="noStrike">
                <a:latin typeface="맑은 고딕"/>
              </a:rPr>
              <a:t>에 전달할 데이터는 </a:t>
            </a:r>
            <a:r>
              <a:rPr b="0" lang="en-US" sz="2000" spc="-1" strike="noStrike">
                <a:latin typeface="맑은 고딕"/>
              </a:rPr>
              <a:t>Model </a:t>
            </a:r>
            <a:r>
              <a:rPr b="0" lang="ko-KR" sz="2000" spc="-1" strike="noStrike">
                <a:latin typeface="맑은 고딕"/>
              </a:rPr>
              <a:t>객체에 담아서 전달</a:t>
            </a: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맑은 고딕"/>
              </a:rPr>
              <a:t>5. ViewResolver</a:t>
            </a:r>
            <a:r>
              <a:rPr b="0" lang="ko-KR" sz="2000" spc="-1" strike="noStrike">
                <a:latin typeface="맑은 고딕"/>
              </a:rPr>
              <a:t>는 컨트롤러가 반환한 결과를 어떤 </a:t>
            </a:r>
            <a:r>
              <a:rPr b="0" lang="en-US" sz="2000" spc="-1" strike="noStrike">
                <a:latin typeface="맑은 고딕"/>
              </a:rPr>
              <a:t>View</a:t>
            </a:r>
            <a:r>
              <a:rPr b="0" lang="ko-KR" sz="2000" spc="-1" strike="noStrike">
                <a:latin typeface="맑은 고딕"/>
              </a:rPr>
              <a:t>를 통해서 처리할지 결정</a:t>
            </a: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맑은 고딕"/>
              </a:rPr>
              <a:t>6. View</a:t>
            </a:r>
            <a:r>
              <a:rPr b="0" lang="ko-KR" sz="2000" spc="-1" strike="noStrike">
                <a:latin typeface="맑은 고딕"/>
              </a:rPr>
              <a:t>는 실제로 응답 보내야 하는 데이터를 </a:t>
            </a:r>
            <a:r>
              <a:rPr b="0" lang="en-US" sz="2000" spc="-1" strike="noStrike">
                <a:latin typeface="맑은 고딕"/>
              </a:rPr>
              <a:t>jsp</a:t>
            </a:r>
            <a:r>
              <a:rPr b="0" lang="ko-KR" sz="2000" spc="-1" strike="noStrike">
                <a:latin typeface="맑은 고딕"/>
              </a:rPr>
              <a:t>등을 이용해서 생성하는 역할을 함</a:t>
            </a: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맑은 고딕"/>
              </a:rPr>
              <a:t>  </a:t>
            </a:r>
            <a:r>
              <a:rPr b="0" lang="en-US" sz="2000" spc="-1" strike="noStrike">
                <a:latin typeface="맑은 고딕"/>
              </a:rPr>
              <a:t>- </a:t>
            </a:r>
            <a:r>
              <a:rPr b="0" lang="ko-KR" sz="2000" spc="-1" strike="noStrike">
                <a:latin typeface="맑은 고딕"/>
              </a:rPr>
              <a:t>만들어진 응답은 </a:t>
            </a:r>
            <a:r>
              <a:rPr b="0" lang="en-US" sz="2000" spc="-1" strike="noStrike">
                <a:latin typeface="맑은 고딕"/>
              </a:rPr>
              <a:t>DispathcerServlet</a:t>
            </a:r>
            <a:r>
              <a:rPr b="0" lang="ko-KR" sz="2000" spc="-1" strike="noStrike">
                <a:latin typeface="맑은 고딕"/>
              </a:rPr>
              <a:t>을 통해서 전송  </a:t>
            </a: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맑은 고딕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CB9E6F-948B-40A7-A696-9F1E89E699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맑은 고딕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ABECE1B-C0D3-467C-A8D7-5D1753010623}" type="slidenum">
              <a:rPr b="0" lang="en-US" sz="1200" spc="-1" strike="noStrike">
                <a:latin typeface="바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9FEF4F-FD5A-416B-B7DA-2BC44AD3BB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81040" y="376236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FF5517-4C33-4AF0-8373-0DD21D3477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268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EA7D21-5A64-40DF-B698-97F83C8424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0992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3916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8104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0992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3916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927A9C-62C2-44F9-9F29-038C67F6A4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2CB846-61E7-4B42-9E9D-DAC6FC52AD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2C637B-4882-4025-809E-757F40ABCD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B8D6DF-C597-4F11-A58D-5F57DF5CAD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5A852E-B49A-44B3-9E8B-9F56E126C9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637740-1CAB-4EC1-9A3A-141B0F87F4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581040" y="484200"/>
            <a:ext cx="1102932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A2204A-1740-40AF-AA16-09C0B691F0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8654D3-FDF3-40DB-8708-D1097BB60C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6D4DA0-7DC2-4B08-B0BB-2EF3127E51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268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2A08ED-B44F-431A-A120-C3C2626D7E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DC7982-CDBF-4960-ADEC-2120392FCA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581040" y="376236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2B9260-DC51-4E63-A06B-915B7374F7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268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B67CE5-2184-4396-A396-D6143D2F92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0992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3916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58104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0992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3916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C9214E-CCBF-4F0D-AD3B-88D54AECBA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7C2286-6146-4C3F-A62C-3A73CE2FC3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B4E66C-3DF2-4B03-AF9D-D0A066C264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56CF80-95E8-49A9-97D6-77F951B8E5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7702D5-784A-433F-A9CD-39E57D0B4F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811FD6-152B-4ADC-AAFA-0CDB90B3DC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3CA017-32F1-4BCC-804A-261400B884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581040" y="484200"/>
            <a:ext cx="1102932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1012F2-9134-48F2-A043-FC9BBB7372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63BA59-C9C3-4BFC-83A3-A745482E0A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23268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8BD652-5A8E-4FFE-8E58-EBA46BD6C5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9AF4FC-3BEA-4270-BFD6-395EB355E7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81040" y="376236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7AFB27-FF4E-48B1-83BD-F72B7562E4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23268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B68DE8-B288-40C7-A48E-2F7ED8D308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30992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803916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8104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430992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803916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99FD55-5714-4352-B800-AC3B4D1AAB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DDC09B-E4F8-4ECB-BB08-3CBAA12944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8450A9-31FA-4FD5-8BA2-71CD8E1FC1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7152E4-0FF4-4C7C-8481-DEC61407F6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ED59A8-E72F-4AD6-9866-21E2A8D5B0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61FCD7-749D-4041-A16C-FF5A21A451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E3A243-2481-4234-B598-D3DDA4A935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581040" y="484200"/>
            <a:ext cx="1102932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EBA631-7788-45AD-B075-A8F0188A99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86AFBE1-47C8-4EB0-B54D-2B8BC5497D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23268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5EF78C-5DFD-4484-90ED-5D38AD97E3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1D04E9-BCF9-4BCF-B6E7-3C74875FB2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81040" y="376236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DBA72E-0E06-4E06-93EA-4D636468FD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23268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1B359D-387D-4ED2-B860-5BA816915D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30992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8039160" y="101592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58104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430992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8039160" y="3762360"/>
            <a:ext cx="355104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692B3A-44D3-4F67-A542-81A73B7A27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9037D8-A997-4CAC-9932-E73A39D1DE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81040" y="484200"/>
            <a:ext cx="11029320" cy="17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814622-1F88-4509-BAAC-3F8616FBA2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51E695-ED3C-4E64-A361-703EACF6AD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2680" y="376236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E6AF13-BF46-4FD8-8160-1250FF1DC2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2680" y="1015920"/>
            <a:ext cx="538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81040" y="3762360"/>
            <a:ext cx="1102932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60765A-F050-4609-8F9E-B08A993072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31716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>
            <a:off x="8042040" y="31356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10"/>
          <p:cNvSpPr/>
          <p:nvPr/>
        </p:nvSpPr>
        <p:spPr>
          <a:xfrm>
            <a:off x="4241880" y="31716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TextBox 11"/>
          <p:cNvSpPr/>
          <p:nvPr/>
        </p:nvSpPr>
        <p:spPr>
          <a:xfrm>
            <a:off x="80143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</a:rPr>
              <a:t>3.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</a:rPr>
              <a:t>스프링 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</a:rPr>
              <a:t>MVC</a:t>
            </a:r>
            <a:endParaRPr b="0" lang="en-US" sz="1050" spc="-1" strike="noStrike">
              <a:latin typeface="맑은 고딕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81040" y="475920"/>
            <a:ext cx="11029320" cy="4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2200" spc="-1" strike="noStrike">
                <a:solidFill>
                  <a:srgbClr val="ffffff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latin typeface="맑은 고딕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46400" y="3085920"/>
            <a:ext cx="11262600" cy="318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ko-KR" sz="3600" spc="-1" strike="noStrike" cap="all">
                <a:solidFill>
                  <a:schemeClr val="accent1"/>
                </a:solidFill>
                <a:latin typeface="D2Coding"/>
                <a:ea typeface="D2Coding"/>
              </a:rPr>
              <a:t>마스터 제목 스타일 편집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&lt;날짜/시간&gt;</a:t>
            </a:r>
            <a:endParaRPr b="0" lang="en-US" sz="900" spc="-1" strike="noStrike">
              <a:latin typeface="바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196225-B830-4886-8047-152B48DDD972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</a:rPr>
              <a:t>개요 텍스트의 서식을 편집하려면 클릭하십시오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</a:rPr>
              <a:t>2</a:t>
            </a:r>
            <a:r>
              <a:rPr b="0" lang="ko-KR" sz="12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3d3d3d"/>
                </a:solidFill>
                <a:latin typeface="D2Coding"/>
              </a:rPr>
              <a:t>3</a:t>
            </a:r>
            <a:r>
              <a:rPr b="0" lang="ko-KR" sz="11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1100" spc="-1" strike="noStrike">
              <a:solidFill>
                <a:srgbClr val="3d3d3d"/>
              </a:solidFill>
              <a:latin typeface="D2Coding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3d3d3d"/>
                </a:solidFill>
                <a:latin typeface="D2Coding"/>
              </a:rPr>
              <a:t>4</a:t>
            </a:r>
            <a:r>
              <a:rPr b="0" lang="ko-KR" sz="10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1000" spc="-1" strike="noStrike">
              <a:solidFill>
                <a:srgbClr val="3d3d3d"/>
              </a:solidFill>
              <a:latin typeface="D2Coding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D2Coding"/>
              </a:rPr>
              <a:t>5</a:t>
            </a:r>
            <a:r>
              <a:rPr b="0" lang="ko-KR" sz="20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rgbClr val="3d3d3d"/>
              </a:solidFill>
              <a:latin typeface="D2Coding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D2Coding"/>
              </a:rPr>
              <a:t>6</a:t>
            </a:r>
            <a:r>
              <a:rPr b="0" lang="ko-KR" sz="20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rgbClr val="3d3d3d"/>
              </a:solidFill>
              <a:latin typeface="D2Coding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D2Coding"/>
              </a:rPr>
              <a:t>7</a:t>
            </a:r>
            <a:r>
              <a:rPr b="0" lang="ko-KR" sz="20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rgbClr val="3d3d3d"/>
              </a:solidFill>
              <a:latin typeface="D2Coding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/>
          <p:cNvSpPr/>
          <p:nvPr/>
        </p:nvSpPr>
        <p:spPr>
          <a:xfrm>
            <a:off x="446400" y="31716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Rectangle 9"/>
          <p:cNvSpPr/>
          <p:nvPr/>
        </p:nvSpPr>
        <p:spPr>
          <a:xfrm>
            <a:off x="8042040" y="31356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Rectangle 10"/>
          <p:cNvSpPr/>
          <p:nvPr/>
        </p:nvSpPr>
        <p:spPr>
          <a:xfrm>
            <a:off x="4241880" y="31716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TextBox 11"/>
          <p:cNvSpPr/>
          <p:nvPr/>
        </p:nvSpPr>
        <p:spPr>
          <a:xfrm>
            <a:off x="80143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</a:rPr>
              <a:t>3.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</a:rPr>
              <a:t>스프링 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</a:rPr>
              <a:t>MVC</a:t>
            </a:r>
            <a:endParaRPr b="0" lang="en-US" sz="1050" spc="-1" strike="noStrike">
              <a:latin typeface="맑은 고딕"/>
            </a:endParaRPr>
          </a:p>
        </p:txBody>
      </p:sp>
      <p:sp>
        <p:nvSpPr>
          <p:cNvPr id="51" name="Title 1"/>
          <p:cNvSpPr/>
          <p:nvPr/>
        </p:nvSpPr>
        <p:spPr>
          <a:xfrm>
            <a:off x="581040" y="475920"/>
            <a:ext cx="11029320" cy="4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2200" spc="-1" strike="noStrike">
                <a:solidFill>
                  <a:srgbClr val="ffffff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latin typeface="맑은 고딕"/>
            </a:endParaRPr>
          </a:p>
        </p:txBody>
      </p:sp>
      <p:sp>
        <p:nvSpPr>
          <p:cNvPr id="52" name="Rectangle 6"/>
          <p:cNvSpPr/>
          <p:nvPr/>
        </p:nvSpPr>
        <p:spPr>
          <a:xfrm>
            <a:off x="440280" y="441360"/>
            <a:ext cx="11309040" cy="453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마스터 제목 스타일 편집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마스터 텍스트 스타일 편집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둘째 수준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셋째 수준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3" marL="124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100" spc="-1" strike="noStrike">
                <a:solidFill>
                  <a:srgbClr val="3d3d3d"/>
                </a:solidFill>
                <a:latin typeface="D2Coding"/>
                <a:ea typeface="맑은 고딕"/>
              </a:rPr>
              <a:t>넷째 수준</a:t>
            </a:r>
            <a:endParaRPr b="0" lang="en-US" sz="1100" spc="-1" strike="noStrike">
              <a:solidFill>
                <a:srgbClr val="3d3d3d"/>
              </a:solidFill>
              <a:latin typeface="D2Coding"/>
            </a:endParaRPr>
          </a:p>
          <a:p>
            <a:pPr lvl="4" marL="1602000" indent="-234000">
              <a:lnSpc>
                <a:spcPct val="100000"/>
              </a:lnSpc>
              <a:spcBef>
                <a:spcPts val="20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000" spc="-1" strike="noStrike">
                <a:solidFill>
                  <a:srgbClr val="3d3d3d"/>
                </a:solidFill>
                <a:latin typeface="D2Coding"/>
                <a:ea typeface="맑은 고딕"/>
              </a:rPr>
              <a:t>다섯째 수준</a:t>
            </a:r>
            <a:endParaRPr b="0" lang="en-US" sz="10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latin typeface="바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0E131B-6816-4098-8795-B4C8D00C534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446400" y="31716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Rectangle 9"/>
          <p:cNvSpPr/>
          <p:nvPr/>
        </p:nvSpPr>
        <p:spPr>
          <a:xfrm>
            <a:off x="8042040" y="31356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Rectangle 10"/>
          <p:cNvSpPr/>
          <p:nvPr/>
        </p:nvSpPr>
        <p:spPr>
          <a:xfrm>
            <a:off x="4241880" y="31716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" name="TextBox 11"/>
          <p:cNvSpPr/>
          <p:nvPr/>
        </p:nvSpPr>
        <p:spPr>
          <a:xfrm>
            <a:off x="80143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</a:rPr>
              <a:t>3.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</a:rPr>
              <a:t>스프링 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</a:rPr>
              <a:t>MVC</a:t>
            </a:r>
            <a:endParaRPr b="0" lang="en-US" sz="1050" spc="-1" strike="noStrike">
              <a:latin typeface="맑은 고딕"/>
            </a:endParaRPr>
          </a:p>
        </p:txBody>
      </p:sp>
      <p:sp>
        <p:nvSpPr>
          <p:cNvPr id="98" name="Title 1"/>
          <p:cNvSpPr/>
          <p:nvPr/>
        </p:nvSpPr>
        <p:spPr>
          <a:xfrm>
            <a:off x="581040" y="475920"/>
            <a:ext cx="11029320" cy="4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2200" spc="-1" strike="noStrike">
                <a:solidFill>
                  <a:srgbClr val="ffffff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latin typeface="맑은 고딕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58104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마스터 텍스트 스타일 편집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둘째 수준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셋째 수준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3" marL="124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100" spc="-1" strike="noStrike">
                <a:solidFill>
                  <a:srgbClr val="3d3d3d"/>
                </a:solidFill>
                <a:latin typeface="D2Coding"/>
                <a:ea typeface="맑은 고딕"/>
              </a:rPr>
              <a:t>넷째 수준</a:t>
            </a:r>
            <a:endParaRPr b="0" lang="en-US" sz="1100" spc="-1" strike="noStrike">
              <a:solidFill>
                <a:srgbClr val="3d3d3d"/>
              </a:solidFill>
              <a:latin typeface="D2Coding"/>
            </a:endParaRPr>
          </a:p>
          <a:p>
            <a:pPr lvl="4" marL="1602000" indent="-234000">
              <a:lnSpc>
                <a:spcPct val="100000"/>
              </a:lnSpc>
              <a:spcBef>
                <a:spcPts val="20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000" spc="-1" strike="noStrike">
                <a:solidFill>
                  <a:srgbClr val="3d3d3d"/>
                </a:solidFill>
                <a:latin typeface="D2Coding"/>
                <a:ea typeface="맑은 고딕"/>
              </a:rPr>
              <a:t>다섯째 수준</a:t>
            </a:r>
            <a:endParaRPr b="0" lang="en-US" sz="10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18840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마스터 텍스트 스타일 편집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둘째 수준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셋째 수준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3" marL="124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100" spc="-1" strike="noStrike">
                <a:solidFill>
                  <a:srgbClr val="3d3d3d"/>
                </a:solidFill>
                <a:latin typeface="D2Coding"/>
                <a:ea typeface="맑은 고딕"/>
              </a:rPr>
              <a:t>넷째 수준</a:t>
            </a:r>
            <a:endParaRPr b="0" lang="en-US" sz="1100" spc="-1" strike="noStrike">
              <a:solidFill>
                <a:srgbClr val="3d3d3d"/>
              </a:solidFill>
              <a:latin typeface="D2Coding"/>
            </a:endParaRPr>
          </a:p>
          <a:p>
            <a:pPr lvl="4" marL="1602000" indent="-234000">
              <a:lnSpc>
                <a:spcPct val="100000"/>
              </a:lnSpc>
              <a:spcBef>
                <a:spcPts val="20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000" spc="-1" strike="noStrike">
                <a:solidFill>
                  <a:srgbClr val="3d3d3d"/>
                </a:solidFill>
                <a:latin typeface="D2Coding"/>
                <a:ea typeface="맑은 고딕"/>
              </a:rPr>
              <a:t>다섯째 수준</a:t>
            </a:r>
            <a:endParaRPr b="0" lang="en-US" sz="10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dt" idx="7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latin typeface="바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ftr" idx="8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sldNum" idx="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7D1D21-EE70-4E23-87B6-60ECC299DBF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104" name="Rectangle 6"/>
          <p:cNvSpPr/>
          <p:nvPr/>
        </p:nvSpPr>
        <p:spPr>
          <a:xfrm>
            <a:off x="440280" y="441360"/>
            <a:ext cx="11309040" cy="453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" name="PlaceHolder 6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마스터 제목 스타일 편집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8"/>
          <p:cNvSpPr/>
          <p:nvPr/>
        </p:nvSpPr>
        <p:spPr>
          <a:xfrm>
            <a:off x="446400" y="31716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" name="Rectangle 9"/>
          <p:cNvSpPr/>
          <p:nvPr/>
        </p:nvSpPr>
        <p:spPr>
          <a:xfrm>
            <a:off x="8042040" y="31356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Rectangle 10"/>
          <p:cNvSpPr/>
          <p:nvPr/>
        </p:nvSpPr>
        <p:spPr>
          <a:xfrm>
            <a:off x="4241880" y="31716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TextBox 11"/>
          <p:cNvSpPr/>
          <p:nvPr/>
        </p:nvSpPr>
        <p:spPr>
          <a:xfrm>
            <a:off x="8014320" y="79560"/>
            <a:ext cx="36946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</a:rPr>
              <a:t>3.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</a:rPr>
              <a:t>스프링 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</a:rPr>
              <a:t>MVC</a:t>
            </a:r>
            <a:endParaRPr b="0" lang="en-US" sz="1050" spc="-1" strike="noStrike">
              <a:latin typeface="맑은 고딕"/>
            </a:endParaRPr>
          </a:p>
        </p:txBody>
      </p:sp>
      <p:sp>
        <p:nvSpPr>
          <p:cNvPr id="146" name="Title 1"/>
          <p:cNvSpPr/>
          <p:nvPr/>
        </p:nvSpPr>
        <p:spPr>
          <a:xfrm>
            <a:off x="581040" y="475920"/>
            <a:ext cx="11029320" cy="4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2200" spc="-1" strike="noStrike">
                <a:solidFill>
                  <a:srgbClr val="ffffff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latin typeface="맑은 고딕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dt" idx="10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latin typeface="바탕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11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38DD11-4080-4B14-B135-F960ADE8014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150" name="Rectangle 6"/>
          <p:cNvSpPr/>
          <p:nvPr/>
        </p:nvSpPr>
        <p:spPr>
          <a:xfrm>
            <a:off x="440280" y="441360"/>
            <a:ext cx="11309040" cy="453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마스터 제목 스타일 편집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</a:rPr>
              <a:t>개요 텍스트의 서식을 편집하려면 클릭하십시오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</a:rPr>
              <a:t>2</a:t>
            </a:r>
            <a:r>
              <a:rPr b="0" lang="ko-KR" sz="12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3d3d3d"/>
                </a:solidFill>
                <a:latin typeface="D2Coding"/>
              </a:rPr>
              <a:t>3</a:t>
            </a:r>
            <a:r>
              <a:rPr b="0" lang="ko-KR" sz="11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1100" spc="-1" strike="noStrike">
              <a:solidFill>
                <a:srgbClr val="3d3d3d"/>
              </a:solidFill>
              <a:latin typeface="D2Coding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3d3d3d"/>
                </a:solidFill>
                <a:latin typeface="D2Coding"/>
              </a:rPr>
              <a:t>4</a:t>
            </a:r>
            <a:r>
              <a:rPr b="0" lang="ko-KR" sz="10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1000" spc="-1" strike="noStrike">
              <a:solidFill>
                <a:srgbClr val="3d3d3d"/>
              </a:solidFill>
              <a:latin typeface="D2Coding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D2Coding"/>
              </a:rPr>
              <a:t>5</a:t>
            </a:r>
            <a:r>
              <a:rPr b="0" lang="ko-KR" sz="20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rgbClr val="3d3d3d"/>
              </a:solidFill>
              <a:latin typeface="D2Coding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D2Coding"/>
              </a:rPr>
              <a:t>6</a:t>
            </a:r>
            <a:r>
              <a:rPr b="0" lang="ko-KR" sz="20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rgbClr val="3d3d3d"/>
              </a:solidFill>
              <a:latin typeface="D2Coding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D2Coding"/>
              </a:rPr>
              <a:t>7</a:t>
            </a:r>
            <a:r>
              <a:rPr b="0" lang="ko-KR" sz="2000" spc="-1" strike="noStrike">
                <a:solidFill>
                  <a:srgbClr val="3d3d3d"/>
                </a:solidFill>
                <a:latin typeface="D2Coding"/>
              </a:rPr>
              <a:t>번째 개요 수준</a:t>
            </a:r>
            <a:endParaRPr b="0" lang="en-US" sz="2000" spc="-1" strike="noStrike">
              <a:solidFill>
                <a:srgbClr val="3d3d3d"/>
              </a:solidFill>
              <a:latin typeface="D2Coding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D2Coding"/>
                <a:ea typeface="D2Coding"/>
              </a:rPr>
              <a:t>3. </a:t>
            </a:r>
            <a:r>
              <a:rPr b="0" lang="ko-KR" sz="3600" spc="-1" strike="noStrike">
                <a:solidFill>
                  <a:schemeClr val="accent1"/>
                </a:solidFill>
                <a:latin typeface="D2Coding"/>
                <a:ea typeface="D2Coding"/>
              </a:rPr>
              <a:t>스프링 </a:t>
            </a:r>
            <a:r>
              <a:rPr b="0" lang="en-US" sz="3600" spc="-1" strike="noStrike">
                <a:solidFill>
                  <a:schemeClr val="accent1"/>
                </a:solidFill>
                <a:latin typeface="D2Coding"/>
                <a:ea typeface="D2Coding"/>
              </a:rPr>
              <a:t>MVC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581040" y="3261600"/>
            <a:ext cx="10993320" cy="278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스프링 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MVC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프로젝트</a:t>
            </a:r>
            <a:endParaRPr b="0" lang="en-US" sz="1600" spc="-1" strike="noStrike">
              <a:latin typeface="맑은 고딕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스프링 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MVC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테스트</a:t>
            </a:r>
            <a:endParaRPr b="0" lang="en-US" sz="1600" spc="-1" strike="noStrike">
              <a:latin typeface="맑은 고딕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스프링 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MVC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구조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6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984150D-B42E-4EE2-9876-EDE720611967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467208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pom.xml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HikariCP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spring-jdbc (spring-tx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포함</a:t>
            </a: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)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ojdbc8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marL="324000" indent="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162040" y="1015920"/>
            <a:ext cx="644832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src\main\webapp\WEB-INF\spring\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맑은 고딕"/>
              </a:rPr>
              <a:t>root-context.xml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BEE3D93-C0E7-4C74-8EE9-1314FB64508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10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1.6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커넥션 풀 설정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1" name="TextBox 6"/>
          <p:cNvSpPr/>
          <p:nvPr/>
        </p:nvSpPr>
        <p:spPr>
          <a:xfrm>
            <a:off x="1009800" y="2391480"/>
            <a:ext cx="3906360" cy="37400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Database connection pool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com.zaxxer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HikariCP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5.0.1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spring-jdbc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org.springframework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spring-jdbc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${org.sprigframework-version}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ojdbc8 --&gt;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com.oracle.database.jdbc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ojdbc8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19.3.0.0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82" name="직사각형 7"/>
          <p:cNvSpPr/>
          <p:nvPr/>
        </p:nvSpPr>
        <p:spPr>
          <a:xfrm>
            <a:off x="5327280" y="1454400"/>
            <a:ext cx="6175080" cy="4287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&lt;?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xml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"1.0"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encoding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"UTF-8"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?&gt;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beans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xmlns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"http://www.springframework.org/schema/beans"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xmlns:xsi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"http://www.w3.org/2001/XMLSchema-instance"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xmlns:mybatis-spring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"http://mybatis.org/schema/mybatis-spring"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xsi:schemaLocation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"http://mybatis.org/schema/mybatis-spring http://mybatis.org/schema/mybatis-spring-1.2.xsd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http://www.springframework.org/schema/beans https://www.springframework.org/schema/beans/spring-beans.xsd"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datasource connection pool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id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"hikariConfig"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"com.zaxxer.hikari.HikariConfig"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"driverClassName"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"oracle.jdbc.driver.OracleDriver"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"jdbcUrl"   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"jdbc:oracle:thin:@127.0.0.1:1521:xe"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"username"  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"hr"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"password"  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"hr"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id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"dataSource"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"com.zaxxer.hikari.HikariDataSource" 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     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destroy-method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"close"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constructor-arg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ref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"hikariConfig"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beans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pom.xml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mybatis-spring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mybatis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18840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src\main\webapp\WEB-INF\spring\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root-context.xml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2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AD9AE35-2488-4E09-8F2A-96E7300BB14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11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1.7 Mybatis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설정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7" name="직사각형 5"/>
          <p:cNvSpPr/>
          <p:nvPr/>
        </p:nvSpPr>
        <p:spPr>
          <a:xfrm>
            <a:off x="999360" y="1947240"/>
            <a:ext cx="4370040" cy="2592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mybatis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org.mybatis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mybatis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3.5.9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mybatis-spring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org.mybatis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mybatis-spring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2.0.6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88" name="직사각형 7"/>
          <p:cNvSpPr/>
          <p:nvPr/>
        </p:nvSpPr>
        <p:spPr>
          <a:xfrm>
            <a:off x="6337440" y="1503720"/>
            <a:ext cx="4865400" cy="13672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mybatis  SqlSessionFactory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"org.mybatis.spring.SqlSessionFactoryBean"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"dataSource"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ref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"dataSource"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&lt;!– mapper scan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&lt;mybatis-spring:scan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base-package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"com.company.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**.mapper"</a:t>
            </a: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2Coding"/>
              </a:rPr>
              <a:t> 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1.8 sql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로그 설정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PreparedStatement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에서 파라미터가 대입된 쿼리 내용과 실행결과를 볼 수 있다</a:t>
            </a: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.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2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32963D-7890-4413-AEA1-4C065D719D25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11</a:t>
            </a:fld>
            <a:endParaRPr b="0" lang="en-US" sz="900" spc="-1" strike="noStrike">
              <a:latin typeface="바탕"/>
            </a:endParaRPr>
          </a:p>
        </p:txBody>
      </p:sp>
      <p:pic>
        <p:nvPicPr>
          <p:cNvPr id="292" name="그림 4" descr=""/>
          <p:cNvPicPr/>
          <p:nvPr/>
        </p:nvPicPr>
        <p:blipFill>
          <a:blip r:embed="rId1"/>
          <a:stretch/>
        </p:blipFill>
        <p:spPr>
          <a:xfrm>
            <a:off x="1055520" y="1843560"/>
            <a:ext cx="9596160" cy="2758320"/>
          </a:xfrm>
          <a:prstGeom prst="rect">
            <a:avLst/>
          </a:prstGeom>
          <a:ln w="0">
            <a:noFill/>
          </a:ln>
        </p:spPr>
      </p:pic>
      <p:sp>
        <p:nvSpPr>
          <p:cNvPr id="293" name="직사각형 5"/>
          <p:cNvSpPr/>
          <p:nvPr/>
        </p:nvSpPr>
        <p:spPr>
          <a:xfrm>
            <a:off x="1074600" y="2297160"/>
            <a:ext cx="1767240" cy="2746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94" name="직사각형 5"/>
          <p:cNvSpPr/>
          <p:nvPr/>
        </p:nvSpPr>
        <p:spPr>
          <a:xfrm>
            <a:off x="1074600" y="2833920"/>
            <a:ext cx="1767240" cy="2746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95" name="직사각형 5"/>
          <p:cNvSpPr/>
          <p:nvPr/>
        </p:nvSpPr>
        <p:spPr>
          <a:xfrm>
            <a:off x="1074600" y="3388320"/>
            <a:ext cx="2312640" cy="2746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1.8 sql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로그 설정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pom.xml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라이브러리 추가 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log4jdbc-log4j2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로그 설정파일 추가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src/main/resources/log4jdbc.log4j2.properties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3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B40A5E-6286-4213-89B0-68E0392C21F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11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299" name="직사각형 4"/>
          <p:cNvSpPr/>
          <p:nvPr/>
        </p:nvSpPr>
        <p:spPr>
          <a:xfrm>
            <a:off x="1243080" y="1703160"/>
            <a:ext cx="8308080" cy="11552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org.bgee.log4jdbc-log4j2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log4jdbc-log4j2-jdbc4.1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1.16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</p:txBody>
      </p:sp>
      <p:pic>
        <p:nvPicPr>
          <p:cNvPr id="300" name="그림 5" descr=""/>
          <p:cNvPicPr/>
          <p:nvPr/>
        </p:nvPicPr>
        <p:blipFill>
          <a:blip r:embed="rId1"/>
          <a:stretch/>
        </p:blipFill>
        <p:spPr>
          <a:xfrm>
            <a:off x="1251360" y="4667400"/>
            <a:ext cx="8362440" cy="1152000"/>
          </a:xfrm>
          <a:prstGeom prst="rect">
            <a:avLst/>
          </a:prstGeom>
          <a:ln w="0">
            <a:noFill/>
          </a:ln>
        </p:spPr>
      </p:pic>
      <p:sp>
        <p:nvSpPr>
          <p:cNvPr id="301" name="직사각형 6"/>
          <p:cNvSpPr/>
          <p:nvPr/>
        </p:nvSpPr>
        <p:spPr>
          <a:xfrm>
            <a:off x="1243080" y="4101480"/>
            <a:ext cx="8292600" cy="3027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log4jdbc.spylogdelegator.name=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net.sf.log4jdbc.log.slf4j.Slf4jSpyLogDelegator</a:t>
            </a:r>
            <a:endParaRPr b="0" lang="en-US" sz="1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1.8 sql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로그 설정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JDBC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드라이버와 </a:t>
            </a: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URL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정보 수정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src/main/webapp/WEB-INF/spring/root-context.xml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161051-1AE1-4717-B959-885395CA894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11</a:t>
            </a:fld>
            <a:endParaRPr b="0" lang="en-US" sz="900" spc="-1" strike="noStrike">
              <a:latin typeface="바탕"/>
            </a:endParaRPr>
          </a:p>
        </p:txBody>
      </p:sp>
      <p:grpSp>
        <p:nvGrpSpPr>
          <p:cNvPr id="305" name="그룹 7"/>
          <p:cNvGrpSpPr/>
          <p:nvPr/>
        </p:nvGrpSpPr>
        <p:grpSpPr>
          <a:xfrm>
            <a:off x="1175760" y="1863720"/>
            <a:ext cx="9796680" cy="2220840"/>
            <a:chOff x="1175760" y="1863720"/>
            <a:chExt cx="9796680" cy="2220840"/>
          </a:xfrm>
        </p:grpSpPr>
        <p:sp>
          <p:nvSpPr>
            <p:cNvPr id="306" name="직사각형 4"/>
            <p:cNvSpPr/>
            <p:nvPr/>
          </p:nvSpPr>
          <p:spPr>
            <a:xfrm>
              <a:off x="1175760" y="1863720"/>
              <a:ext cx="9796680" cy="2220840"/>
            </a:xfrm>
            <a:prstGeom prst="rect">
              <a:avLst/>
            </a:prstGeom>
            <a:solidFill>
              <a:srgbClr val="f2f2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id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"hikariConfig" </a:t>
              </a:r>
              <a:r>
                <a:rPr b="0" i="1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class</a:t>
              </a:r>
              <a:r>
                <a:rPr b="0" i="1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"com.zaxxer.hikari.HikariConfig"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&lt;!– 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&lt;property name="driverClassName" value="oracle.jdbc.driver.OracleDriver" 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&lt;property name="jdbcUrl"    value="jdbc:oracle:thin:@127.0.0.1:1521:xe" /&gt; 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--&gt;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property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"driverClassName" </a:t>
              </a:r>
              <a:r>
                <a:rPr b="0" i="1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"net.sf.log4jdbc.sql.jdbcapi.DriverSpy"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property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"jdbcUrl"         </a:t>
              </a:r>
              <a:r>
                <a:rPr b="0" i="1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"jdbc:log4jdbc:oracle:thin:@127.0.0.1:1521:xe"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property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"username"        </a:t>
              </a:r>
              <a:r>
                <a:rPr b="0" i="1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"hr"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property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"password"        </a:t>
              </a:r>
              <a:r>
                <a:rPr b="0" i="1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"hr"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&lt;/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400" spc="-1" strike="noStrike">
                <a:latin typeface="맑은 고딕"/>
              </a:endParaRPr>
            </a:p>
          </p:txBody>
        </p:sp>
        <p:sp>
          <p:nvSpPr>
            <p:cNvPr id="307" name="직사각형 5"/>
            <p:cNvSpPr/>
            <p:nvPr/>
          </p:nvSpPr>
          <p:spPr>
            <a:xfrm>
              <a:off x="4902480" y="2955240"/>
              <a:ext cx="3567600" cy="2534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직사각형 6"/>
            <p:cNvSpPr/>
            <p:nvPr/>
          </p:nvSpPr>
          <p:spPr>
            <a:xfrm>
              <a:off x="5342400" y="3208680"/>
              <a:ext cx="888840" cy="2408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src/main/resources/log4j.xml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로그 레벨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trace &lt; debug &lt; info &lt; warn &lt; error &lt; fetal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지정된 레벨 이하는 출력 안됨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루트 로그 레벨 설정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패키지별 별도 지정이 없으면 루트 레벨을 적용함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18840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패키지별로 로그 레벨 설정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9D7346-6DB6-42E2-AE6F-55BAABA670F5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11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1.8 sql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로그 설정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313" name="그룹 9"/>
          <p:cNvGrpSpPr/>
          <p:nvPr/>
        </p:nvGrpSpPr>
        <p:grpSpPr>
          <a:xfrm>
            <a:off x="1580040" y="3353040"/>
            <a:ext cx="3482280" cy="1155240"/>
            <a:chOff x="1580040" y="3353040"/>
            <a:chExt cx="3482280" cy="1155240"/>
          </a:xfrm>
        </p:grpSpPr>
        <p:sp>
          <p:nvSpPr>
            <p:cNvPr id="314" name="직사각형 4"/>
            <p:cNvSpPr/>
            <p:nvPr/>
          </p:nvSpPr>
          <p:spPr>
            <a:xfrm>
              <a:off x="1580040" y="3353040"/>
              <a:ext cx="3482280" cy="1155240"/>
            </a:xfrm>
            <a:prstGeom prst="rect">
              <a:avLst/>
            </a:prstGeom>
            <a:solidFill>
              <a:srgbClr val="f2f2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Root Logger --&gt;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root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priority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"info"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appender-ref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ref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"console"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&lt;/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root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400" spc="-1" strike="noStrike">
                <a:latin typeface="맑은 고딕"/>
              </a:endParaRPr>
            </a:p>
          </p:txBody>
        </p:sp>
        <p:sp>
          <p:nvSpPr>
            <p:cNvPr id="315" name="직사각형 5"/>
            <p:cNvSpPr/>
            <p:nvPr/>
          </p:nvSpPr>
          <p:spPr>
            <a:xfrm>
              <a:off x="3273120" y="3768840"/>
              <a:ext cx="550800" cy="274680"/>
            </a:xfrm>
            <a:prstGeom prst="rect">
              <a:avLst/>
            </a:prstGeom>
            <a:noFill/>
            <a:ln cap="rnd" w="2222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6" name="직사각형 5"/>
          <p:cNvSpPr/>
          <p:nvPr/>
        </p:nvSpPr>
        <p:spPr>
          <a:xfrm>
            <a:off x="6889680" y="1677960"/>
            <a:ext cx="3609000" cy="4138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"jdbc.sqlonly"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"info" 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"jdbc.sqltiming"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"info" 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"jdbc.resultsettable"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"info" 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"jdbc.audit"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"warn" 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"jdbc.resultset"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D2Coding"/>
              </a:rPr>
              <a:t>"warn" 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1.9 junit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설정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junit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라이브러리 추가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856865-6070-488D-9385-B490A3CF0F6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grpSp>
        <p:nvGrpSpPr>
          <p:cNvPr id="320" name="그룹 8"/>
          <p:cNvGrpSpPr/>
          <p:nvPr/>
        </p:nvGrpSpPr>
        <p:grpSpPr>
          <a:xfrm>
            <a:off x="2393640" y="1601640"/>
            <a:ext cx="7460280" cy="4333680"/>
            <a:chOff x="2393640" y="1601640"/>
            <a:chExt cx="7460280" cy="4333680"/>
          </a:xfrm>
        </p:grpSpPr>
        <p:pic>
          <p:nvPicPr>
            <p:cNvPr id="321" name="그림 4" descr=""/>
            <p:cNvPicPr/>
            <p:nvPr/>
          </p:nvPicPr>
          <p:blipFill>
            <a:blip r:embed="rId1"/>
            <a:stretch/>
          </p:blipFill>
          <p:spPr>
            <a:xfrm>
              <a:off x="2393640" y="1601640"/>
              <a:ext cx="7460280" cy="4333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2" name="직사각형 5"/>
            <p:cNvSpPr/>
            <p:nvPr/>
          </p:nvSpPr>
          <p:spPr>
            <a:xfrm>
              <a:off x="4041360" y="2781000"/>
              <a:ext cx="864000" cy="2948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직사각형 6"/>
            <p:cNvSpPr/>
            <p:nvPr/>
          </p:nvSpPr>
          <p:spPr>
            <a:xfrm>
              <a:off x="8461080" y="3246480"/>
              <a:ext cx="1392840" cy="25056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직사각형 7"/>
            <p:cNvSpPr/>
            <p:nvPr/>
          </p:nvSpPr>
          <p:spPr>
            <a:xfrm>
              <a:off x="2522880" y="2526120"/>
              <a:ext cx="926640" cy="15840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그림 7" descr=""/>
          <p:cNvPicPr/>
          <p:nvPr/>
        </p:nvPicPr>
        <p:blipFill>
          <a:blip r:embed="rId1"/>
          <a:stretch/>
        </p:blipFill>
        <p:spPr>
          <a:xfrm>
            <a:off x="966600" y="1834200"/>
            <a:ext cx="4400640" cy="3900960"/>
          </a:xfrm>
          <a:prstGeom prst="rect">
            <a:avLst/>
          </a:prstGeom>
          <a:ln w="0">
            <a:noFill/>
          </a:ln>
        </p:spPr>
      </p:pic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1.9 junit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설정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junit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라이브러리 추가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DB3EBE-B50B-476A-9D1E-EE2FDE37087D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329" name="직사각형 5"/>
          <p:cNvSpPr/>
          <p:nvPr/>
        </p:nvSpPr>
        <p:spPr>
          <a:xfrm>
            <a:off x="892080" y="3218760"/>
            <a:ext cx="1002600" cy="20592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pic>
        <p:nvPicPr>
          <p:cNvPr id="330" name="그림 9" descr=""/>
          <p:cNvPicPr/>
          <p:nvPr/>
        </p:nvPicPr>
        <p:blipFill>
          <a:blip r:embed="rId2"/>
          <a:stretch/>
        </p:blipFill>
        <p:spPr>
          <a:xfrm>
            <a:off x="6288840" y="1834200"/>
            <a:ext cx="4400640" cy="3900960"/>
          </a:xfrm>
          <a:prstGeom prst="rect">
            <a:avLst/>
          </a:prstGeom>
          <a:ln w="0">
            <a:noFill/>
          </a:ln>
        </p:spPr>
      </p:pic>
      <p:sp>
        <p:nvSpPr>
          <p:cNvPr id="331" name="직사각형 10"/>
          <p:cNvSpPr/>
          <p:nvPr/>
        </p:nvSpPr>
        <p:spPr>
          <a:xfrm>
            <a:off x="7318080" y="2715840"/>
            <a:ext cx="1193760" cy="3020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495468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EmpVO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mapper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인터페이스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819040" y="1015920"/>
            <a:ext cx="5467680" cy="507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sql statmement xml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파일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2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596837-AA09-4214-8A96-C377223BEDB6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335" name="직사각형 4"/>
          <p:cNvSpPr/>
          <p:nvPr/>
        </p:nvSpPr>
        <p:spPr>
          <a:xfrm>
            <a:off x="6152760" y="1419120"/>
            <a:ext cx="4872600" cy="45651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&lt;?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xml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version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"1.0" </a:t>
            </a:r>
            <a:r>
              <a:rPr b="0" i="1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encoding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"UTF-8" 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?&gt;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&lt;!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DOCTYPE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mapper </a:t>
            </a:r>
            <a:r>
              <a:rPr b="0" lang="en-US" sz="1400" spc="-1" strike="noStrike">
                <a:solidFill>
                  <a:srgbClr val="808080"/>
                </a:solidFill>
                <a:latin typeface="D2Coding"/>
                <a:ea typeface="휴먼모음T"/>
              </a:rPr>
              <a:t>PUBLIC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"-//mybatis.org//DTD Mapper 3.0//EN"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</a:t>
            </a:r>
            <a:r>
              <a:rPr b="0" lang="en-US" sz="1400" spc="-1" strike="noStrike">
                <a:solidFill>
                  <a:srgbClr val="3f7f5f"/>
                </a:solidFill>
                <a:latin typeface="D2Coding"/>
                <a:ea typeface="휴먼모음T"/>
              </a:rPr>
              <a:t>"http://mybatis.org/dtd/mybatis-3-mapper.dtd"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mapper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namespace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"com.company.mvc.emp.EmpMapper"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select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id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"getEmp"            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        </a:t>
            </a:r>
            <a:r>
              <a:rPr b="0" i="1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parameterType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"com.company.mvc.emp.EmpVO" 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resultType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"com.company.mvc.emp.EmpVO"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SELECT  employee_id,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first_name,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last_name,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email,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hire_date,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job_id,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salary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FROM employees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WHERE employee_id = #{employee_id}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select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mapper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336" name="직사각형 6"/>
          <p:cNvSpPr/>
          <p:nvPr/>
        </p:nvSpPr>
        <p:spPr>
          <a:xfrm>
            <a:off x="851040" y="4663800"/>
            <a:ext cx="3925800" cy="7174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interface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EmpMapper {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EmpVO getEmp(EmpVO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empVO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337" name="직사각형 7"/>
          <p:cNvSpPr/>
          <p:nvPr/>
        </p:nvSpPr>
        <p:spPr>
          <a:xfrm>
            <a:off x="851040" y="1419120"/>
            <a:ext cx="3922200" cy="24339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D2Coding"/>
              </a:rPr>
              <a:t>@Data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D2Coding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D2Coding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EmpVO {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String employee_id;   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D2Coding"/>
              </a:rPr>
              <a:t>first_name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D2Coding"/>
              </a:rPr>
              <a:t>last_name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D2Coding"/>
              </a:rPr>
              <a:t>email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D2Coding"/>
              </a:rPr>
              <a:t>hire_date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; 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D2Coding"/>
              </a:rPr>
              <a:t>job_id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D2Coding"/>
              </a:rPr>
              <a:t>department_id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D2Coding"/>
              </a:rPr>
              <a:t>salary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2.1 Mybatis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테스트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Sql statement xml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파일 생성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File -&gt; New -&gt; Other... 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18840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생성위치와 파일명 입력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grpSp>
        <p:nvGrpSpPr>
          <p:cNvPr id="341" name="그룹 11"/>
          <p:cNvGrpSpPr/>
          <p:nvPr/>
        </p:nvGrpSpPr>
        <p:grpSpPr>
          <a:xfrm>
            <a:off x="949320" y="1841400"/>
            <a:ext cx="4264560" cy="3563640"/>
            <a:chOff x="949320" y="1841400"/>
            <a:chExt cx="4264560" cy="3563640"/>
          </a:xfrm>
        </p:grpSpPr>
        <p:pic>
          <p:nvPicPr>
            <p:cNvPr id="342" name="그림 4" descr=""/>
            <p:cNvPicPr/>
            <p:nvPr/>
          </p:nvPicPr>
          <p:blipFill>
            <a:blip r:embed="rId1"/>
            <a:stretch/>
          </p:blipFill>
          <p:spPr>
            <a:xfrm>
              <a:off x="949320" y="1841400"/>
              <a:ext cx="426456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3" name="직사각형 7"/>
            <p:cNvSpPr/>
            <p:nvPr/>
          </p:nvSpPr>
          <p:spPr>
            <a:xfrm>
              <a:off x="1072440" y="3450960"/>
              <a:ext cx="1791000" cy="32940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4" name="그룹 12"/>
          <p:cNvGrpSpPr/>
          <p:nvPr/>
        </p:nvGrpSpPr>
        <p:grpSpPr>
          <a:xfrm>
            <a:off x="6837480" y="1735920"/>
            <a:ext cx="3720600" cy="4353840"/>
            <a:chOff x="6837480" y="1735920"/>
            <a:chExt cx="3720600" cy="4353840"/>
          </a:xfrm>
        </p:grpSpPr>
        <p:pic>
          <p:nvPicPr>
            <p:cNvPr id="345" name="그림 5" descr=""/>
            <p:cNvPicPr/>
            <p:nvPr/>
          </p:nvPicPr>
          <p:blipFill>
            <a:blip r:embed="rId2"/>
            <a:stretch/>
          </p:blipFill>
          <p:spPr>
            <a:xfrm>
              <a:off x="6837480" y="1735920"/>
              <a:ext cx="3720600" cy="4353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6" name="직사각형 8"/>
            <p:cNvSpPr/>
            <p:nvPr/>
          </p:nvSpPr>
          <p:spPr>
            <a:xfrm>
              <a:off x="6837480" y="2647800"/>
              <a:ext cx="2416680" cy="27108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직사각형 9"/>
            <p:cNvSpPr/>
            <p:nvPr/>
          </p:nvSpPr>
          <p:spPr>
            <a:xfrm>
              <a:off x="7321320" y="4809960"/>
              <a:ext cx="827280" cy="27108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8" name="PlaceHolder 3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2.1 Mybatis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테스트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42DFD7-0807-4FAD-895D-EEEDC890968C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1.1 Spring MVC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프로젝트 생성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perspective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를 </a:t>
            </a: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spring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으로 변경하기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Open Perspective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spring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선택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grpSp>
        <p:nvGrpSpPr>
          <p:cNvPr id="200" name="그룹 6"/>
          <p:cNvGrpSpPr/>
          <p:nvPr/>
        </p:nvGrpSpPr>
        <p:grpSpPr>
          <a:xfrm>
            <a:off x="2889720" y="1557360"/>
            <a:ext cx="5371920" cy="823320"/>
            <a:chOff x="2889720" y="1557360"/>
            <a:chExt cx="5371920" cy="823320"/>
          </a:xfrm>
        </p:grpSpPr>
        <p:pic>
          <p:nvPicPr>
            <p:cNvPr id="201" name="Picture 2" descr=""/>
            <p:cNvPicPr/>
            <p:nvPr/>
          </p:nvPicPr>
          <p:blipFill>
            <a:blip r:embed="rId1"/>
            <a:srcRect l="897" t="27373" r="848" b="0"/>
            <a:stretch/>
          </p:blipFill>
          <p:spPr>
            <a:xfrm>
              <a:off x="2889720" y="1557360"/>
              <a:ext cx="5371920" cy="739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" name="직사각형 5"/>
            <p:cNvSpPr/>
            <p:nvPr/>
          </p:nvSpPr>
          <p:spPr>
            <a:xfrm>
              <a:off x="7493040" y="1946160"/>
              <a:ext cx="279000" cy="43452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그룹 8"/>
          <p:cNvGrpSpPr/>
          <p:nvPr/>
        </p:nvGrpSpPr>
        <p:grpSpPr>
          <a:xfrm>
            <a:off x="2922840" y="2649600"/>
            <a:ext cx="2708640" cy="3556440"/>
            <a:chOff x="2922840" y="2649600"/>
            <a:chExt cx="2708640" cy="3556440"/>
          </a:xfrm>
        </p:grpSpPr>
        <p:pic>
          <p:nvPicPr>
            <p:cNvPr id="204" name="Picture 2" descr=""/>
            <p:cNvPicPr/>
            <p:nvPr/>
          </p:nvPicPr>
          <p:blipFill>
            <a:blip r:embed="rId2"/>
            <a:stretch/>
          </p:blipFill>
          <p:spPr>
            <a:xfrm>
              <a:off x="2922840" y="2649600"/>
              <a:ext cx="2708640" cy="3556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5" name="직사각형 7"/>
            <p:cNvSpPr/>
            <p:nvPr/>
          </p:nvSpPr>
          <p:spPr>
            <a:xfrm>
              <a:off x="2922840" y="4788000"/>
              <a:ext cx="1396800" cy="18252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08401C-6BAE-43F4-A50B-5C5448CA322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2.1 Mybatis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테스트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테스트 코드 작성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src/test/java/EmpMapperTest.java 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2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018CBE-22E0-455D-B9E3-FCAF9A2C2F7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352" name="직사각형 4"/>
          <p:cNvSpPr/>
          <p:nvPr/>
        </p:nvSpPr>
        <p:spPr>
          <a:xfrm>
            <a:off x="1339920" y="1775880"/>
            <a:ext cx="7909920" cy="44701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com.company.mvc.emp;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org.junit.Assert.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assertEquals;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org.junit.Test;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org.junit.runner.RunWith;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org.springframework.beans.factory.annotation.Autowired;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org.springframework.test.context.ContextConfiguration;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org.springframework.test.context.junit4.SpringJUnit4ClassRunner;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46464"/>
                </a:solidFill>
                <a:latin typeface="D2Coding"/>
                <a:ea typeface="D2Coding"/>
              </a:rPr>
              <a:t>@RunWith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(SpringJUnit4ClassRunner.</a:t>
            </a: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46464"/>
                </a:solidFill>
                <a:latin typeface="D2Coding"/>
                <a:ea typeface="D2Coding"/>
              </a:rPr>
              <a:t>@ContextConfiguration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(locations = </a:t>
            </a:r>
            <a:r>
              <a:rPr b="0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"file:src/main/webapp/WEB-INF/spring/root-context.xml"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EmpMapperClient {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200" spc="-1" strike="noStrike">
                <a:solidFill>
                  <a:srgbClr val="646464"/>
                </a:solidFill>
                <a:latin typeface="D2Coding"/>
                <a:ea typeface="D2Coding"/>
              </a:rPr>
              <a:t>@Autowired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EmpMapper </a:t>
            </a:r>
            <a:r>
              <a:rPr b="0" lang="en-US" sz="1200" spc="-1" strike="noStrike">
                <a:solidFill>
                  <a:srgbClr val="0000c0"/>
                </a:solidFill>
                <a:latin typeface="D2Coding"/>
                <a:ea typeface="D2Coding"/>
              </a:rPr>
              <a:t>empMapper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200" spc="-1" strike="noStrike">
                <a:solidFill>
                  <a:srgbClr val="646464"/>
                </a:solidFill>
                <a:latin typeface="D2Coding"/>
                <a:ea typeface="D2Coding"/>
              </a:rPr>
              <a:t>@Test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getEmp() {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EmpVO </a:t>
            </a:r>
            <a:r>
              <a:rPr b="0" lang="en-US" sz="1200" spc="-1" strike="noStrike">
                <a:solidFill>
                  <a:srgbClr val="6a3e3e"/>
                </a:solidFill>
                <a:latin typeface="D2Coding"/>
                <a:ea typeface="D2Coding"/>
              </a:rPr>
              <a:t>vo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= </a:t>
            </a:r>
            <a:r>
              <a:rPr b="0" lang="en-US" sz="1200" spc="-1" strike="noStrike">
                <a:solidFill>
                  <a:srgbClr val="7f0055"/>
                </a:solidFill>
                <a:latin typeface="D2Coding"/>
                <a:ea typeface="D2Coding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EmpVO();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    </a:t>
            </a:r>
            <a:r>
              <a:rPr b="0" lang="en-US" sz="1200" spc="-1" strike="noStrike">
                <a:solidFill>
                  <a:srgbClr val="6a3e3e"/>
                </a:solidFill>
                <a:latin typeface="D2Coding"/>
                <a:ea typeface="D2Coding"/>
              </a:rPr>
              <a:t>vo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.setEmployee_id(</a:t>
            </a:r>
            <a:r>
              <a:rPr b="0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"100"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);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EmpVO </a:t>
            </a:r>
            <a:r>
              <a:rPr b="0" lang="en-US" sz="1200" spc="-1" strike="noStrike">
                <a:solidFill>
                  <a:srgbClr val="6a3e3e"/>
                </a:solidFill>
                <a:latin typeface="D2Coding"/>
                <a:ea typeface="D2Coding"/>
              </a:rPr>
              <a:t>findVO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= </a:t>
            </a:r>
            <a:r>
              <a:rPr b="0" lang="en-US" sz="1200" spc="-1" strike="noStrike">
                <a:solidFill>
                  <a:srgbClr val="0000c0"/>
                </a:solidFill>
                <a:latin typeface="D2Coding"/>
                <a:ea typeface="D2Coding"/>
              </a:rPr>
              <a:t>empMapper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.getEmp(</a:t>
            </a:r>
            <a:r>
              <a:rPr b="0" lang="en-US" sz="1200" spc="-1" strike="noStrike">
                <a:solidFill>
                  <a:srgbClr val="6a3e3e"/>
                </a:solidFill>
                <a:latin typeface="D2Coding"/>
                <a:ea typeface="D2Coding"/>
              </a:rPr>
              <a:t>vo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);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D2Coding"/>
                <a:ea typeface="D2Coding"/>
              </a:rPr>
              <a:t>out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.println(</a:t>
            </a:r>
            <a:r>
              <a:rPr b="0" i="1" lang="en-US" sz="1200" spc="-1" strike="noStrike">
                <a:solidFill>
                  <a:srgbClr val="6a3e3e"/>
                </a:solidFill>
                <a:latin typeface="D2Coding"/>
                <a:ea typeface="D2Coding"/>
              </a:rPr>
              <a:t>findVO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.getLast_name());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    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assertEquals(</a:t>
            </a:r>
            <a:r>
              <a:rPr b="0" i="1" lang="en-US" sz="1200" spc="-1" strike="noStrike">
                <a:solidFill>
                  <a:srgbClr val="6a3e3e"/>
                </a:solidFill>
                <a:latin typeface="D2Coding"/>
                <a:ea typeface="D2Coding"/>
              </a:rPr>
              <a:t>findVO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.getLast_name(),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"King"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);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2.1 Mybatis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테스트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jUnit Test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실행결과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95040A-9A5D-4E08-B693-9656B4987DF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pic>
        <p:nvPicPr>
          <p:cNvPr id="356" name="그림 5" descr=""/>
          <p:cNvPicPr/>
          <p:nvPr/>
        </p:nvPicPr>
        <p:blipFill>
          <a:blip r:embed="rId1"/>
          <a:srcRect l="0" t="0" r="0" b="34051"/>
          <a:stretch/>
        </p:blipFill>
        <p:spPr>
          <a:xfrm>
            <a:off x="1081080" y="3908880"/>
            <a:ext cx="4466880" cy="1212120"/>
          </a:xfrm>
          <a:prstGeom prst="rect">
            <a:avLst/>
          </a:prstGeom>
          <a:ln w="0">
            <a:noFill/>
          </a:ln>
        </p:spPr>
      </p:pic>
      <p:pic>
        <p:nvPicPr>
          <p:cNvPr id="357" name="그림 6" descr=""/>
          <p:cNvPicPr/>
          <p:nvPr/>
        </p:nvPicPr>
        <p:blipFill>
          <a:blip r:embed="rId2"/>
          <a:srcRect l="0" t="0" r="0" b="34859"/>
          <a:stretch/>
        </p:blipFill>
        <p:spPr>
          <a:xfrm>
            <a:off x="6107760" y="3892320"/>
            <a:ext cx="4466880" cy="1197360"/>
          </a:xfrm>
          <a:prstGeom prst="rect">
            <a:avLst/>
          </a:prstGeom>
          <a:ln w="0">
            <a:noFill/>
          </a:ln>
        </p:spPr>
      </p:pic>
      <p:pic>
        <p:nvPicPr>
          <p:cNvPr id="358" name="그림 7" descr=""/>
          <p:cNvPicPr/>
          <p:nvPr/>
        </p:nvPicPr>
        <p:blipFill>
          <a:blip r:embed="rId3"/>
          <a:stretch/>
        </p:blipFill>
        <p:spPr>
          <a:xfrm>
            <a:off x="1081080" y="1451880"/>
            <a:ext cx="5402520" cy="13212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8"/>
          <p:cNvSpPr/>
          <p:nvPr/>
        </p:nvSpPr>
        <p:spPr>
          <a:xfrm>
            <a:off x="1029960" y="3603960"/>
            <a:ext cx="11329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테스트 성공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360" name="TextBox 9"/>
          <p:cNvSpPr/>
          <p:nvPr/>
        </p:nvSpPr>
        <p:spPr>
          <a:xfrm>
            <a:off x="5997600" y="3603960"/>
            <a:ext cx="11329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테스트 실패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595224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컨트롤러 작성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src/main/hava/com/company/controller/EmpController.java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테스트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tomcat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서버 시작하고 브라우저에서 </a:t>
            </a: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URL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입력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650280" y="1015920"/>
            <a:ext cx="496044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뷰페이지 작성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src/main/webapp/WEB-INF/views/emp.jsp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3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ED07AD-CDFA-40BE-A450-36D68443A51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2.2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컨트롤러 테스트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5" name="직사각형 5"/>
          <p:cNvSpPr/>
          <p:nvPr/>
        </p:nvSpPr>
        <p:spPr>
          <a:xfrm>
            <a:off x="1222200" y="1980000"/>
            <a:ext cx="5139360" cy="26485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@Controller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EmpController {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  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@Autowired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EmpMapper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</a:rPr>
              <a:t>empMapper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  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@GetMapping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</a:rPr>
              <a:t>"/emp"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</a:rPr>
              <a:t>)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String emp(Model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model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, EmpVO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empVO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) {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    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model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.addAttribute(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</a:rPr>
              <a:t>"emp"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,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</a:rPr>
              <a:t>empMapper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.getEmp(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empVO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));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  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</a:rPr>
              <a:t>"emp"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}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}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366" name="직사각형 6"/>
          <p:cNvSpPr/>
          <p:nvPr/>
        </p:nvSpPr>
        <p:spPr>
          <a:xfrm>
            <a:off x="7306200" y="1731960"/>
            <a:ext cx="3859920" cy="15814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body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h3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사원조회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h3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사번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: ${emp.employee_id}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이름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: ${emp.first_name}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입사일자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: ${emp.hire_date}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급여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: ${emp.salary}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body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367" name="직사각형 6"/>
          <p:cNvSpPr/>
          <p:nvPr/>
        </p:nvSpPr>
        <p:spPr>
          <a:xfrm>
            <a:off x="1288440" y="5395320"/>
            <a:ext cx="4953960" cy="4608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http://localhost/web/emp?employee_id=100</a:t>
            </a:r>
            <a:endParaRPr b="0" lang="en-US" sz="1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Num" idx="3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A6634F-4E24-4CB5-9A21-E7191173E3C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3.1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스프링 프레임워크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0" name="모서리가 둥근 직사각형 3"/>
          <p:cNvSpPr/>
          <p:nvPr/>
        </p:nvSpPr>
        <p:spPr>
          <a:xfrm>
            <a:off x="3076560" y="3061800"/>
            <a:ext cx="2353680" cy="1146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프레임워크 코어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371" name="모서리가 둥근 직사각형 4"/>
          <p:cNvSpPr/>
          <p:nvPr/>
        </p:nvSpPr>
        <p:spPr>
          <a:xfrm>
            <a:off x="6777720" y="2074680"/>
            <a:ext cx="2667960" cy="717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</a:t>
            </a: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MVC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372" name="덧셈 기호 5"/>
          <p:cNvSpPr/>
          <p:nvPr/>
        </p:nvSpPr>
        <p:spPr>
          <a:xfrm>
            <a:off x="5832000" y="3337200"/>
            <a:ext cx="460080" cy="533520"/>
          </a:xfrm>
          <a:prstGeom prst="mathPlus">
            <a:avLst>
              <a:gd name="adj1" fmla="val 23520"/>
            </a:avLst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모서리가 둥근 직사각형 6"/>
          <p:cNvSpPr/>
          <p:nvPr/>
        </p:nvSpPr>
        <p:spPr>
          <a:xfrm>
            <a:off x="6777720" y="3056040"/>
            <a:ext cx="2667960" cy="7178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배치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374" name="모서리가 둥근 직사각형 8"/>
          <p:cNvSpPr/>
          <p:nvPr/>
        </p:nvSpPr>
        <p:spPr>
          <a:xfrm>
            <a:off x="6777720" y="4071240"/>
            <a:ext cx="2667960" cy="7178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시큐리티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375" name="모서리가 둥근 직사각형 9"/>
          <p:cNvSpPr/>
          <p:nvPr/>
        </p:nvSpPr>
        <p:spPr>
          <a:xfrm>
            <a:off x="6777720" y="5107680"/>
            <a:ext cx="2667960" cy="7178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데이터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376" name="직사각형 11"/>
          <p:cNvSpPr/>
          <p:nvPr/>
        </p:nvSpPr>
        <p:spPr>
          <a:xfrm>
            <a:off x="6542280" y="1438200"/>
            <a:ext cx="3216600" cy="4746240"/>
          </a:xfrm>
          <a:prstGeom prst="rect">
            <a:avLst/>
          </a:prstGeom>
          <a:noFill/>
          <a:ln cap="rnd" w="9525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TextBox 12"/>
          <p:cNvSpPr/>
          <p:nvPr/>
        </p:nvSpPr>
        <p:spPr>
          <a:xfrm>
            <a:off x="7503480" y="1454760"/>
            <a:ext cx="1313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서브 프로젝트</a:t>
            </a:r>
            <a:endParaRPr b="0" lang="en-US" sz="1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3.2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스프링 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MVC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내부구조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맑은 고딕"/>
                <a:ea typeface="맑은 고딕"/>
              </a:rPr>
              <a:t>스프링이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웹어플리케이션을 목적으로 나온 프레임워크가 아니기 때문에 완전히 분리하고 연동하는 방식으로 구현됨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root-context.xml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에 정의된 객체</a:t>
            </a: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(Bean)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들은 컨텍스트 안에 생성되고 객체들 간의 의존성이 처리되고 나서 스프링 </a:t>
            </a: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MVC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에서 사용하는 </a:t>
            </a:r>
            <a:r>
              <a:rPr b="0" lang="en-US" sz="1400" spc="-1" strike="noStrike">
                <a:solidFill>
                  <a:srgbClr val="3d3d3d"/>
                </a:solidFill>
                <a:latin typeface="맑은 고딕"/>
                <a:ea typeface="맑은 고딕"/>
              </a:rPr>
              <a:t>DispatcherServlet </a:t>
            </a:r>
            <a:r>
              <a:rPr b="0" lang="ko-KR" sz="1400" spc="-1" strike="noStrike">
                <a:solidFill>
                  <a:srgbClr val="3d3d3d"/>
                </a:solidFill>
                <a:latin typeface="맑은 고딕"/>
                <a:ea typeface="맑은 고딕"/>
              </a:rPr>
              <a:t>관련 설정이 동작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33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47372D-EA69-4621-B269-C27FEA26BE5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381" name="직사각형 4"/>
          <p:cNvSpPr/>
          <p:nvPr/>
        </p:nvSpPr>
        <p:spPr>
          <a:xfrm>
            <a:off x="2180160" y="1792800"/>
            <a:ext cx="8053560" cy="2953800"/>
          </a:xfrm>
          <a:prstGeom prst="rect">
            <a:avLst/>
          </a:prstGeom>
          <a:solidFill>
            <a:srgbClr val="ffffff"/>
          </a:solidFill>
          <a:ln cap="rnd" w="9525">
            <a:solidFill>
              <a:srgbClr val="1a32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/>
        </p:style>
      </p:sp>
      <p:sp>
        <p:nvSpPr>
          <p:cNvPr id="382" name="TextBox 5"/>
          <p:cNvSpPr/>
          <p:nvPr/>
        </p:nvSpPr>
        <p:spPr>
          <a:xfrm>
            <a:off x="2899800" y="1380240"/>
            <a:ext cx="6381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WebApplictionContext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383" name="모서리가 둥근 직사각형 7"/>
          <p:cNvSpPr/>
          <p:nvPr/>
        </p:nvSpPr>
        <p:spPr>
          <a:xfrm>
            <a:off x="2796120" y="2649600"/>
            <a:ext cx="2772360" cy="15343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TextBox 8"/>
          <p:cNvSpPr/>
          <p:nvPr/>
        </p:nvSpPr>
        <p:spPr>
          <a:xfrm>
            <a:off x="6630480" y="2194920"/>
            <a:ext cx="2857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한컴 고딕"/>
                <a:ea typeface="한컴 고딕"/>
              </a:rPr>
              <a:t>서블릿 컨테이너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385" name="모서리가 둥근 직사각형 9"/>
          <p:cNvSpPr/>
          <p:nvPr/>
        </p:nvSpPr>
        <p:spPr>
          <a:xfrm>
            <a:off x="6591240" y="2649600"/>
            <a:ext cx="2846520" cy="15343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TextBox 10"/>
          <p:cNvSpPr/>
          <p:nvPr/>
        </p:nvSpPr>
        <p:spPr>
          <a:xfrm>
            <a:off x="2741400" y="2205360"/>
            <a:ext cx="2941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한컴 고딕"/>
                <a:ea typeface="한컴 고딕"/>
              </a:rPr>
              <a:t>루트 컨테이너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387" name="왼쪽/오른쪽 화살표 12"/>
          <p:cNvSpPr/>
          <p:nvPr/>
        </p:nvSpPr>
        <p:spPr>
          <a:xfrm>
            <a:off x="5291640" y="3252960"/>
            <a:ext cx="1576440" cy="348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cap="rnd">
            <a:solidFill>
              <a:srgbClr val="ffffff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88" name="TextBox 13"/>
          <p:cNvSpPr/>
          <p:nvPr/>
        </p:nvSpPr>
        <p:spPr>
          <a:xfrm>
            <a:off x="2809800" y="3070080"/>
            <a:ext cx="2857320" cy="69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root-context.xml</a:t>
            </a:r>
            <a:endParaRPr b="0" lang="en-US" sz="16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일반 </a:t>
            </a:r>
            <a:r>
              <a:rPr b="0" lang="en-US" sz="14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Java(pojo) </a:t>
            </a:r>
            <a:r>
              <a:rPr b="0" lang="ko-KR" sz="14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설정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389" name="TextBox 14"/>
          <p:cNvSpPr/>
          <p:nvPr/>
        </p:nvSpPr>
        <p:spPr>
          <a:xfrm>
            <a:off x="6651720" y="3070080"/>
            <a:ext cx="2857320" cy="69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servlet-context.xml</a:t>
            </a:r>
            <a:endParaRPr b="0" lang="en-US" sz="16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web</a:t>
            </a:r>
            <a:r>
              <a:rPr b="0" lang="en-US" sz="14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 </a:t>
            </a:r>
            <a:r>
              <a:rPr b="0" lang="ko-KR" sz="14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관련 </a:t>
            </a:r>
            <a:r>
              <a:rPr b="0" lang="en-US" sz="14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MVC </a:t>
            </a:r>
            <a:r>
              <a:rPr b="0" lang="ko-KR" sz="1400" spc="-1" strike="noStrike">
                <a:solidFill>
                  <a:srgbClr val="ffffff"/>
                </a:solidFill>
                <a:latin typeface="휴먼모음T"/>
                <a:ea typeface="휴먼모음T"/>
              </a:rPr>
              <a:t>설정</a:t>
            </a:r>
            <a:endParaRPr b="0" lang="en-US" sz="1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3.2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스프링 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MVC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내부구조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src/main/webapp/WEB-INF/web.xml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3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1B36EA-C0DF-4E86-A142-F6A91E7A2F7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393" name="직사각형 3"/>
          <p:cNvSpPr/>
          <p:nvPr/>
        </p:nvSpPr>
        <p:spPr>
          <a:xfrm>
            <a:off x="1471320" y="1435320"/>
            <a:ext cx="9263520" cy="4652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context-param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/WEB-INF/spring/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root-context.xml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context-param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Creates the Spring Container shared by all Servlets and Filters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org.springframework.web.context.ContextLoaderListener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Processes application requests --&gt;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appServlet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org.springframework.web.servlet.DispatcherServlet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init-param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/WEB-INF/spring/appServlet/</a:t>
            </a:r>
            <a:r>
              <a:rPr b="0" lang="en-US" sz="1200" spc="-1" strike="noStrike">
                <a:solidFill>
                  <a:srgbClr val="ff0000"/>
                </a:solidFill>
                <a:latin typeface="Consolas"/>
              </a:rPr>
              <a:t>servlet-context.xml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init-param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load-on-startup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1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load-on-startup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servlet-mapping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appServlet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url-pattern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/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url-pattern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servlet-mapping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Num" idx="3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661F34-17EB-4B2F-857A-85A4FEDC0434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395" name="직사각형 3"/>
          <p:cNvSpPr/>
          <p:nvPr/>
        </p:nvSpPr>
        <p:spPr>
          <a:xfrm>
            <a:off x="4982400" y="1845360"/>
            <a:ext cx="2279880" cy="704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root-context.xml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396" name="직사각형 4"/>
          <p:cNvSpPr/>
          <p:nvPr/>
        </p:nvSpPr>
        <p:spPr>
          <a:xfrm>
            <a:off x="1421280" y="3441960"/>
            <a:ext cx="2459520" cy="6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Gill Sans MT"/>
              </a:rPr>
              <a:t>datasource-context.xml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397" name="직사각형 5"/>
          <p:cNvSpPr/>
          <p:nvPr/>
        </p:nvSpPr>
        <p:spPr>
          <a:xfrm>
            <a:off x="4392360" y="3441960"/>
            <a:ext cx="2459520" cy="6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Gill Sans MT"/>
              </a:rPr>
              <a:t>mybatis-context.xml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398" name="직사각형 6"/>
          <p:cNvSpPr/>
          <p:nvPr/>
        </p:nvSpPr>
        <p:spPr>
          <a:xfrm>
            <a:off x="8101080" y="3441960"/>
            <a:ext cx="2459520" cy="6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Gill Sans MT"/>
              </a:rPr>
              <a:t>security-context.xml</a:t>
            </a:r>
            <a:endParaRPr b="0" lang="en-US" sz="1600" spc="-1" strike="noStrike">
              <a:latin typeface="맑은 고딕"/>
            </a:endParaRPr>
          </a:p>
        </p:txBody>
      </p:sp>
      <p:cxnSp>
        <p:nvCxnSpPr>
          <p:cNvPr id="399" name="직선 화살표 연결선 7"/>
          <p:cNvCxnSpPr>
            <a:stCxn id="395" idx="2"/>
            <a:endCxn id="396" idx="0"/>
          </p:cNvCxnSpPr>
          <p:nvPr/>
        </p:nvCxnSpPr>
        <p:spPr>
          <a:xfrm flipH="1">
            <a:off x="2651040" y="2549880"/>
            <a:ext cx="3471840" cy="8924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cxnSp>
        <p:nvCxnSpPr>
          <p:cNvPr id="400" name="직선 화살표 연결선 8"/>
          <p:cNvCxnSpPr>
            <a:stCxn id="395" idx="2"/>
            <a:endCxn id="397" idx="0"/>
          </p:cNvCxnSpPr>
          <p:nvPr/>
        </p:nvCxnSpPr>
        <p:spPr>
          <a:xfrm flipH="1">
            <a:off x="5622120" y="2549880"/>
            <a:ext cx="500760" cy="8924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cxnSp>
        <p:nvCxnSpPr>
          <p:cNvPr id="401" name="직선 화살표 연결선 9"/>
          <p:cNvCxnSpPr>
            <a:stCxn id="395" idx="2"/>
            <a:endCxn id="398" idx="0"/>
          </p:cNvCxnSpPr>
          <p:nvPr/>
        </p:nvCxnSpPr>
        <p:spPr>
          <a:xfrm>
            <a:off x="6122520" y="2549880"/>
            <a:ext cx="3208680" cy="8924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402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3.3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설정파일 분리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3" name="TextBox 14"/>
          <p:cNvSpPr/>
          <p:nvPr/>
        </p:nvSpPr>
        <p:spPr>
          <a:xfrm>
            <a:off x="7297560" y="3732480"/>
            <a:ext cx="35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04" name="직사각형 16"/>
          <p:cNvSpPr/>
          <p:nvPr/>
        </p:nvSpPr>
        <p:spPr>
          <a:xfrm>
            <a:off x="1920960" y="4556880"/>
            <a:ext cx="7932600" cy="109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직사각형 2"/>
          <p:cNvSpPr/>
          <p:nvPr/>
        </p:nvSpPr>
        <p:spPr>
          <a:xfrm>
            <a:off x="3084120" y="4590360"/>
            <a:ext cx="549684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contextConfigLocation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/WEB-INF/spring/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*-context.xml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Num" idx="3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51DCCD3-63CF-4781-B8B6-476E98AEBEC6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407" name="모서리가 둥근 직사각형 3"/>
          <p:cNvSpPr/>
          <p:nvPr/>
        </p:nvSpPr>
        <p:spPr>
          <a:xfrm>
            <a:off x="2276280" y="1704240"/>
            <a:ext cx="2772360" cy="1140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DispatcherServlet</a:t>
            </a:r>
            <a:endParaRPr b="0" lang="en-US" sz="1600" spc="-1" strike="noStrike"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맑은 고딕"/>
            </a:endParaRPr>
          </a:p>
        </p:txBody>
      </p:sp>
      <p:sp>
        <p:nvSpPr>
          <p:cNvPr id="408" name="직사각형 4"/>
          <p:cNvSpPr/>
          <p:nvPr/>
        </p:nvSpPr>
        <p:spPr>
          <a:xfrm>
            <a:off x="2676600" y="2260080"/>
            <a:ext cx="2054880" cy="384120"/>
          </a:xfrm>
          <a:prstGeom prst="rect">
            <a:avLst/>
          </a:prstGeom>
          <a:solidFill>
            <a:srgbClr val="4590b8"/>
          </a:solidFill>
          <a:ln cap="rnd">
            <a:solidFill>
              <a:srgbClr val="22475b"/>
            </a:solidFill>
            <a:round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init parameter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409" name="모서리가 둥근 직사각형 5"/>
          <p:cNvSpPr/>
          <p:nvPr/>
        </p:nvSpPr>
        <p:spPr>
          <a:xfrm>
            <a:off x="1976400" y="3351240"/>
            <a:ext cx="3376800" cy="2090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직사각형 6"/>
          <p:cNvSpPr/>
          <p:nvPr/>
        </p:nvSpPr>
        <p:spPr>
          <a:xfrm>
            <a:off x="2443320" y="3610440"/>
            <a:ext cx="1414080" cy="395640"/>
          </a:xfrm>
          <a:prstGeom prst="rect">
            <a:avLst/>
          </a:prstGeom>
          <a:gradFill rotWithShape="0">
            <a:gsLst>
              <a:gs pos="16000">
                <a:srgbClr val="88b358"/>
              </a:gs>
              <a:gs pos="100000">
                <a:srgbClr val="b4d192"/>
              </a:gs>
            </a:gsLst>
            <a:lin ang="16200000"/>
          </a:gradFill>
          <a:ln cap="rnd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HandlerMapping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411" name="직사각형 7"/>
          <p:cNvSpPr/>
          <p:nvPr/>
        </p:nvSpPr>
        <p:spPr>
          <a:xfrm>
            <a:off x="3479400" y="4262040"/>
            <a:ext cx="1414080" cy="395640"/>
          </a:xfrm>
          <a:prstGeom prst="rect">
            <a:avLst/>
          </a:prstGeom>
          <a:gradFill rotWithShape="0">
            <a:gsLst>
              <a:gs pos="16000">
                <a:srgbClr val="88b358"/>
              </a:gs>
              <a:gs pos="100000">
                <a:srgbClr val="b4d192"/>
              </a:gs>
            </a:gsLst>
            <a:lin ang="16200000"/>
          </a:gradFill>
          <a:ln cap="rnd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HandlerAdapter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412" name="직사각형 8"/>
          <p:cNvSpPr/>
          <p:nvPr/>
        </p:nvSpPr>
        <p:spPr>
          <a:xfrm>
            <a:off x="2443320" y="4863600"/>
            <a:ext cx="1414080" cy="395640"/>
          </a:xfrm>
          <a:prstGeom prst="rect">
            <a:avLst/>
          </a:prstGeom>
          <a:gradFill rotWithShape="0">
            <a:gsLst>
              <a:gs pos="16000">
                <a:srgbClr val="88b358"/>
              </a:gs>
              <a:gs pos="100000">
                <a:srgbClr val="b4d192"/>
              </a:gs>
            </a:gsLst>
            <a:lin ang="16200000"/>
          </a:gradFill>
          <a:ln cap="rnd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ViewRespolver</a:t>
            </a:r>
            <a:endParaRPr b="0" lang="en-US" sz="1400" spc="-1" strike="noStrike">
              <a:latin typeface="맑은 고딕"/>
            </a:endParaRPr>
          </a:p>
        </p:txBody>
      </p:sp>
      <p:cxnSp>
        <p:nvCxnSpPr>
          <p:cNvPr id="413" name="직선 화살표 연결선 9"/>
          <p:cNvCxnSpPr>
            <a:stCxn id="407" idx="2"/>
            <a:endCxn id="409" idx="0"/>
          </p:cNvCxnSpPr>
          <p:nvPr/>
        </p:nvCxnSpPr>
        <p:spPr>
          <a:xfrm>
            <a:off x="3662640" y="2845080"/>
            <a:ext cx="2880" cy="50652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414" name="TextBox 11"/>
          <p:cNvSpPr/>
          <p:nvPr/>
        </p:nvSpPr>
        <p:spPr>
          <a:xfrm>
            <a:off x="2018160" y="2889360"/>
            <a:ext cx="1614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servlet-context.xml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415" name="모서리가 둥근 직사각형 13"/>
          <p:cNvSpPr/>
          <p:nvPr/>
        </p:nvSpPr>
        <p:spPr>
          <a:xfrm>
            <a:off x="7113960" y="1723320"/>
            <a:ext cx="2772360" cy="1140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DispatcherServlet</a:t>
            </a:r>
            <a:endParaRPr b="0" lang="en-US" sz="1600" spc="-1" strike="noStrike"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맑은 고딕"/>
            </a:endParaRPr>
          </a:p>
        </p:txBody>
      </p:sp>
      <p:sp>
        <p:nvSpPr>
          <p:cNvPr id="416" name="모서리가 둥근 직사각형 15"/>
          <p:cNvSpPr/>
          <p:nvPr/>
        </p:nvSpPr>
        <p:spPr>
          <a:xfrm>
            <a:off x="6814080" y="3370320"/>
            <a:ext cx="3376800" cy="2090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직사각형 16"/>
          <p:cNvSpPr/>
          <p:nvPr/>
        </p:nvSpPr>
        <p:spPr>
          <a:xfrm>
            <a:off x="7280640" y="3629520"/>
            <a:ext cx="1414080" cy="395640"/>
          </a:xfrm>
          <a:prstGeom prst="rect">
            <a:avLst/>
          </a:prstGeom>
          <a:gradFill rotWithShape="0">
            <a:gsLst>
              <a:gs pos="16000">
                <a:srgbClr val="88b258"/>
              </a:gs>
              <a:gs pos="100000">
                <a:srgbClr val="b5d293"/>
              </a:gs>
            </a:gsLst>
            <a:lin ang="16200000"/>
          </a:gradFill>
          <a:ln cap="rnd" w="12700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HandlerMapping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418" name="직사각형 17"/>
          <p:cNvSpPr/>
          <p:nvPr/>
        </p:nvSpPr>
        <p:spPr>
          <a:xfrm>
            <a:off x="8316720" y="4281120"/>
            <a:ext cx="1414080" cy="395640"/>
          </a:xfrm>
          <a:prstGeom prst="rect">
            <a:avLst/>
          </a:prstGeom>
          <a:gradFill rotWithShape="0">
            <a:gsLst>
              <a:gs pos="16000">
                <a:srgbClr val="88b258"/>
              </a:gs>
              <a:gs pos="100000">
                <a:srgbClr val="b5d293"/>
              </a:gs>
            </a:gsLst>
            <a:lin ang="16200000"/>
          </a:gradFill>
          <a:ln cap="rnd" w="12700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HandlerAdapter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419" name="직사각형 18"/>
          <p:cNvSpPr/>
          <p:nvPr/>
        </p:nvSpPr>
        <p:spPr>
          <a:xfrm>
            <a:off x="7280640" y="4882680"/>
            <a:ext cx="1414080" cy="395640"/>
          </a:xfrm>
          <a:prstGeom prst="rect">
            <a:avLst/>
          </a:prstGeom>
          <a:gradFill rotWithShape="0">
            <a:gsLst>
              <a:gs pos="16000">
                <a:srgbClr val="88b258"/>
              </a:gs>
              <a:gs pos="100000">
                <a:srgbClr val="b5d293"/>
              </a:gs>
            </a:gsLst>
            <a:lin ang="16200000"/>
          </a:gradFill>
          <a:ln cap="rnd" w="12700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ViewRespolver</a:t>
            </a:r>
            <a:endParaRPr b="0" lang="en-US" sz="1400" spc="-1" strike="noStrike">
              <a:latin typeface="맑은 고딕"/>
            </a:endParaRPr>
          </a:p>
        </p:txBody>
      </p:sp>
      <p:cxnSp>
        <p:nvCxnSpPr>
          <p:cNvPr id="420" name="직선 화살표 연결선 19"/>
          <p:cNvCxnSpPr>
            <a:stCxn id="415" idx="2"/>
            <a:endCxn id="416" idx="0"/>
          </p:cNvCxnSpPr>
          <p:nvPr/>
        </p:nvCxnSpPr>
        <p:spPr>
          <a:xfrm>
            <a:off x="8500320" y="2864160"/>
            <a:ext cx="2520" cy="506520"/>
          </a:xfrm>
          <a:prstGeom prst="straightConnector1">
            <a:avLst/>
          </a:prstGeom>
          <a:ln cap="rnd" w="12700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421" name="TextBox 22"/>
          <p:cNvSpPr/>
          <p:nvPr/>
        </p:nvSpPr>
        <p:spPr>
          <a:xfrm>
            <a:off x="8553240" y="2917800"/>
            <a:ext cx="1920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appSrvlet-context.xml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3.5 DispatcherServlet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3" name="TextBox 24"/>
          <p:cNvSpPr/>
          <p:nvPr/>
        </p:nvSpPr>
        <p:spPr>
          <a:xfrm>
            <a:off x="2832840" y="5499360"/>
            <a:ext cx="1614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서블릿 컨테이너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424" name="TextBox 25"/>
          <p:cNvSpPr/>
          <p:nvPr/>
        </p:nvSpPr>
        <p:spPr>
          <a:xfrm>
            <a:off x="7728840" y="5499360"/>
            <a:ext cx="1614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서블릿 컨테이너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ViewResolver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3.6 servlet-context.xml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427" name="그룹 8"/>
          <p:cNvGrpSpPr/>
          <p:nvPr/>
        </p:nvGrpSpPr>
        <p:grpSpPr>
          <a:xfrm>
            <a:off x="690120" y="1670760"/>
            <a:ext cx="10540080" cy="3291480"/>
            <a:chOff x="690120" y="1670760"/>
            <a:chExt cx="10540080" cy="3291480"/>
          </a:xfrm>
        </p:grpSpPr>
        <p:sp>
          <p:nvSpPr>
            <p:cNvPr id="428" name="직사각형 5"/>
            <p:cNvSpPr/>
            <p:nvPr/>
          </p:nvSpPr>
          <p:spPr>
            <a:xfrm>
              <a:off x="690120" y="1670760"/>
              <a:ext cx="10540080" cy="329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직사각형 4"/>
            <p:cNvSpPr/>
            <p:nvPr/>
          </p:nvSpPr>
          <p:spPr>
            <a:xfrm>
              <a:off x="889560" y="1749600"/>
              <a:ext cx="10182600" cy="307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Enables the Spring MVC @Controller programming model --&gt;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annotation-driven 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Handles HTTP GET requests for /resources/** by efficiently serving 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up static resources in the ${webappRoot}/resources directory --&gt;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resources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mapping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"/resources/**" </a:t>
              </a:r>
              <a:r>
                <a:rPr b="0" i="1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location</a:t>
              </a:r>
              <a:r>
                <a:rPr b="0" i="1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"/resources/"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Resolves views selected for rendering by @Controllers to .jsp resourcesin the /WEB-INF/views directory --&gt;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beans:bean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class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"org.springframework.web.servlet.view.InternalResourceViewResolver"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"prefix" </a:t>
              </a:r>
              <a:r>
                <a:rPr b="0" i="1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"/WEB-INF/views/"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"suffix" </a:t>
              </a:r>
              <a:r>
                <a:rPr b="0" i="1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".jsp"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&lt;/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beans:bean</a:t>
              </a: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endParaRPr b="0" lang="en-US" sz="1400" spc="-1" strike="noStrike">
                <a:latin typeface="맑은 고딕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context:component-scan </a:t>
              </a:r>
              <a:r>
                <a:rPr b="0" lang="en-US" sz="14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base-package</a:t>
              </a:r>
              <a:r>
                <a:rPr b="0" lang="en-US" sz="14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"co.company.mvc"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400" spc="-1" strike="noStrike">
                <a:latin typeface="맑은 고딕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8BA30B-B866-488C-9962-797F8395B5D5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3.6 servlet-context.xml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정적 리소스 경로 지정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3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D81F52-DB91-4E17-8FE2-19075A15E9CA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433" name="모서리가 둥근 직사각형 3"/>
          <p:cNvSpPr/>
          <p:nvPr/>
        </p:nvSpPr>
        <p:spPr>
          <a:xfrm>
            <a:off x="1778760" y="1790640"/>
            <a:ext cx="7780320" cy="5698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&lt;resources mapping=" " location=" " /&gt;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434" name="그림 4" descr=""/>
          <p:cNvPicPr/>
          <p:nvPr/>
        </p:nvPicPr>
        <p:blipFill>
          <a:blip r:embed="rId1"/>
          <a:stretch/>
        </p:blipFill>
        <p:spPr>
          <a:xfrm>
            <a:off x="2682000" y="2436480"/>
            <a:ext cx="5958360" cy="355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프로젝트 생성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File -&gt; New -&gt; spring Legacy Project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템플릿에서 </a:t>
            </a: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Spring MVC Project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선택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188400" y="1015920"/>
            <a:ext cx="5421960" cy="5247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2" marL="576000" indent="-27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패키지명 입력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grpSp>
        <p:nvGrpSpPr>
          <p:cNvPr id="208" name="그룹 7"/>
          <p:cNvGrpSpPr/>
          <p:nvPr/>
        </p:nvGrpSpPr>
        <p:grpSpPr>
          <a:xfrm>
            <a:off x="1243440" y="2156040"/>
            <a:ext cx="4209120" cy="3981240"/>
            <a:chOff x="1243440" y="2156040"/>
            <a:chExt cx="4209120" cy="3981240"/>
          </a:xfrm>
        </p:grpSpPr>
        <p:pic>
          <p:nvPicPr>
            <p:cNvPr id="209" name="그림 4" descr=""/>
            <p:cNvPicPr/>
            <p:nvPr/>
          </p:nvPicPr>
          <p:blipFill>
            <a:blip r:embed="rId1"/>
            <a:stretch/>
          </p:blipFill>
          <p:spPr>
            <a:xfrm>
              <a:off x="1325880" y="2156040"/>
              <a:ext cx="4126680" cy="398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0" name="직사각형 5"/>
            <p:cNvSpPr/>
            <p:nvPr/>
          </p:nvSpPr>
          <p:spPr>
            <a:xfrm>
              <a:off x="1243440" y="4234320"/>
              <a:ext cx="1899720" cy="16236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직사각형 6"/>
            <p:cNvSpPr/>
            <p:nvPr/>
          </p:nvSpPr>
          <p:spPr>
            <a:xfrm>
              <a:off x="1884960" y="2706840"/>
              <a:ext cx="911160" cy="18072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2" name="그룹 1"/>
          <p:cNvGrpSpPr/>
          <p:nvPr/>
        </p:nvGrpSpPr>
        <p:grpSpPr>
          <a:xfrm>
            <a:off x="6883200" y="2156040"/>
            <a:ext cx="3828240" cy="2621520"/>
            <a:chOff x="6883200" y="2156040"/>
            <a:chExt cx="3828240" cy="2621520"/>
          </a:xfrm>
        </p:grpSpPr>
        <p:pic>
          <p:nvPicPr>
            <p:cNvPr id="213" name="그림 8" descr=""/>
            <p:cNvPicPr/>
            <p:nvPr/>
          </p:nvPicPr>
          <p:blipFill>
            <a:blip r:embed="rId2"/>
            <a:stretch/>
          </p:blipFill>
          <p:spPr>
            <a:xfrm>
              <a:off x="6883200" y="2156040"/>
              <a:ext cx="3828240" cy="2621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4" name="직사각형 9"/>
            <p:cNvSpPr/>
            <p:nvPr/>
          </p:nvSpPr>
          <p:spPr>
            <a:xfrm>
              <a:off x="6883200" y="3038760"/>
              <a:ext cx="1128600" cy="24408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5" name="PlaceHolder 3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1.1 Spring MVC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프로젝트 생성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1AE9DE-6135-46CF-B142-9D40A1BD7F3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3.7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모델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2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와 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Spring MVC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구조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모델</a:t>
            </a: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2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방식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화면과 데이터 처리를 분리해서 재사용이 가능하도록 하는 구조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Model: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데이터 혹은 데이터를 처리하는 영역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View: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결과화면을 만들어 내는데 사용하는 자원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Controller: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웹의 요청</a:t>
            </a: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(request)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를 처리하는 영역으로 뷰와 모델 사이의 중간통신 역할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37" name="직사각형 3"/>
          <p:cNvSpPr/>
          <p:nvPr/>
        </p:nvSpPr>
        <p:spPr>
          <a:xfrm>
            <a:off x="4420080" y="2400480"/>
            <a:ext cx="1583640" cy="9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Controller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38" name="직사각형 4"/>
          <p:cNvSpPr/>
          <p:nvPr/>
        </p:nvSpPr>
        <p:spPr>
          <a:xfrm>
            <a:off x="6868440" y="2400480"/>
            <a:ext cx="1583640" cy="9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Model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39" name="직사각형 5"/>
          <p:cNvSpPr/>
          <p:nvPr/>
        </p:nvSpPr>
        <p:spPr>
          <a:xfrm>
            <a:off x="4420080" y="3678840"/>
            <a:ext cx="1583640" cy="9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View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40" name="오른쪽 화살표 6"/>
          <p:cNvSpPr/>
          <p:nvPr/>
        </p:nvSpPr>
        <p:spPr>
          <a:xfrm>
            <a:off x="3029040" y="2814840"/>
            <a:ext cx="1151640" cy="17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 cap="rnd">
            <a:solidFill>
              <a:srgbClr val="6e757b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41" name="오른쪽 화살표 7"/>
          <p:cNvSpPr/>
          <p:nvPr/>
        </p:nvSpPr>
        <p:spPr>
          <a:xfrm>
            <a:off x="5860080" y="2673000"/>
            <a:ext cx="1151640" cy="17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 cap="rnd">
            <a:solidFill>
              <a:srgbClr val="6e757b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42" name="오른쪽 화살표 8"/>
          <p:cNvSpPr/>
          <p:nvPr/>
        </p:nvSpPr>
        <p:spPr>
          <a:xfrm flipH="1">
            <a:off x="5859360" y="2853000"/>
            <a:ext cx="1151640" cy="17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3" name="오른쪽 화살표 9"/>
          <p:cNvSpPr/>
          <p:nvPr/>
        </p:nvSpPr>
        <p:spPr>
          <a:xfrm flipH="1" rot="16200000">
            <a:off x="4893480" y="3449520"/>
            <a:ext cx="714960" cy="20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444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795320" y="2711160"/>
            <a:ext cx="1310040" cy="1333080"/>
          </a:xfrm>
          <a:prstGeom prst="rect">
            <a:avLst/>
          </a:prstGeom>
          <a:ln w="0">
            <a:noFill/>
          </a:ln>
        </p:spPr>
      </p:pic>
      <p:sp>
        <p:nvSpPr>
          <p:cNvPr id="445" name="TextBox 11"/>
          <p:cNvSpPr/>
          <p:nvPr/>
        </p:nvSpPr>
        <p:spPr>
          <a:xfrm>
            <a:off x="1920240" y="3764880"/>
            <a:ext cx="830880" cy="454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D2Coding"/>
                <a:ea typeface="맑은 고딕"/>
              </a:rPr>
              <a:t>브라우저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맑은 고딕"/>
              </a:rPr>
              <a:t>(Client)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446" name="오른쪽 화살표 8"/>
          <p:cNvSpPr/>
          <p:nvPr/>
        </p:nvSpPr>
        <p:spPr>
          <a:xfrm flipH="1">
            <a:off x="2999160" y="3899160"/>
            <a:ext cx="1151640" cy="17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7" name="직사각형 14"/>
          <p:cNvSpPr/>
          <p:nvPr/>
        </p:nvSpPr>
        <p:spPr>
          <a:xfrm>
            <a:off x="3892680" y="1772640"/>
            <a:ext cx="5011200" cy="2952000"/>
          </a:xfrm>
          <a:prstGeom prst="rect">
            <a:avLst/>
          </a:prstGeom>
          <a:noFill/>
          <a:ln cap="rnd"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448" name="TextBox 16"/>
          <p:cNvSpPr/>
          <p:nvPr/>
        </p:nvSpPr>
        <p:spPr>
          <a:xfrm>
            <a:off x="3911760" y="1772640"/>
            <a:ext cx="4983480" cy="33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맑은 고딕"/>
              </a:rPr>
              <a:t>WAS(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맑은 고딕"/>
              </a:rPr>
              <a:t>웹어플리케이션 서버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맑은 고딕"/>
              </a:rPr>
              <a:t>)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7D24AC-70BB-4F28-9380-5606764771B0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3.7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모델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2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와 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Spring MVC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구조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스프링 </a:t>
            </a: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MVC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구조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Front-Controller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패턴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AD222AE-742C-415C-A3D1-8480BC39D59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452" name="TextBox 4"/>
          <p:cNvSpPr/>
          <p:nvPr/>
        </p:nvSpPr>
        <p:spPr>
          <a:xfrm>
            <a:off x="2180160" y="2229120"/>
            <a:ext cx="86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요청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53" name="직사각형 5"/>
          <p:cNvSpPr/>
          <p:nvPr/>
        </p:nvSpPr>
        <p:spPr>
          <a:xfrm>
            <a:off x="3112560" y="285876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DispatcherServlet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454" name="직사각형 6"/>
          <p:cNvSpPr/>
          <p:nvPr/>
        </p:nvSpPr>
        <p:spPr>
          <a:xfrm>
            <a:off x="6251400" y="158400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HandlerMapping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455" name="직사각형 7"/>
          <p:cNvSpPr/>
          <p:nvPr/>
        </p:nvSpPr>
        <p:spPr>
          <a:xfrm>
            <a:off x="8265960" y="3299040"/>
            <a:ext cx="1279800" cy="44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ModelAndView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456" name="직사각형 8"/>
          <p:cNvSpPr/>
          <p:nvPr/>
        </p:nvSpPr>
        <p:spPr>
          <a:xfrm>
            <a:off x="6251400" y="425448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ViewResolver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457" name="직사각형 9"/>
          <p:cNvSpPr/>
          <p:nvPr/>
        </p:nvSpPr>
        <p:spPr>
          <a:xfrm>
            <a:off x="3106440" y="447264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View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458" name="직사각형 10"/>
          <p:cNvSpPr/>
          <p:nvPr/>
        </p:nvSpPr>
        <p:spPr>
          <a:xfrm>
            <a:off x="9580320" y="2856240"/>
            <a:ext cx="139212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Controller</a:t>
            </a:r>
            <a:endParaRPr b="0" lang="en-US" sz="1600" spc="-1" strike="noStrike">
              <a:latin typeface="맑은 고딕"/>
            </a:endParaRPr>
          </a:p>
        </p:txBody>
      </p:sp>
      <p:cxnSp>
        <p:nvCxnSpPr>
          <p:cNvPr id="459" name="직선 화살표 연결선 11"/>
          <p:cNvCxnSpPr/>
          <p:nvPr/>
        </p:nvCxnSpPr>
        <p:spPr>
          <a:xfrm>
            <a:off x="2179800" y="3097800"/>
            <a:ext cx="932760" cy="54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460" name="직선 화살표 연결선 12"/>
          <p:cNvCxnSpPr/>
          <p:nvPr/>
        </p:nvCxnSpPr>
        <p:spPr>
          <a:xfrm flipV="1">
            <a:off x="4852800" y="1985040"/>
            <a:ext cx="1282680" cy="7264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461" name="직선 화살표 연결선 16"/>
          <p:cNvCxnSpPr/>
          <p:nvPr/>
        </p:nvCxnSpPr>
        <p:spPr>
          <a:xfrm>
            <a:off x="4852800" y="3511440"/>
            <a:ext cx="1326600" cy="8722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462" name="직선 화살표 연결선 17"/>
          <p:cNvCxnSpPr/>
          <p:nvPr/>
        </p:nvCxnSpPr>
        <p:spPr>
          <a:xfrm flipH="1" flipV="1">
            <a:off x="4626720" y="3511440"/>
            <a:ext cx="1496160" cy="9828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sp>
        <p:nvSpPr>
          <p:cNvPr id="463" name="TextBox 18"/>
          <p:cNvSpPr/>
          <p:nvPr/>
        </p:nvSpPr>
        <p:spPr>
          <a:xfrm>
            <a:off x="2467080" y="279684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①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64" name="TextBox 19"/>
          <p:cNvSpPr/>
          <p:nvPr/>
        </p:nvSpPr>
        <p:spPr>
          <a:xfrm>
            <a:off x="5163120" y="203292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②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65" name="TextBox 20"/>
          <p:cNvSpPr/>
          <p:nvPr/>
        </p:nvSpPr>
        <p:spPr>
          <a:xfrm>
            <a:off x="5532840" y="276012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③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66" name="TextBox 21"/>
          <p:cNvSpPr/>
          <p:nvPr/>
        </p:nvSpPr>
        <p:spPr>
          <a:xfrm>
            <a:off x="8681400" y="275508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④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67" name="TextBox 22"/>
          <p:cNvSpPr/>
          <p:nvPr/>
        </p:nvSpPr>
        <p:spPr>
          <a:xfrm>
            <a:off x="5608800" y="367632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⑤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68" name="TextBox 23"/>
          <p:cNvSpPr/>
          <p:nvPr/>
        </p:nvSpPr>
        <p:spPr>
          <a:xfrm>
            <a:off x="3790800" y="369468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⑥</a:t>
            </a:r>
            <a:endParaRPr b="0" lang="en-US" sz="1800" spc="-1" strike="noStrike">
              <a:latin typeface="맑은 고딕"/>
            </a:endParaRPr>
          </a:p>
        </p:txBody>
      </p:sp>
      <p:cxnSp>
        <p:nvCxnSpPr>
          <p:cNvPr id="469" name="직선 화살표 연결선 30"/>
          <p:cNvCxnSpPr>
            <a:stCxn id="470" idx="0"/>
          </p:cNvCxnSpPr>
          <p:nvPr/>
        </p:nvCxnSpPr>
        <p:spPr>
          <a:xfrm flipH="1" flipV="1">
            <a:off x="2286000" y="3931560"/>
            <a:ext cx="644040" cy="15768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471" name="직선 화살표 연결선 34"/>
          <p:cNvCxnSpPr/>
          <p:nvPr/>
        </p:nvCxnSpPr>
        <p:spPr>
          <a:xfrm flipH="1">
            <a:off x="4960440" y="2147760"/>
            <a:ext cx="1175040" cy="65052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sp>
        <p:nvSpPr>
          <p:cNvPr id="472" name="직사각형 45"/>
          <p:cNvSpPr/>
          <p:nvPr/>
        </p:nvSpPr>
        <p:spPr>
          <a:xfrm>
            <a:off x="6251400" y="2852280"/>
            <a:ext cx="2069280" cy="59940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</a:rPr>
              <a:t>HandlerAdapter</a:t>
            </a:r>
            <a:endParaRPr b="0" lang="en-US" sz="1600" spc="-1" strike="noStrike">
              <a:latin typeface="맑은 고딕"/>
            </a:endParaRPr>
          </a:p>
        </p:txBody>
      </p:sp>
      <p:cxnSp>
        <p:nvCxnSpPr>
          <p:cNvPr id="473" name="직선 화살표 연결선 50"/>
          <p:cNvCxnSpPr/>
          <p:nvPr/>
        </p:nvCxnSpPr>
        <p:spPr>
          <a:xfrm>
            <a:off x="5271840" y="3097800"/>
            <a:ext cx="932760" cy="54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474" name="직선 화살표 연결선 51"/>
          <p:cNvCxnSpPr/>
          <p:nvPr/>
        </p:nvCxnSpPr>
        <p:spPr>
          <a:xfrm flipH="1" flipV="1">
            <a:off x="5236920" y="3215520"/>
            <a:ext cx="898560" cy="100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475" name="직선 화살표 연결선 52"/>
          <p:cNvCxnSpPr/>
          <p:nvPr/>
        </p:nvCxnSpPr>
        <p:spPr>
          <a:xfrm>
            <a:off x="8458200" y="3097800"/>
            <a:ext cx="932760" cy="540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476" name="직선 화살표 연결선 53"/>
          <p:cNvCxnSpPr/>
          <p:nvPr/>
        </p:nvCxnSpPr>
        <p:spPr>
          <a:xfrm flipH="1" flipV="1">
            <a:off x="8424000" y="3261960"/>
            <a:ext cx="898560" cy="100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cxnSp>
        <p:nvCxnSpPr>
          <p:cNvPr id="477" name="직선 화살표 연결선 61"/>
          <p:cNvCxnSpPr>
            <a:stCxn id="453" idx="2"/>
            <a:endCxn id="457" idx="0"/>
          </p:cNvCxnSpPr>
          <p:nvPr/>
        </p:nvCxnSpPr>
        <p:spPr>
          <a:xfrm flipH="1">
            <a:off x="4141080" y="3458160"/>
            <a:ext cx="6480" cy="10144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sp>
        <p:nvSpPr>
          <p:cNvPr id="478" name="TextBox 65"/>
          <p:cNvSpPr/>
          <p:nvPr/>
        </p:nvSpPr>
        <p:spPr>
          <a:xfrm>
            <a:off x="2257560" y="4635000"/>
            <a:ext cx="4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⑦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79" name="직사각형 74"/>
          <p:cNvSpPr/>
          <p:nvPr/>
        </p:nvSpPr>
        <p:spPr>
          <a:xfrm>
            <a:off x="3677400" y="5573520"/>
            <a:ext cx="999000" cy="44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JSP </a:t>
            </a:r>
            <a:r>
              <a:rPr b="0" lang="ko-KR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또는 </a:t>
            </a: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thymeleaf</a:t>
            </a:r>
            <a:endParaRPr b="0" lang="en-US" sz="1200" spc="-1" strike="noStrike">
              <a:latin typeface="맑은 고딕"/>
            </a:endParaRPr>
          </a:p>
        </p:txBody>
      </p:sp>
      <p:cxnSp>
        <p:nvCxnSpPr>
          <p:cNvPr id="480" name="직선 화살표 연결선 75"/>
          <p:cNvCxnSpPr/>
          <p:nvPr/>
        </p:nvCxnSpPr>
        <p:spPr>
          <a:xfrm flipH="1">
            <a:off x="4141080" y="5154120"/>
            <a:ext cx="6480" cy="41796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sp>
        <p:nvSpPr>
          <p:cNvPr id="470" name="직사각형 77"/>
          <p:cNvSpPr/>
          <p:nvPr/>
        </p:nvSpPr>
        <p:spPr>
          <a:xfrm>
            <a:off x="2555640" y="5508000"/>
            <a:ext cx="747720" cy="44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HTML</a:t>
            </a:r>
            <a:endParaRPr b="0" lang="en-US" sz="1200" spc="-1" strike="noStrike">
              <a:latin typeface="맑은 고딕"/>
            </a:endParaRPr>
          </a:p>
        </p:txBody>
      </p:sp>
      <p:cxnSp>
        <p:nvCxnSpPr>
          <p:cNvPr id="481" name="직선 화살표 연결선 78"/>
          <p:cNvCxnSpPr/>
          <p:nvPr/>
        </p:nvCxnSpPr>
        <p:spPr>
          <a:xfrm flipH="1" flipV="1">
            <a:off x="3254040" y="5691600"/>
            <a:ext cx="423360" cy="4680"/>
          </a:xfrm>
          <a:prstGeom prst="straightConnector1">
            <a:avLst/>
          </a:prstGeom>
          <a:ln cap="rnd" w="38100">
            <a:solidFill>
              <a:srgbClr val="4590b8">
                <a:lumMod val="40000"/>
                <a:lumOff val="60000"/>
              </a:srgbClr>
            </a:solidFill>
            <a:round/>
            <a:tailEnd len="med" type="arrow" w="med"/>
          </a:ln>
        </p:spPr>
      </p:cxnSp>
      <p:pic>
        <p:nvPicPr>
          <p:cNvPr id="482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132200" y="2620080"/>
            <a:ext cx="1310040" cy="1333080"/>
          </a:xfrm>
          <a:prstGeom prst="rect">
            <a:avLst/>
          </a:prstGeom>
          <a:ln w="0">
            <a:noFill/>
          </a:ln>
        </p:spPr>
      </p:pic>
      <p:sp>
        <p:nvSpPr>
          <p:cNvPr id="483" name="TextBox 36"/>
          <p:cNvSpPr/>
          <p:nvPr/>
        </p:nvSpPr>
        <p:spPr>
          <a:xfrm>
            <a:off x="1229400" y="3673800"/>
            <a:ext cx="717120" cy="33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Client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3.7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모델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2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와 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Spring MVC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구조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스프링 </a:t>
            </a: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MVC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구조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Front-Controller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패턴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pic>
        <p:nvPicPr>
          <p:cNvPr id="486" name="Picture 2" descr=""/>
          <p:cNvPicPr/>
          <p:nvPr/>
        </p:nvPicPr>
        <p:blipFill>
          <a:blip r:embed="rId1"/>
          <a:stretch/>
        </p:blipFill>
        <p:spPr>
          <a:xfrm>
            <a:off x="824040" y="1731600"/>
            <a:ext cx="10543680" cy="3857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E7E6FA-78A4-45D5-A5E4-6F0FCAF5A02F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3.8 spring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 Layer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아키텍쳐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휴먼모음T"/>
                <a:ea typeface="휴먼모음T"/>
              </a:rPr>
              <a:t>3 layer </a:t>
            </a:r>
            <a:r>
              <a:rPr b="0" lang="ko-KR" sz="1600" spc="-1" strike="noStrike">
                <a:solidFill>
                  <a:srgbClr val="3d3d3d"/>
                </a:solidFill>
                <a:latin typeface="휴먼모음T"/>
                <a:ea typeface="휴먼모음T"/>
              </a:rPr>
              <a:t>구조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3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E8BE24-9E55-44E0-A92B-3BC0509FDA1A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490" name="직사각형 26"/>
          <p:cNvSpPr/>
          <p:nvPr/>
        </p:nvSpPr>
        <p:spPr>
          <a:xfrm>
            <a:off x="3345120" y="2471400"/>
            <a:ext cx="1209960" cy="677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D2Coding"/>
                <a:ea typeface="D2Coding"/>
              </a:rPr>
              <a:t>Controller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491" name="직사각형 27"/>
          <p:cNvSpPr/>
          <p:nvPr/>
        </p:nvSpPr>
        <p:spPr>
          <a:xfrm>
            <a:off x="5702760" y="2471400"/>
            <a:ext cx="1289520" cy="676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D2Coding"/>
                <a:ea typeface="D2Coding"/>
              </a:rPr>
              <a:t>&lt;&lt;interface&gt;&gt;</a:t>
            </a:r>
            <a:endParaRPr b="0" lang="en-US" sz="12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D2Coding"/>
                <a:ea typeface="D2Coding"/>
              </a:rPr>
              <a:t>Service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492" name="직사각형 28"/>
          <p:cNvSpPr/>
          <p:nvPr/>
        </p:nvSpPr>
        <p:spPr>
          <a:xfrm>
            <a:off x="1352880" y="3870000"/>
            <a:ext cx="1361880" cy="729720"/>
          </a:xfrm>
          <a:prstGeom prst="rect">
            <a:avLst/>
          </a:prstGeom>
          <a:noFill/>
          <a:ln cap="rnd">
            <a:solidFill>
              <a:srgbClr val="172d56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View</a:t>
            </a:r>
            <a:endParaRPr b="0" lang="en-US" sz="14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(jsp or thymeleaf)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493" name="오른쪽 화살표 32"/>
          <p:cNvSpPr/>
          <p:nvPr/>
        </p:nvSpPr>
        <p:spPr>
          <a:xfrm flipH="1" rot="16200000">
            <a:off x="1820160" y="3601800"/>
            <a:ext cx="344520" cy="12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94" name="직사각형 33"/>
          <p:cNvSpPr/>
          <p:nvPr/>
        </p:nvSpPr>
        <p:spPr>
          <a:xfrm>
            <a:off x="1315440" y="2471400"/>
            <a:ext cx="1418040" cy="676440"/>
          </a:xfrm>
          <a:prstGeom prst="rect">
            <a:avLst/>
          </a:prstGeom>
          <a:noFill/>
          <a:ln cap="rnd">
            <a:solidFill>
              <a:srgbClr val="172d56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Dispatcher</a:t>
            </a:r>
            <a:endParaRPr b="0" lang="en-US" sz="14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Servlet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495" name="TextBox 25"/>
          <p:cNvSpPr/>
          <p:nvPr/>
        </p:nvSpPr>
        <p:spPr>
          <a:xfrm>
            <a:off x="1315800" y="3182040"/>
            <a:ext cx="1411560" cy="272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Front controller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496" name="TextBox 35"/>
          <p:cNvSpPr/>
          <p:nvPr/>
        </p:nvSpPr>
        <p:spPr>
          <a:xfrm>
            <a:off x="3345120" y="3171960"/>
            <a:ext cx="1209960" cy="272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handler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497" name="직사각형 34"/>
          <p:cNvSpPr/>
          <p:nvPr/>
        </p:nvSpPr>
        <p:spPr>
          <a:xfrm>
            <a:off x="988920" y="1781280"/>
            <a:ext cx="3846240" cy="3135600"/>
          </a:xfrm>
          <a:prstGeom prst="rect">
            <a:avLst/>
          </a:prstGeom>
          <a:noFill/>
          <a:ln cap="rnd" w="12700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37"/>
          <p:cNvSpPr/>
          <p:nvPr/>
        </p:nvSpPr>
        <p:spPr>
          <a:xfrm>
            <a:off x="5702760" y="3919320"/>
            <a:ext cx="1289520" cy="559080"/>
          </a:xfrm>
          <a:prstGeom prst="rect">
            <a:avLst/>
          </a:prstGeom>
          <a:noFill/>
          <a:ln cap="rnd">
            <a:solidFill>
              <a:srgbClr val="172d56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&lt;&lt;class&gt;&gt;</a:t>
            </a:r>
            <a:endParaRPr b="0" lang="en-US" sz="12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ServiceImpl</a:t>
            </a:r>
            <a:endParaRPr b="0" lang="en-US" sz="1400" spc="-1" strike="noStrike">
              <a:latin typeface="맑은 고딕"/>
            </a:endParaRPr>
          </a:p>
        </p:txBody>
      </p:sp>
      <p:cxnSp>
        <p:nvCxnSpPr>
          <p:cNvPr id="499" name="직선 화살표 연결선 40"/>
          <p:cNvCxnSpPr>
            <a:stCxn id="498" idx="0"/>
            <a:endCxn id="491" idx="2"/>
          </p:cNvCxnSpPr>
          <p:nvPr/>
        </p:nvCxnSpPr>
        <p:spPr>
          <a:xfrm flipV="1">
            <a:off x="6347520" y="3147840"/>
            <a:ext cx="360" cy="7718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500" name="TextBox 42"/>
          <p:cNvSpPr/>
          <p:nvPr/>
        </p:nvSpPr>
        <p:spPr>
          <a:xfrm>
            <a:off x="6283440" y="3341160"/>
            <a:ext cx="1031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implements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501" name="TextBox 43"/>
          <p:cNvSpPr/>
          <p:nvPr/>
        </p:nvSpPr>
        <p:spPr>
          <a:xfrm>
            <a:off x="998280" y="1787760"/>
            <a:ext cx="3833640" cy="3027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D2Coding"/>
                <a:ea typeface="D2Coding"/>
              </a:rPr>
              <a:t>Presentation Layer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502" name="직사각형 44"/>
          <p:cNvSpPr/>
          <p:nvPr/>
        </p:nvSpPr>
        <p:spPr>
          <a:xfrm>
            <a:off x="5338800" y="1781280"/>
            <a:ext cx="2011320" cy="3135600"/>
          </a:xfrm>
          <a:prstGeom prst="rect">
            <a:avLst/>
          </a:prstGeom>
          <a:noFill/>
          <a:ln cap="rnd" w="12700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TextBox 45"/>
          <p:cNvSpPr/>
          <p:nvPr/>
        </p:nvSpPr>
        <p:spPr>
          <a:xfrm>
            <a:off x="5346000" y="1787760"/>
            <a:ext cx="2000160" cy="3027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D2Coding"/>
                <a:ea typeface="D2Coding"/>
              </a:rPr>
              <a:t>Buiness Layer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504" name="직사각형 46"/>
          <p:cNvSpPr/>
          <p:nvPr/>
        </p:nvSpPr>
        <p:spPr>
          <a:xfrm>
            <a:off x="7890480" y="1780920"/>
            <a:ext cx="2027160" cy="3135600"/>
          </a:xfrm>
          <a:prstGeom prst="rect">
            <a:avLst/>
          </a:prstGeom>
          <a:noFill/>
          <a:ln cap="rnd" w="12700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TextBox 47"/>
          <p:cNvSpPr/>
          <p:nvPr/>
        </p:nvSpPr>
        <p:spPr>
          <a:xfrm>
            <a:off x="7898760" y="1788120"/>
            <a:ext cx="2013480" cy="3027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D2Coding"/>
                <a:ea typeface="D2Coding"/>
              </a:rPr>
              <a:t>Persistence Layer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506" name="직사각형 48"/>
          <p:cNvSpPr/>
          <p:nvPr/>
        </p:nvSpPr>
        <p:spPr>
          <a:xfrm>
            <a:off x="8239680" y="2471400"/>
            <a:ext cx="1370520" cy="676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D2Coding"/>
                <a:ea typeface="D2Coding"/>
              </a:rPr>
              <a:t>&lt;&lt;interface&gt;&gt;</a:t>
            </a:r>
            <a:endParaRPr b="0" lang="en-US" sz="12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D2Coding"/>
                <a:ea typeface="D2Coding"/>
              </a:rPr>
              <a:t>DAO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507" name="직사각형 50"/>
          <p:cNvSpPr/>
          <p:nvPr/>
        </p:nvSpPr>
        <p:spPr>
          <a:xfrm>
            <a:off x="4862160" y="2479320"/>
            <a:ext cx="497160" cy="2854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VO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508" name="직사각형 53"/>
          <p:cNvSpPr/>
          <p:nvPr/>
        </p:nvSpPr>
        <p:spPr>
          <a:xfrm>
            <a:off x="8239680" y="3919320"/>
            <a:ext cx="1370520" cy="559080"/>
          </a:xfrm>
          <a:prstGeom prst="rect">
            <a:avLst/>
          </a:prstGeom>
          <a:noFill/>
          <a:ln cap="rnd">
            <a:solidFill>
              <a:srgbClr val="172d56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&lt;&lt;class&gt;&gt;</a:t>
            </a:r>
            <a:endParaRPr b="0" lang="en-US" sz="12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DAOImpl</a:t>
            </a:r>
            <a:endParaRPr b="0" lang="en-US" sz="1400" spc="-1" strike="noStrike">
              <a:latin typeface="맑은 고딕"/>
            </a:endParaRPr>
          </a:p>
        </p:txBody>
      </p:sp>
      <p:cxnSp>
        <p:nvCxnSpPr>
          <p:cNvPr id="509" name="직선 화살표 연결선 54"/>
          <p:cNvCxnSpPr>
            <a:stCxn id="508" idx="0"/>
            <a:endCxn id="506" idx="2"/>
          </p:cNvCxnSpPr>
          <p:nvPr/>
        </p:nvCxnSpPr>
        <p:spPr>
          <a:xfrm flipV="1">
            <a:off x="8924760" y="3147840"/>
            <a:ext cx="360" cy="7718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510" name="TextBox 55"/>
          <p:cNvSpPr/>
          <p:nvPr/>
        </p:nvSpPr>
        <p:spPr>
          <a:xfrm>
            <a:off x="8908920" y="3341160"/>
            <a:ext cx="104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implements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511" name="순서도: 자기 디스크 65"/>
          <p:cNvSpPr/>
          <p:nvPr/>
        </p:nvSpPr>
        <p:spPr>
          <a:xfrm>
            <a:off x="10260720" y="3690360"/>
            <a:ext cx="878760" cy="67284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 cap="rnd">
            <a:solidFill>
              <a:srgbClr val="ebebeb">
                <a:lumMod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D2Coding"/>
                <a:ea typeface="D2Coding"/>
              </a:rPr>
              <a:t>Oracle Database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512" name="직사각형 4"/>
          <p:cNvSpPr/>
          <p:nvPr/>
        </p:nvSpPr>
        <p:spPr>
          <a:xfrm>
            <a:off x="988200" y="5055480"/>
            <a:ext cx="3872520" cy="5464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화면흐름결정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사용자 입력 값에 대한 검증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서비스계층의 호출과 전달되는 값의 포맷의 변화를 처리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513" name="직사각형 51"/>
          <p:cNvSpPr/>
          <p:nvPr/>
        </p:nvSpPr>
        <p:spPr>
          <a:xfrm>
            <a:off x="7394400" y="3042000"/>
            <a:ext cx="497160" cy="2854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VO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514" name="왼쪽/오른쪽 화살표 5"/>
          <p:cNvSpPr/>
          <p:nvPr/>
        </p:nvSpPr>
        <p:spPr>
          <a:xfrm rot="18646200">
            <a:off x="6965640" y="3335760"/>
            <a:ext cx="1383480" cy="1533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5" name="왼쪽/오른쪽 화살표 57"/>
          <p:cNvSpPr/>
          <p:nvPr/>
        </p:nvSpPr>
        <p:spPr>
          <a:xfrm>
            <a:off x="9563040" y="4010400"/>
            <a:ext cx="697320" cy="133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6" name="직사각형 58"/>
          <p:cNvSpPr/>
          <p:nvPr/>
        </p:nvSpPr>
        <p:spPr>
          <a:xfrm>
            <a:off x="2822400" y="2479320"/>
            <a:ext cx="443160" cy="2854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VO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517" name="왼쪽/오른쪽 화살표 67"/>
          <p:cNvSpPr/>
          <p:nvPr/>
        </p:nvSpPr>
        <p:spPr>
          <a:xfrm>
            <a:off x="2722680" y="2726640"/>
            <a:ext cx="580320" cy="133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8" name="직사각형 68"/>
          <p:cNvSpPr/>
          <p:nvPr/>
        </p:nvSpPr>
        <p:spPr>
          <a:xfrm>
            <a:off x="5337000" y="5055480"/>
            <a:ext cx="2057040" cy="3942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핵심 업무 로직 구현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트랜잭션 처리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519" name="왼쪽/오른쪽 화살표 70"/>
          <p:cNvSpPr/>
          <p:nvPr/>
        </p:nvSpPr>
        <p:spPr>
          <a:xfrm>
            <a:off x="4722480" y="2726640"/>
            <a:ext cx="782280" cy="146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20" name="직사각형 71"/>
          <p:cNvSpPr/>
          <p:nvPr/>
        </p:nvSpPr>
        <p:spPr>
          <a:xfrm>
            <a:off x="7877880" y="5055480"/>
            <a:ext cx="2057040" cy="2419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데이터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CRUD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처리</a:t>
            </a:r>
            <a:endParaRPr b="0" lang="en-US" sz="10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3.8 spring</a:t>
            </a: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 Layer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아키텍쳐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패키지 구성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pic>
        <p:nvPicPr>
          <p:cNvPr id="523" name="그림 4" descr=""/>
          <p:cNvPicPr/>
          <p:nvPr/>
        </p:nvPicPr>
        <p:blipFill>
          <a:blip r:embed="rId1"/>
          <a:stretch/>
        </p:blipFill>
        <p:spPr>
          <a:xfrm>
            <a:off x="1163160" y="1658160"/>
            <a:ext cx="2876400" cy="2170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03FF0F-029A-4470-8BA2-3DA8AEF7224E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1.1 Spring MVC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프로젝트 생성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프로젝트 구조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D032FF-DF49-419B-8BF4-A72574A12A6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grpSp>
        <p:nvGrpSpPr>
          <p:cNvPr id="219" name="그룹 1"/>
          <p:cNvGrpSpPr/>
          <p:nvPr/>
        </p:nvGrpSpPr>
        <p:grpSpPr>
          <a:xfrm>
            <a:off x="2252520" y="1524600"/>
            <a:ext cx="6243840" cy="4728600"/>
            <a:chOff x="2252520" y="1524600"/>
            <a:chExt cx="6243840" cy="4728600"/>
          </a:xfrm>
        </p:grpSpPr>
        <p:pic>
          <p:nvPicPr>
            <p:cNvPr id="220" name="그림 7" descr=""/>
            <p:cNvPicPr/>
            <p:nvPr/>
          </p:nvPicPr>
          <p:blipFill>
            <a:blip r:embed="rId1"/>
            <a:stretch/>
          </p:blipFill>
          <p:spPr>
            <a:xfrm>
              <a:off x="5888880" y="1524600"/>
              <a:ext cx="2607480" cy="467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1" name="TextBox 10"/>
            <p:cNvSpPr/>
            <p:nvPr/>
          </p:nvSpPr>
          <p:spPr>
            <a:xfrm>
              <a:off x="3749040" y="1706760"/>
              <a:ext cx="15631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rgbClr val="ff0000"/>
                  </a:solidFill>
                  <a:latin typeface="D2Coding"/>
                  <a:ea typeface="휴먼모음T"/>
                </a:rPr>
                <a:t>자바 코드 경로</a:t>
              </a:r>
              <a:r>
                <a:rPr b="0" lang="en-US" sz="1200" spc="-1" strike="noStrike">
                  <a:solidFill>
                    <a:srgbClr val="ff0000"/>
                  </a:solidFill>
                  <a:latin typeface="D2Coding"/>
                  <a:ea typeface="휴먼모음T"/>
                </a:rPr>
                <a:t>(java)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222" name="TextBox 11"/>
            <p:cNvSpPr/>
            <p:nvPr/>
          </p:nvSpPr>
          <p:spPr>
            <a:xfrm>
              <a:off x="2378160" y="2200680"/>
              <a:ext cx="2896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rgbClr val="ff0000"/>
                  </a:solidFill>
                  <a:latin typeface="D2Coding"/>
                  <a:ea typeface="휴먼모음T"/>
                </a:rPr>
                <a:t>실행 시 설정 파일 경로</a:t>
              </a:r>
              <a:r>
                <a:rPr b="0" lang="en-US" sz="1200" spc="-1" strike="noStrike">
                  <a:solidFill>
                    <a:srgbClr val="ff0000"/>
                  </a:solidFill>
                  <a:latin typeface="D2Coding"/>
                  <a:ea typeface="휴먼모음T"/>
                </a:rPr>
                <a:t>(xml, properties)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223" name="TextBox 12"/>
            <p:cNvSpPr/>
            <p:nvPr/>
          </p:nvSpPr>
          <p:spPr>
            <a:xfrm>
              <a:off x="3227400" y="2444040"/>
              <a:ext cx="2072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rgbClr val="000000"/>
                  </a:solidFill>
                  <a:latin typeface="D2Coding"/>
                  <a:ea typeface="휴먼모음T"/>
                </a:rPr>
                <a:t>자바 테스트 코드 경로</a:t>
              </a:r>
              <a:r>
                <a:rPr b="0" lang="en-US" sz="1200" spc="-1" strike="noStrike">
                  <a:solidFill>
                    <a:srgbClr val="000000"/>
                  </a:solidFill>
                  <a:latin typeface="D2Coding"/>
                  <a:ea typeface="휴먼모음T"/>
                </a:rPr>
                <a:t>(java)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224" name="TextBox 13"/>
            <p:cNvSpPr/>
            <p:nvPr/>
          </p:nvSpPr>
          <p:spPr>
            <a:xfrm>
              <a:off x="2252520" y="2680920"/>
              <a:ext cx="3049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rgbClr val="000000"/>
                  </a:solidFill>
                  <a:latin typeface="D2Coding"/>
                  <a:ea typeface="휴먼모음T"/>
                </a:rPr>
                <a:t>테스트 시 설정 파일 경로</a:t>
              </a:r>
              <a:r>
                <a:rPr b="0" lang="en-US" sz="1200" spc="-1" strike="noStrike">
                  <a:solidFill>
                    <a:srgbClr val="000000"/>
                  </a:solidFill>
                  <a:latin typeface="D2Coding"/>
                  <a:ea typeface="휴먼모음T"/>
                </a:rPr>
                <a:t>(xml, properties)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225" name="TextBox 14"/>
            <p:cNvSpPr/>
            <p:nvPr/>
          </p:nvSpPr>
          <p:spPr>
            <a:xfrm>
              <a:off x="3682080" y="4406400"/>
              <a:ext cx="1702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D2Coding"/>
                  <a:ea typeface="휴먼모음T"/>
                </a:rPr>
                <a:t>웹과 관련된 설정 파일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226" name="TextBox 15"/>
            <p:cNvSpPr/>
            <p:nvPr/>
          </p:nvSpPr>
          <p:spPr>
            <a:xfrm>
              <a:off x="4024440" y="4710600"/>
              <a:ext cx="13471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D2Coding"/>
                  <a:ea typeface="휴먼모음T"/>
                </a:rPr>
                <a:t>스프링 설정 파일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227" name="TextBox 16"/>
            <p:cNvSpPr/>
            <p:nvPr/>
          </p:nvSpPr>
          <p:spPr>
            <a:xfrm>
              <a:off x="2495880" y="5074920"/>
              <a:ext cx="2848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rgbClr val="ff0000"/>
                  </a:solidFill>
                  <a:latin typeface="D2Coding"/>
                  <a:ea typeface="휴먼모음T"/>
                </a:rPr>
                <a:t>템플릿 프로젝트의 </a:t>
              </a:r>
              <a:r>
                <a:rPr b="0" lang="en-US" sz="1200" spc="-1" strike="noStrike">
                  <a:solidFill>
                    <a:srgbClr val="ff0000"/>
                  </a:solidFill>
                  <a:latin typeface="D2Coding"/>
                  <a:ea typeface="휴먼모음T"/>
                </a:rPr>
                <a:t>JSP </a:t>
              </a:r>
              <a:r>
                <a:rPr b="0" lang="ko-KR" sz="1200" spc="-1" strike="noStrike">
                  <a:solidFill>
                    <a:srgbClr val="ff0000"/>
                  </a:solidFill>
                  <a:latin typeface="D2Coding"/>
                  <a:ea typeface="휴먼모음T"/>
                </a:rPr>
                <a:t>파일 경로</a:t>
              </a:r>
              <a:r>
                <a:rPr b="0" lang="en-US" sz="1200" spc="-1" strike="noStrike">
                  <a:solidFill>
                    <a:srgbClr val="ff0000"/>
                  </a:solidFill>
                  <a:latin typeface="D2Coding"/>
                  <a:ea typeface="휴먼모음T"/>
                </a:rPr>
                <a:t>(*.jsp)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228" name="TextBox 17"/>
            <p:cNvSpPr/>
            <p:nvPr/>
          </p:nvSpPr>
          <p:spPr>
            <a:xfrm>
              <a:off x="3124080" y="5394240"/>
              <a:ext cx="2311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D2Coding"/>
                  <a:ea typeface="휴먼모음T"/>
                </a:rPr>
                <a:t>웹애플리케이션 배포 설정 파일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229" name="TextBox 18"/>
            <p:cNvSpPr/>
            <p:nvPr/>
          </p:nvSpPr>
          <p:spPr>
            <a:xfrm>
              <a:off x="4024440" y="5981040"/>
              <a:ext cx="13471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D2Coding"/>
                  <a:ea typeface="휴먼모음T"/>
                </a:rPr>
                <a:t>메이븐 설정 파일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230" name="TextBox 19"/>
            <p:cNvSpPr/>
            <p:nvPr/>
          </p:nvSpPr>
          <p:spPr>
            <a:xfrm>
              <a:off x="3902760" y="5755320"/>
              <a:ext cx="13546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ko-KR" sz="1200" spc="-1" strike="noStrike">
                  <a:solidFill>
                    <a:srgbClr val="000000"/>
                  </a:solidFill>
                  <a:latin typeface="D2Coding"/>
                  <a:ea typeface="휴먼모음T"/>
                </a:rPr>
                <a:t>빌드 경로</a:t>
              </a:r>
              <a:r>
                <a:rPr b="0" lang="en-US" sz="1200" spc="-1" strike="noStrike">
                  <a:solidFill>
                    <a:srgbClr val="000000"/>
                  </a:solidFill>
                  <a:latin typeface="D2Coding"/>
                  <a:ea typeface="휴먼모음T"/>
                </a:rPr>
                <a:t>(*.class)</a:t>
              </a:r>
              <a:endParaRPr b="0" lang="en-US" sz="1200" spc="-1" strike="noStrike">
                <a:latin typeface="맑은 고딕"/>
              </a:endParaRPr>
            </a:p>
          </p:txBody>
        </p:sp>
        <p:cxnSp>
          <p:nvCxnSpPr>
            <p:cNvPr id="231" name="직선 화살표 연결선 21"/>
            <p:cNvCxnSpPr>
              <a:stCxn id="221" idx="3"/>
            </p:cNvCxnSpPr>
            <p:nvPr/>
          </p:nvCxnSpPr>
          <p:spPr>
            <a:xfrm>
              <a:off x="5312160" y="1842840"/>
              <a:ext cx="683280" cy="252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  <p:cxnSp>
          <p:nvCxnSpPr>
            <p:cNvPr id="232" name="직선 화살표 연결선 22"/>
            <p:cNvCxnSpPr/>
            <p:nvPr/>
          </p:nvCxnSpPr>
          <p:spPr>
            <a:xfrm>
              <a:off x="5310720" y="2365200"/>
              <a:ext cx="684720" cy="36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  <p:cxnSp>
          <p:nvCxnSpPr>
            <p:cNvPr id="233" name="직선 화살표 연결선 23"/>
            <p:cNvCxnSpPr/>
            <p:nvPr/>
          </p:nvCxnSpPr>
          <p:spPr>
            <a:xfrm>
              <a:off x="5310720" y="2568960"/>
              <a:ext cx="684720" cy="36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  <p:cxnSp>
          <p:nvCxnSpPr>
            <p:cNvPr id="234" name="직선 화살표 연결선 24"/>
            <p:cNvCxnSpPr/>
            <p:nvPr/>
          </p:nvCxnSpPr>
          <p:spPr>
            <a:xfrm>
              <a:off x="5310720" y="2781000"/>
              <a:ext cx="684720" cy="36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  <p:cxnSp>
          <p:nvCxnSpPr>
            <p:cNvPr id="235" name="직선 화살표 연결선 25"/>
            <p:cNvCxnSpPr/>
            <p:nvPr/>
          </p:nvCxnSpPr>
          <p:spPr>
            <a:xfrm>
              <a:off x="5310720" y="4542120"/>
              <a:ext cx="1593360" cy="22860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  <p:cxnSp>
          <p:nvCxnSpPr>
            <p:cNvPr id="236" name="직선 화살표 연결선 26"/>
            <p:cNvCxnSpPr/>
            <p:nvPr/>
          </p:nvCxnSpPr>
          <p:spPr>
            <a:xfrm>
              <a:off x="5310720" y="4824720"/>
              <a:ext cx="1593360" cy="11844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  <p:cxnSp>
          <p:nvCxnSpPr>
            <p:cNvPr id="237" name="직선 화살표 연결선 27"/>
            <p:cNvCxnSpPr/>
            <p:nvPr/>
          </p:nvCxnSpPr>
          <p:spPr>
            <a:xfrm>
              <a:off x="5310720" y="5167080"/>
              <a:ext cx="1404360" cy="576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  <p:cxnSp>
          <p:nvCxnSpPr>
            <p:cNvPr id="238" name="직선 화살표 연결선 28"/>
            <p:cNvCxnSpPr>
              <a:stCxn id="228" idx="3"/>
            </p:cNvCxnSpPr>
            <p:nvPr/>
          </p:nvCxnSpPr>
          <p:spPr>
            <a:xfrm flipV="1">
              <a:off x="5435640" y="5498280"/>
              <a:ext cx="1279440" cy="3240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  <p:cxnSp>
          <p:nvCxnSpPr>
            <p:cNvPr id="239" name="직선 화살표 연결선 29"/>
            <p:cNvCxnSpPr/>
            <p:nvPr/>
          </p:nvCxnSpPr>
          <p:spPr>
            <a:xfrm>
              <a:off x="5310720" y="5902200"/>
              <a:ext cx="702360" cy="540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  <p:cxnSp>
          <p:nvCxnSpPr>
            <p:cNvPr id="240" name="직선 화살표 연결선 30"/>
            <p:cNvCxnSpPr/>
            <p:nvPr/>
          </p:nvCxnSpPr>
          <p:spPr>
            <a:xfrm>
              <a:off x="5310720" y="6102000"/>
              <a:ext cx="702360" cy="13320"/>
            </a:xfrm>
            <a:prstGeom prst="straightConnector1">
              <a:avLst/>
            </a:prstGeom>
            <a:ln cap="rnd">
              <a:solidFill>
                <a:srgbClr val="172d56"/>
              </a:solidFill>
              <a:round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Web Module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버전 변경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D2Coding"/>
              </a:rPr>
              <a:t>src\main\webapp\WEB-INF\web.xml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ldNum" idx="1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7534C9-332C-4A84-BB5E-73A6ABAE5E04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243" name="Rectangle 2"/>
          <p:cNvSpPr/>
          <p:nvPr/>
        </p:nvSpPr>
        <p:spPr>
          <a:xfrm>
            <a:off x="1152360" y="1939320"/>
            <a:ext cx="9703800" cy="520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72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Monaco"/>
              </a:rPr>
              <a:t>&lt;web-app xmlns="http://xmlns.jcp.org/xml/ns/javaee"  xmlns:xsi="http://www.w3.org/2001/XMLSchema-instance"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Monaco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Monaco"/>
              </a:rPr>
              <a:t>xsi:schemaLocation="http://xmlns.jcp.org/xml/ns/javaee http://xmlns.jcp.org/xml/ns/javaee/web-app_3_1.xsd"    version="3.1"&gt;</a:t>
            </a:r>
            <a:endParaRPr b="0" lang="en-US" sz="1200" spc="-1" strike="noStrike">
              <a:latin typeface="맑은 고딕"/>
            </a:endParaRPr>
          </a:p>
        </p:txBody>
      </p:sp>
      <p:grpSp>
        <p:nvGrpSpPr>
          <p:cNvPr id="244" name="그룹 11"/>
          <p:cNvGrpSpPr/>
          <p:nvPr/>
        </p:nvGrpSpPr>
        <p:grpSpPr>
          <a:xfrm>
            <a:off x="1387080" y="2932920"/>
            <a:ext cx="9159840" cy="2791440"/>
            <a:chOff x="1387080" y="2932920"/>
            <a:chExt cx="9159840" cy="2791440"/>
          </a:xfrm>
        </p:grpSpPr>
        <p:pic>
          <p:nvPicPr>
            <p:cNvPr id="245" name="그림 6" descr=""/>
            <p:cNvPicPr/>
            <p:nvPr/>
          </p:nvPicPr>
          <p:blipFill>
            <a:blip r:embed="rId1"/>
            <a:stretch/>
          </p:blipFill>
          <p:spPr>
            <a:xfrm>
              <a:off x="1387080" y="2932920"/>
              <a:ext cx="4900320" cy="279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6" name="그림 7" descr=""/>
            <p:cNvPicPr/>
            <p:nvPr/>
          </p:nvPicPr>
          <p:blipFill>
            <a:blip r:embed="rId2"/>
            <a:srcRect l="0" t="0" r="49447" b="0"/>
            <a:stretch/>
          </p:blipFill>
          <p:spPr>
            <a:xfrm>
              <a:off x="7849800" y="2942280"/>
              <a:ext cx="2561400" cy="264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7" name="직사각형 8"/>
            <p:cNvSpPr/>
            <p:nvPr/>
          </p:nvSpPr>
          <p:spPr>
            <a:xfrm>
              <a:off x="1679760" y="5410080"/>
              <a:ext cx="1217160" cy="1778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직사각형 9"/>
            <p:cNvSpPr/>
            <p:nvPr/>
          </p:nvSpPr>
          <p:spPr>
            <a:xfrm>
              <a:off x="4285440" y="3290040"/>
              <a:ext cx="2078640" cy="4514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직사각형 10"/>
            <p:cNvSpPr/>
            <p:nvPr/>
          </p:nvSpPr>
          <p:spPr>
            <a:xfrm>
              <a:off x="8148240" y="3290040"/>
              <a:ext cx="2398680" cy="4514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cxnSp>
          <p:nvCxnSpPr>
            <p:cNvPr id="250" name="직선 화살표 연결선 12"/>
            <p:cNvCxnSpPr>
              <a:stCxn id="248" idx="3"/>
            </p:cNvCxnSpPr>
            <p:nvPr/>
          </p:nvCxnSpPr>
          <p:spPr>
            <a:xfrm>
              <a:off x="6364080" y="3515760"/>
              <a:ext cx="1784160" cy="360"/>
            </a:xfrm>
            <a:prstGeom prst="straightConnector1">
              <a:avLst/>
            </a:prstGeom>
            <a:ln cap="rnd" w="19050">
              <a:solidFill>
                <a:srgbClr val="3b8655"/>
              </a:solidFill>
              <a:round/>
              <a:tailEnd len="med" type="triangle" w="med"/>
            </a:ln>
          </p:spPr>
        </p:cxnSp>
      </p:grpSp>
      <p:sp>
        <p:nvSpPr>
          <p:cNvPr id="251" name="PlaceHolder 3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1.2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버전 변경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그림 2" descr=""/>
          <p:cNvPicPr/>
          <p:nvPr/>
        </p:nvPicPr>
        <p:blipFill>
          <a:blip r:embed="rId1"/>
          <a:stretch/>
        </p:blipFill>
        <p:spPr>
          <a:xfrm>
            <a:off x="4623480" y="1971360"/>
            <a:ext cx="5733720" cy="4156200"/>
          </a:xfrm>
          <a:prstGeom prst="rect">
            <a:avLst/>
          </a:prstGeom>
          <a:ln w="0">
            <a:noFill/>
          </a:ln>
        </p:spPr>
      </p:pic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1.2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버전 변경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java version </a:t>
            </a:r>
            <a:r>
              <a:rPr b="0" lang="ko-KR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변경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프로젝트 컨텍스트 메뉴 </a:t>
            </a: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-&gt; Properties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메뉴 </a:t>
            </a: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-&gt; Project Facets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JAVA 11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로 변경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dynamic Web Module 3.1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로 변경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55" name="직사각형 7"/>
          <p:cNvSpPr/>
          <p:nvPr/>
        </p:nvSpPr>
        <p:spPr>
          <a:xfrm>
            <a:off x="6175080" y="3338280"/>
            <a:ext cx="2631600" cy="1778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6" name="직사각형 8"/>
          <p:cNvSpPr/>
          <p:nvPr/>
        </p:nvSpPr>
        <p:spPr>
          <a:xfrm>
            <a:off x="4631760" y="4085640"/>
            <a:ext cx="879120" cy="14796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7" name="직사각형 9"/>
          <p:cNvSpPr/>
          <p:nvPr/>
        </p:nvSpPr>
        <p:spPr>
          <a:xfrm>
            <a:off x="6177960" y="3881520"/>
            <a:ext cx="2631600" cy="1778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8DCEC9-8931-49BE-8FBE-4EACFBDE09D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1.3 CharacterEncodingFilter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등록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D2Coding"/>
              </a:rPr>
              <a:t>src\main\webapp\WEB-INF\web.xml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Encoding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파라미터 정보를 읽어 인코딩 방식을 설정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&lt;url-pattern&gt;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설정의 요청에 대해서 일괄적으로 한글 처리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60" name="직사각형 3"/>
          <p:cNvSpPr/>
          <p:nvPr/>
        </p:nvSpPr>
        <p:spPr>
          <a:xfrm>
            <a:off x="1280160" y="2200320"/>
            <a:ext cx="9549720" cy="286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&lt;filter&gt;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&lt;filter-name&gt;encodingFilter&lt;/filter-name&gt;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&lt;filter-class&gt;</a:t>
            </a:r>
            <a:r>
              <a:rPr b="0" lang="en-US" sz="1400" spc="-1" strike="noStrike">
                <a:solidFill>
                  <a:srgbClr val="3399ff"/>
                </a:solidFill>
                <a:latin typeface="D2Coding"/>
                <a:ea typeface="D2Coding"/>
              </a:rPr>
              <a:t>org.springframework.web.filter.CharacterEncodingFilter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&lt;/filter-class&gt;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&lt;init-param&gt;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&lt;param-name&gt;</a:t>
            </a:r>
            <a:r>
              <a:rPr b="0" lang="en-US" sz="1400" spc="-1" strike="noStrike">
                <a:solidFill>
                  <a:srgbClr val="3399ff"/>
                </a:solidFill>
                <a:latin typeface="D2Coding"/>
                <a:ea typeface="D2Coding"/>
              </a:rPr>
              <a:t>encoding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&lt;/param-name&gt;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&lt;param-value&gt;</a:t>
            </a:r>
            <a:r>
              <a:rPr b="1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utf-8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&lt;/param-value&gt;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&lt;/init-param&gt;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&lt;/filter&gt;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&lt;filter-mapping&gt;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&lt;filter-name&gt;encodingFilter&lt;/filter-name&gt;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&lt;url-pattern</a:t>
            </a: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3399ff"/>
                </a:solidFill>
                <a:latin typeface="D2Coding"/>
                <a:ea typeface="D2Coding"/>
              </a:rPr>
              <a:t>/*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&lt;/url-pattern&gt;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&lt;/filter-mapping&gt;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61" name="직사각형 7"/>
          <p:cNvSpPr/>
          <p:nvPr/>
        </p:nvSpPr>
        <p:spPr>
          <a:xfrm>
            <a:off x="84960" y="0"/>
            <a:ext cx="2769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</a:rPr>
              <a:t>SPRING </a:t>
            </a:r>
            <a:r>
              <a:rPr b="0" lang="ko-KR" sz="2000" spc="-1" strike="noStrike">
                <a:solidFill>
                  <a:srgbClr val="ffffff"/>
                </a:solidFill>
                <a:latin typeface="맑은 고딕"/>
              </a:rPr>
              <a:t>프로젝트 설정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A1795B-47E3-4F90-B7FD-5334BD1EDED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1.4 log4j.xml dtd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경로 변경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7960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src/main/resourecs/log4j.xml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dtd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변경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64" name="Rectangle 1"/>
          <p:cNvSpPr/>
          <p:nvPr/>
        </p:nvSpPr>
        <p:spPr>
          <a:xfrm>
            <a:off x="1240200" y="1791720"/>
            <a:ext cx="9033840" cy="41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Monaco"/>
              </a:rPr>
              <a:t>http://logging.apache.org/log4j/1.2/apidocs/org/apache/log4j/xml/doc-files/log4j.dtd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Monaco"/>
              </a:rPr>
              <a:t> </a:t>
            </a:r>
            <a:endParaRPr b="0" lang="en-US" sz="1600" spc="-1" strike="noStrike">
              <a:latin typeface="맑은 고딕"/>
            </a:endParaRPr>
          </a:p>
        </p:txBody>
      </p:sp>
      <p:grpSp>
        <p:nvGrpSpPr>
          <p:cNvPr id="265" name="그룹 14"/>
          <p:cNvGrpSpPr/>
          <p:nvPr/>
        </p:nvGrpSpPr>
        <p:grpSpPr>
          <a:xfrm>
            <a:off x="1339200" y="2669400"/>
            <a:ext cx="9225720" cy="3249000"/>
            <a:chOff x="1339200" y="2669400"/>
            <a:chExt cx="9225720" cy="3249000"/>
          </a:xfrm>
        </p:grpSpPr>
        <p:pic>
          <p:nvPicPr>
            <p:cNvPr id="266" name="그림 5" descr=""/>
            <p:cNvPicPr/>
            <p:nvPr/>
          </p:nvPicPr>
          <p:blipFill>
            <a:blip r:embed="rId1"/>
            <a:srcRect l="0" t="0" r="0" b="15643"/>
            <a:stretch/>
          </p:blipFill>
          <p:spPr>
            <a:xfrm>
              <a:off x="1339200" y="2669400"/>
              <a:ext cx="7981560" cy="146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7" name="그림 6" descr=""/>
            <p:cNvPicPr/>
            <p:nvPr/>
          </p:nvPicPr>
          <p:blipFill>
            <a:blip r:embed="rId2"/>
            <a:srcRect l="0" t="0" r="0" b="24254"/>
            <a:stretch/>
          </p:blipFill>
          <p:spPr>
            <a:xfrm>
              <a:off x="3526920" y="4627080"/>
              <a:ext cx="7000560" cy="1291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8" name="직사각형 7"/>
            <p:cNvSpPr/>
            <p:nvPr/>
          </p:nvSpPr>
          <p:spPr>
            <a:xfrm>
              <a:off x="8408880" y="2984400"/>
              <a:ext cx="917640" cy="26856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직사각형 8"/>
            <p:cNvSpPr/>
            <p:nvPr/>
          </p:nvSpPr>
          <p:spPr>
            <a:xfrm>
              <a:off x="4457880" y="5154120"/>
              <a:ext cx="6107040" cy="1904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cxnSp>
          <p:nvCxnSpPr>
            <p:cNvPr id="270" name="직선 화살표 연결선 9"/>
            <p:cNvCxnSpPr/>
            <p:nvPr/>
          </p:nvCxnSpPr>
          <p:spPr>
            <a:xfrm flipH="1">
              <a:off x="8919360" y="3241800"/>
              <a:ext cx="8640" cy="1920600"/>
            </a:xfrm>
            <a:prstGeom prst="straightConnector1">
              <a:avLst/>
            </a:prstGeom>
            <a:ln cap="rnd" w="28575">
              <a:solidFill>
                <a:srgbClr val="3b8655"/>
              </a:solidFill>
              <a:round/>
              <a:tailEnd len="med" type="triangle" w="med"/>
            </a:ln>
          </p:spPr>
        </p:cxnSp>
        <p:sp>
          <p:nvSpPr>
            <p:cNvPr id="271" name="직사각형 11"/>
            <p:cNvSpPr/>
            <p:nvPr/>
          </p:nvSpPr>
          <p:spPr>
            <a:xfrm>
              <a:off x="1578600" y="3759120"/>
              <a:ext cx="1230840" cy="2390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AB72C4-369B-4B8E-8435-8104A32AB24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932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1.5 </a:t>
            </a:r>
            <a:r>
              <a:rPr b="0" lang="ko-KR" sz="2000" spc="-1" strike="noStrike">
                <a:solidFill>
                  <a:srgbClr val="ffffff"/>
                </a:solidFill>
                <a:latin typeface="D2Coding"/>
                <a:ea typeface="맑은 고딕"/>
              </a:rPr>
              <a:t>라이브러리 의존성 설정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93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pom.xml</a:t>
            </a:r>
            <a:endParaRPr b="0" lang="en-US" sz="16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version </a:t>
            </a: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변경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java version 1.8 -&gt; </a:t>
            </a:r>
            <a:r>
              <a:rPr b="0" lang="en-US" sz="1200" spc="-1" strike="noStrike">
                <a:solidFill>
                  <a:srgbClr val="0000ff"/>
                </a:solidFill>
                <a:latin typeface="D2Coding"/>
                <a:ea typeface="맑은 고딕"/>
              </a:rPr>
              <a:t>11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org.springframework-version 3.1.1.RELEASE -&gt; </a:t>
            </a:r>
            <a:r>
              <a:rPr b="0" lang="en-US" sz="1200" spc="-1" strike="noStrike">
                <a:solidFill>
                  <a:srgbClr val="0000ff"/>
                </a:solidFill>
                <a:latin typeface="D2Coding"/>
                <a:ea typeface="맑은 고딕"/>
              </a:rPr>
              <a:t>5.3.16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org.aspectj-version 1.6 -&gt; </a:t>
            </a:r>
            <a:r>
              <a:rPr b="0" lang="en-US" sz="1200" spc="-1" strike="noStrike">
                <a:solidFill>
                  <a:srgbClr val="0000ff"/>
                </a:solidFill>
                <a:latin typeface="D2Coding"/>
                <a:ea typeface="맑은 고딕"/>
              </a:rPr>
              <a:t>1.9.0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log4j version 1.2.15 -&gt; </a:t>
            </a:r>
            <a:r>
              <a:rPr b="0" lang="en-US" sz="1200" spc="-1" strike="noStrike">
                <a:solidFill>
                  <a:srgbClr val="0000ff"/>
                </a:solidFill>
                <a:latin typeface="D2Coding"/>
                <a:ea typeface="맑은 고딕"/>
              </a:rPr>
              <a:t>1.2.17</a:t>
            </a: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 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junit version 4.7 -&gt; </a:t>
            </a:r>
            <a:r>
              <a:rPr b="0" lang="en-US" sz="1200" spc="-1" strike="noStrike">
                <a:solidFill>
                  <a:srgbClr val="0000ff"/>
                </a:solidFill>
                <a:latin typeface="D2Coding"/>
                <a:ea typeface="맑은 고딕"/>
              </a:rPr>
              <a:t>4.12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교체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servlet-api  2.5 -&gt; </a:t>
            </a:r>
            <a:r>
              <a:rPr b="0" lang="en-US" sz="1200" spc="-1" strike="noStrike">
                <a:solidFill>
                  <a:srgbClr val="0000ff"/>
                </a:solidFill>
                <a:latin typeface="D2Coding"/>
                <a:ea typeface="맑은 고딕"/>
              </a:rPr>
              <a:t>3.1.0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추가</a:t>
            </a:r>
            <a:endParaRPr b="0" lang="en-US" sz="14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spring-test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Lombok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  <a:p>
            <a:pPr lvl="2" marL="900000" indent="-270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D2Coding"/>
                <a:ea typeface="맑은 고딕"/>
              </a:rPr>
              <a:t>Jackson</a:t>
            </a:r>
            <a:endParaRPr b="0" lang="en-US" sz="1200" spc="-1" strike="noStrike">
              <a:solidFill>
                <a:srgbClr val="3d3d3d"/>
              </a:solidFill>
              <a:latin typeface="D2Coding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DFB4FC-C9FC-4E88-9697-AAACDA44670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9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275" name="직사각형 6"/>
          <p:cNvSpPr/>
          <p:nvPr/>
        </p:nvSpPr>
        <p:spPr>
          <a:xfrm>
            <a:off x="6600960" y="2624760"/>
            <a:ext cx="4061520" cy="36050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&lt;!-- spring-test --&gt;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spring-test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${org.springframework-version}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&lt;!-- lombok --&gt;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org.projectlombok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lombok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1.18.24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scope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provided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scope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&lt;!-- jackson --&gt;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com.fasterxml.jackson.core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jackson-databind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2.13.2.2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</p:txBody>
      </p:sp>
      <p:sp>
        <p:nvSpPr>
          <p:cNvPr id="276" name="직사각형 5"/>
          <p:cNvSpPr/>
          <p:nvPr/>
        </p:nvSpPr>
        <p:spPr>
          <a:xfrm>
            <a:off x="6580080" y="1267920"/>
            <a:ext cx="4126680" cy="1261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&lt;!– </a:t>
            </a:r>
            <a:r>
              <a:rPr b="0" lang="ko-KR" sz="1100" spc="-1" strike="noStrike">
                <a:solidFill>
                  <a:srgbClr val="3f5fbf"/>
                </a:solidFill>
                <a:latin typeface="Consolas"/>
              </a:rPr>
              <a:t>기존의 </a:t>
            </a: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servlet-api</a:t>
            </a:r>
            <a:r>
              <a:rPr b="0" lang="ko-KR" sz="1100" spc="-1" strike="noStrike">
                <a:solidFill>
                  <a:srgbClr val="3f5fbf"/>
                </a:solidFill>
                <a:latin typeface="Consolas"/>
              </a:rPr>
              <a:t>를 교체 </a:t>
            </a: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--&gt;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javax.servlet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javax.servlet-api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3.1.0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scope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provided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scope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Application>LibreOffice/7.4.0.3$Windows_X86_64 LibreOffice_project/f85e47c08ddd19c015c0114a68350214f7066f5a</Application>
  <AppVersion>15.0000</AppVersion>
  <Words>2116</Words>
  <Paragraphs>616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2022-07-12T04:31:09Z</dcterms:created>
  <dc:creator>admin</dc:creator>
  <dc:description/>
  <dc:language>ko-KR</dc:language>
  <cp:lastModifiedBy/>
  <dcterms:modified xsi:type="dcterms:W3CDTF">2022-08-26T00:08:05Z</dcterms:modified>
  <cp:revision>480</cp:revision>
  <dc:subject/>
  <dc:title>EL(EXPRESSIO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와이드스크린</vt:lpwstr>
  </property>
  <property fmtid="{D5CDD505-2E9C-101B-9397-08002B2CF9AE}" pid="4" name="Slides">
    <vt:i4>34</vt:i4>
  </property>
</Properties>
</file>