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17"/>
  </p:notesMasterIdLst>
  <p:handoutMasterIdLst>
    <p:handoutMasterId r:id="rId18"/>
  </p:handoutMasterIdLst>
  <p:sldIdLst>
    <p:sldId id="401" r:id="rId5"/>
    <p:sldId id="403" r:id="rId6"/>
    <p:sldId id="418" r:id="rId7"/>
    <p:sldId id="419" r:id="rId8"/>
    <p:sldId id="420" r:id="rId9"/>
    <p:sldId id="402" r:id="rId10"/>
    <p:sldId id="404" r:id="rId11"/>
    <p:sldId id="415" r:id="rId12"/>
    <p:sldId id="413" r:id="rId13"/>
    <p:sldId id="416" r:id="rId14"/>
    <p:sldId id="406" r:id="rId15"/>
    <p:sldId id="409" r:id="rId1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08" autoAdjust="0"/>
  </p:normalViewPr>
  <p:slideViewPr>
    <p:cSldViewPr snapToGrid="0">
      <p:cViewPr varScale="1">
        <p:scale>
          <a:sx n="77" d="100"/>
          <a:sy n="77" d="100"/>
        </p:scale>
        <p:origin x="77" y="86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1E2188A-CD17-4E3E-AB0E-7A5017BF1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23D623-433B-4523-9829-805747DBC3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6526EEC-E87D-41D9-A2AC-F724F5BC0F5F}" type="datetime1">
              <a:rPr lang="ko-KR" altLang="en-US" smtClean="0">
                <a:latin typeface="+mj-ea"/>
                <a:ea typeface="+mj-ea"/>
              </a:rPr>
              <a:t>2024-10-10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2A1CC4-7C05-4403-B82F-FA1957CDFA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9769E3-387F-4E51-9B72-40457A518A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460E3B-D3A0-4EBC-BAC3-B01E8FF895A8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50158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C8585B-1B17-4A9E-A008-EC462108563C}" type="datetime1">
              <a:rPr lang="ko-KR" altLang="en-US" smtClean="0"/>
              <a:pPr/>
              <a:t>2024-10-10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0D0EDF81-139F-488C-872B-4720FBA6BF9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1327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87D60-4BAA-60B2-9022-84AD71A5B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FCE0CD5-87A7-11F3-C80C-6494FEC37D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D699AB-AC10-134A-C22D-64C5204221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7F4D7B-BD7E-26E7-A3CC-688C2899CF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10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78332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11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5708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12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8534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45800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8FDBD-1E1A-F024-171A-2F63A00B7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266EC6-8BA8-5D33-2A8D-FE5B2C027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6881889-324B-A48F-F6B7-34B51FCEF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4C6020-2D06-C498-D9A4-60F9ABAE72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47336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4BCF7-758E-8FD5-2CF7-68BB75915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ED5F4F-10AA-3CF6-331D-EF8654F4A4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7AA8177-0DAF-51DC-1974-BF28372C1D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2B2177-AEDB-FAC1-B91A-6B9B768F0C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76423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7046A-5B62-B109-697A-E0103D7F5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9C14E93-4E44-D166-BB4A-02F8B617DA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044EBCD-C753-69BF-56DD-C64F9FD867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EB89AE-98E0-F1BD-D592-B6E81DFC35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55436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5833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8520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A46A2-A358-A05D-0C1B-18A34D2B8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4433D58-F0CB-6987-02D2-C9F3261DCA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A9CA44A-236D-E15C-DA25-EA7B4887B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58AA5E-BDB5-24EE-B805-6C2A986444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44144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63AD3-29F7-981D-3390-2621FC35D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FE7053-4A73-6673-B19F-5D78F73A69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863AD1E-81DC-BFCD-9168-F153E8DE88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4855F3-B9CC-1542-B9F7-187B01F7A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459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rtlCol="0" anchor="ctr"/>
          <a:lstStyle>
            <a:lvl1pPr marL="0" indent="0" algn="l">
              <a:buNone/>
              <a:defRPr sz="2800" cap="all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 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713C8C-8E70-45D5-AE59-23E60168254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내용 개체 틀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래픽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713C8C-8E70-45D5-AE59-23E60168254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59168" y="640080"/>
            <a:ext cx="4489704" cy="5596128"/>
          </a:xfrm>
        </p:spPr>
        <p:txBody>
          <a:bodyPr rtlCol="0" anchor="ctr"/>
          <a:lstStyle>
            <a:lvl1pPr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3776472"/>
            <a:ext cx="3886200" cy="2468880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713C8C-8E70-45D5-AE59-23E60168254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래픽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655064" y="4087368"/>
            <a:ext cx="331927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713C8C-8E70-45D5-AE59-23E60168254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ko-KR" altLang="en-US" noProof="0"/>
              <a:t>프레젠테이션 제목</a:t>
            </a:r>
          </a:p>
        </p:txBody>
      </p: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0" name="그림 개체 틀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제목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713C8C-8E70-45D5-AE59-23E60168254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5" name="내용 개체 틀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735763" y="712788"/>
            <a:ext cx="4618037" cy="5432425"/>
          </a:xfrm>
        </p:spPr>
        <p:txBody>
          <a:bodyPr rtlCol="0" anchor="ctr"/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그림이 있는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/>
            </a:lvl1pPr>
          </a:lstStyle>
          <a:p>
            <a:pPr rtl="0"/>
            <a:r>
              <a:rPr lang="ko-KR" altLang="en-US" noProof="0"/>
              <a:t>여기에 제목 표시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011680"/>
            <a:ext cx="10515600" cy="416052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713C8C-8E70-45D5-AE59-23E60168254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래픽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713C8C-8E70-45D5-AE59-23E60168254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4" name="그림 개체 틀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5" name="그림 개체 틀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1" name="텍스트 개체 틀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62" name="텍스트 개체 틀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63" name="텍스트 개체 틀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64" name="텍스트 개체 틀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65" name="텍스트 개체 틀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66" name="텍스트 개체 틀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67" name="텍스트 개체 틀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68" name="텍스트 개체 틀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69" name="텍스트 개체 틀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70" name="텍스트 개체 틀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011680"/>
            <a:ext cx="4937760" cy="416052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19088" y="2011680"/>
            <a:ext cx="4937760" cy="416052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713C8C-8E70-45D5-AE59-23E60168254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713C8C-8E70-45D5-AE59-23E60168254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9/3/20XX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713C8C-8E70-45D5-AE59-23E60168254E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samsung.com/kr/%EB%B0%94%EB%B3%B4%EC%95%BC-%EB%AC%B8%EC%A0%9C%EB%8A%94-%EC%BD%94%EB%94%A9%EC%9D%B4-%EC%95%84%EB%8B%88%EC%95%B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mage.artbox.co.kr/upload/C00001/goods/800_800/357/210708000853357.jpg?s=/goods/org/357/210708000853357.jpg" TargetMode="External"/><Relationship Id="rId5" Type="http://schemas.openxmlformats.org/officeDocument/2006/relationships/hyperlink" Target="https://upload.wikimedia.org/wikipedia/commons/thumb/6/65/Casino_slots.jpg/1200px-Casino_slots.jpg" TargetMode="External"/><Relationship Id="rId4" Type="http://schemas.openxmlformats.org/officeDocument/2006/relationships/hyperlink" Target="https://media.fastcampus.co.kr/knowledge/dev/coding-why-how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b="1" i="0" dirty="0"/>
              <a:t>게임 프로그래밍</a:t>
            </a:r>
            <a:endParaRPr lang="ko-KR" altLang="en-US" b="1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2020962013</a:t>
            </a:r>
            <a:r>
              <a:rPr lang="ko-KR" altLang="en-US" dirty="0"/>
              <a:t> 서민석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C9180-0FD6-F7CB-63F6-593E8E0B6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1C591E8-D764-66D7-939C-5E30B9514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044" y="290944"/>
            <a:ext cx="4478482" cy="81049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i="0" dirty="0"/>
              <a:t>경구 문구 추가</a:t>
            </a:r>
            <a:endParaRPr lang="ko-KR" altLang="en-US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C977DD-5B08-F830-4ADB-907770D232DB}"/>
              </a:ext>
            </a:extLst>
          </p:cNvPr>
          <p:cNvSpPr txBox="1"/>
          <p:nvPr/>
        </p:nvSpPr>
        <p:spPr>
          <a:xfrm>
            <a:off x="57150" y="4239492"/>
            <a:ext cx="120777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attempts % 10 == 0 -&gt; 10</a:t>
            </a:r>
            <a:r>
              <a:rPr lang="ko-KR" altLang="en-US" sz="2800" dirty="0"/>
              <a:t>회 플레이 마다 경고 문구 출력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Attempts++</a:t>
            </a:r>
            <a:r>
              <a:rPr lang="ko-KR" altLang="en-US" sz="2800" dirty="0"/>
              <a:t>로  게임 종료마다 플레이 횟수가 증가</a:t>
            </a:r>
            <a:endParaRPr lang="en-US" altLang="ko-KR" sz="2800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168A29-4D0A-BADE-291E-27FA4319C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1172353"/>
            <a:ext cx="11856912" cy="188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50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729CCBC-5442-4C93-B800-2D4D325D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i="0" dirty="0"/>
              <a:t>출처</a:t>
            </a:r>
            <a:endParaRPr lang="ko-KR" altLang="en-US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E63CD2-A142-4385-BA8D-E3DBBDE8F76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200" y="1690688"/>
            <a:ext cx="10515599" cy="4051304"/>
          </a:xfrm>
        </p:spPr>
        <p:txBody>
          <a:bodyPr rtlCol="0"/>
          <a:lstStyle/>
          <a:p>
            <a:pPr rtl="0"/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https://news.samsung.com/kr/%EB%B0%94%EB%B3%B4%EC%95%BC-%EB%AC%B8%EC%A0%9C%EB%8A%94-%EC%BD%94%EB%94%A9%EC%9D%B4-%EC%95%84%EB%8B%88%EC%95%BC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https://media.fastcampus.co.kr/knowledge/dev/coding-why-how/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dirty="0">
                <a:latin typeface="맑은 고딕" panose="020B0503020000020004" pitchFamily="50" charset="-127"/>
                <a:hlinkClick r:id="rId5"/>
              </a:rPr>
              <a:t>https://upload.wikimedia.org/wikipedia/commons/thumb/6/65/Casino_slots.jpg/1200px-Casino_slots.jpg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rtl="0"/>
            <a:r>
              <a:rPr lang="en-US" altLang="ko-KR" dirty="0">
                <a:latin typeface="맑은 고딕" panose="020B0503020000020004" pitchFamily="50" charset="-127"/>
                <a:hlinkClick r:id="rId6"/>
              </a:rPr>
              <a:t>https://image.artbox.co.kr/upload/C00001/goods/800_800/357/210708000853357.jpg?s=/goods/org/357/210708000853357.jpg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rtl="0"/>
            <a:endParaRPr lang="en-US" altLang="ko-KR" dirty="0">
              <a:latin typeface="맑은 고딕" panose="020B0503020000020004" pitchFamily="50" charset="-127"/>
            </a:endParaRPr>
          </a:p>
          <a:p>
            <a:pPr rtl="0"/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7857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A6E381-7CDD-4999-B9C7-CD31E749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595" y="354733"/>
            <a:ext cx="10352809" cy="3375604"/>
          </a:xfrm>
        </p:spPr>
        <p:txBody>
          <a:bodyPr rtlCol="0"/>
          <a:lstStyle/>
          <a:p>
            <a:pPr algn="ctr" rtl="0"/>
            <a:r>
              <a:rPr lang="ko-KR" altLang="en-US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76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A85D8F-96DF-414F-96F0-8F01B975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6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7F79409-2936-4FDC-BF6F-45FC9FD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2643186"/>
            <a:ext cx="5091546" cy="3529014"/>
          </a:xfrm>
        </p:spPr>
        <p:txBody>
          <a:bodyPr rtlCol="0"/>
          <a:lstStyle/>
          <a:p>
            <a:pPr marL="457200" indent="-457200" rtl="0">
              <a:buAutoNum type="arabicPeriod"/>
            </a:pPr>
            <a:r>
              <a:rPr lang="ko-KR" altLang="en-US" sz="2800" dirty="0"/>
              <a:t>발표 주제</a:t>
            </a:r>
            <a:endParaRPr lang="en-US" altLang="ko-KR" sz="2800" dirty="0"/>
          </a:p>
          <a:p>
            <a:pPr marL="457200" indent="-457200" rtl="0">
              <a:buAutoNum type="arabicPeriod"/>
            </a:pPr>
            <a:endParaRPr lang="en-US" altLang="ko-KR" sz="2800" dirty="0"/>
          </a:p>
          <a:p>
            <a:pPr marL="457200" indent="-457200" rtl="0">
              <a:buAutoNum type="arabicPeriod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기존에서 추가된 코드 설명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rtl="0">
              <a:buAutoNum type="arabicPeriod"/>
            </a:pPr>
            <a:endParaRPr lang="en-US" altLang="ko-KR" dirty="0"/>
          </a:p>
          <a:p>
            <a:pPr marL="457200" indent="-457200" rtl="0">
              <a:buAutoNum type="arabicPeriod"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바닥글 개체 틀 25">
            <a:extLst>
              <a:ext uri="{FF2B5EF4-FFF2-40B4-BE49-F238E27FC236}">
                <a16:creationId xmlns:a16="http://schemas.microsoft.com/office/drawing/2014/main" id="{0E469817-940E-4A7E-82D2-9FC9B4D3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pic>
        <p:nvPicPr>
          <p:cNvPr id="1026" name="Picture 2" descr="바보야, 문제는 코딩이 아니야! – Samsung Newsroom Korea">
            <a:extLst>
              <a:ext uri="{FF2B5EF4-FFF2-40B4-BE49-F238E27FC236}">
                <a16:creationId xmlns:a16="http://schemas.microsoft.com/office/drawing/2014/main" id="{E0CFE5BE-B18F-C959-47CF-19DC75701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357" y="1292152"/>
            <a:ext cx="6028287" cy="397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94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C9B57-4739-FD26-757C-B65FDD9CB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A25FD428-7C3F-818F-EBB3-D2A7361D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ko-KR" altLang="en-US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발표 주제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2F1B01CE-6894-D4CB-932E-AA2D38B93A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55429" y="712787"/>
            <a:ext cx="4405744" cy="5432425"/>
          </a:xfrm>
        </p:spPr>
        <p:txBody>
          <a:bodyPr rtlCol="0"/>
          <a:lstStyle/>
          <a:p>
            <a:pPr rtl="0"/>
            <a:r>
              <a:rPr lang="ko-KR" altLang="en-US" sz="3200" dirty="0"/>
              <a:t>슬롯 머신</a:t>
            </a:r>
            <a:r>
              <a:rPr lang="en-US" altLang="ko-KR" sz="3200" dirty="0"/>
              <a:t>(8. 8. 1</a:t>
            </a:r>
            <a:r>
              <a:rPr lang="en-US" altLang="ko-KR" dirty="0"/>
              <a:t>)</a:t>
            </a: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B33CAB18-F8BC-C130-7349-2B973E8B0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DFED7761-1F50-4601-18D9-C8C3DD99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3F571964-F56E-32F0-7E8A-1AC16B5A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62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637C9-F21C-9CA0-DA47-ACE5156B5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982CB1B-A7F5-E2B3-C0D9-3DB1F1C7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044" y="290944"/>
            <a:ext cx="4478482" cy="810492"/>
          </a:xfrm>
        </p:spPr>
        <p:txBody>
          <a:bodyPr rtlCol="0"/>
          <a:lstStyle/>
          <a:p>
            <a:pPr rtl="0"/>
            <a:r>
              <a:rPr lang="ko-KR" altLang="en-US" i="0"/>
              <a:t>슬롯 머신</a:t>
            </a:r>
            <a:endParaRPr lang="ko-KR" altLang="en-US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847C9D-49F2-2F31-267A-3DA5976787BE}"/>
              </a:ext>
            </a:extLst>
          </p:cNvPr>
          <p:cNvSpPr txBox="1"/>
          <p:nvPr/>
        </p:nvSpPr>
        <p:spPr>
          <a:xfrm>
            <a:off x="57150" y="5143500"/>
            <a:ext cx="1207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0" i="0" u="none" strike="noStrike" dirty="0">
                <a:effectLst/>
                <a:latin typeface="Pretendard JP"/>
              </a:rPr>
              <a:t> </a:t>
            </a:r>
            <a:r>
              <a:rPr lang="ko-KR" altLang="en-US" sz="3600" b="0" i="0" u="none" strike="noStrike" dirty="0">
                <a:effectLst/>
                <a:latin typeface="Pretendard JP"/>
              </a:rPr>
              <a:t>카지노</a:t>
            </a:r>
            <a:r>
              <a:rPr lang="ko-KR" altLang="en-US" sz="3600" b="0" i="0" dirty="0">
                <a:solidFill>
                  <a:srgbClr val="212529"/>
                </a:solidFill>
                <a:effectLst/>
                <a:latin typeface="Pretendard JP"/>
              </a:rPr>
              <a:t> 등 도박시설에 배치되어 있는 도박기기 중 하나</a:t>
            </a:r>
            <a:r>
              <a:rPr lang="en-US" altLang="ko-KR" sz="3600" b="0" i="0" dirty="0">
                <a:solidFill>
                  <a:srgbClr val="212529"/>
                </a:solidFill>
                <a:effectLst/>
                <a:latin typeface="Pretendard JP"/>
              </a:rPr>
              <a:t> </a:t>
            </a:r>
            <a:endParaRPr lang="en-US" altLang="ko-KR" sz="3600" dirty="0"/>
          </a:p>
        </p:txBody>
      </p:sp>
      <p:pic>
        <p:nvPicPr>
          <p:cNvPr id="1028" name="Picture 4" descr="POOM | 슬롯머신 저금통 (53010503)">
            <a:extLst>
              <a:ext uri="{FF2B5EF4-FFF2-40B4-BE49-F238E27FC236}">
                <a16:creationId xmlns:a16="http://schemas.microsoft.com/office/drawing/2014/main" id="{A58050C3-1FEE-070E-5550-1AA3E08F1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460" y="1295852"/>
            <a:ext cx="3144078" cy="314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슬롯 머신 - 위키백과, 우리 모두의 백과사전">
            <a:extLst>
              <a:ext uri="{FF2B5EF4-FFF2-40B4-BE49-F238E27FC236}">
                <a16:creationId xmlns:a16="http://schemas.microsoft.com/office/drawing/2014/main" id="{81BE2589-6AC0-F006-A93F-B91135CC3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035" y="1496140"/>
            <a:ext cx="4594520" cy="29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30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91905-E865-DE69-F9FE-83947D4A3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60DDFD3-4E64-0E6E-1901-C4DC305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955" y="290944"/>
            <a:ext cx="7712764" cy="810492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i="0" dirty="0"/>
              <a:t>슬롯 </a:t>
            </a:r>
            <a:r>
              <a:rPr lang="ko-KR" altLang="en-US" i="0" dirty="0" err="1"/>
              <a:t>머신의</a:t>
            </a:r>
            <a:r>
              <a:rPr lang="ko-KR" altLang="en-US" i="0" dirty="0"/>
              <a:t> 당첨조건 </a:t>
            </a:r>
            <a:endParaRPr lang="ko-KR" altLang="en-US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F0903A-4F37-706A-460A-24B747BF5C8F}"/>
              </a:ext>
            </a:extLst>
          </p:cNvPr>
          <p:cNvSpPr txBox="1"/>
          <p:nvPr/>
        </p:nvSpPr>
        <p:spPr>
          <a:xfrm>
            <a:off x="0" y="4779160"/>
            <a:ext cx="12077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Pretendard JP"/>
              </a:rPr>
              <a:t>레버를 당겨 같은 숫자</a:t>
            </a:r>
            <a:r>
              <a:rPr lang="en-US" altLang="ko-KR" sz="3200" dirty="0">
                <a:latin typeface="Pretendard JP"/>
              </a:rPr>
              <a:t>(</a:t>
            </a:r>
            <a:r>
              <a:rPr lang="ko-KR" altLang="en-US" sz="3200" dirty="0">
                <a:latin typeface="Pretendard JP"/>
              </a:rPr>
              <a:t>문양</a:t>
            </a:r>
            <a:r>
              <a:rPr lang="en-US" altLang="ko-KR" sz="3200" dirty="0">
                <a:latin typeface="Pretendard JP"/>
              </a:rPr>
              <a:t>)</a:t>
            </a:r>
            <a:r>
              <a:rPr lang="ko-KR" altLang="en-US" sz="3200" dirty="0">
                <a:latin typeface="Pretendard JP"/>
              </a:rPr>
              <a:t>가 </a:t>
            </a:r>
            <a:r>
              <a:rPr lang="en-US" altLang="ko-KR" sz="3200" dirty="0">
                <a:latin typeface="Pretendard JP"/>
              </a:rPr>
              <a:t>2</a:t>
            </a:r>
            <a:r>
              <a:rPr lang="ko-KR" altLang="en-US" sz="3200" dirty="0" err="1">
                <a:latin typeface="Pretendard JP"/>
              </a:rPr>
              <a:t>개이상</a:t>
            </a:r>
            <a:r>
              <a:rPr lang="ko-KR" altLang="en-US" sz="3200" dirty="0">
                <a:latin typeface="Pretendard JP"/>
              </a:rPr>
              <a:t> </a:t>
            </a:r>
            <a:r>
              <a:rPr lang="en-US" altLang="ko-KR" sz="3200" dirty="0">
                <a:latin typeface="Pretendard JP"/>
              </a:rPr>
              <a:t>(3</a:t>
            </a:r>
            <a:r>
              <a:rPr lang="ko-KR" altLang="en-US" sz="3200" dirty="0">
                <a:latin typeface="Pretendard JP"/>
              </a:rPr>
              <a:t>개는 </a:t>
            </a:r>
            <a:r>
              <a:rPr lang="ko-KR" altLang="en-US" sz="3200" dirty="0" err="1">
                <a:latin typeface="Pretendard JP"/>
              </a:rPr>
              <a:t>잭팟</a:t>
            </a:r>
            <a:r>
              <a:rPr lang="en-US" altLang="ko-KR" sz="3200" dirty="0">
                <a:latin typeface="Pretendard JP"/>
              </a:rPr>
              <a:t>) </a:t>
            </a:r>
            <a:r>
              <a:rPr lang="ko-KR" altLang="en-US" sz="3200" dirty="0">
                <a:latin typeface="Pretendard JP"/>
              </a:rPr>
              <a:t>나오면 </a:t>
            </a:r>
            <a:endParaRPr lang="en-US" altLang="ko-KR" sz="3200" dirty="0">
              <a:latin typeface="Pretendard JP"/>
            </a:endParaRPr>
          </a:p>
          <a:p>
            <a:pPr algn="ctr"/>
            <a:r>
              <a:rPr lang="ko-KR" altLang="en-US" sz="3200" dirty="0">
                <a:latin typeface="Pretendard JP"/>
              </a:rPr>
              <a:t>숫자에 따라 배당금 지급</a:t>
            </a:r>
            <a:endParaRPr lang="en-US" altLang="ko-KR" sz="3200" dirty="0"/>
          </a:p>
        </p:txBody>
      </p:sp>
      <p:pic>
        <p:nvPicPr>
          <p:cNvPr id="2052" name="Picture 4" descr="슬롯 머신 - 무료 전자개 아이콘">
            <a:extLst>
              <a:ext uri="{FF2B5EF4-FFF2-40B4-BE49-F238E27FC236}">
                <a16:creationId xmlns:a16="http://schemas.microsoft.com/office/drawing/2014/main" id="{5E7205CB-6D98-FEAA-5E05-F7B0F4261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996" y="1247843"/>
            <a:ext cx="2820004" cy="282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비트코인 한강 가즈아">
            <a:extLst>
              <a:ext uri="{FF2B5EF4-FFF2-40B4-BE49-F238E27FC236}">
                <a16:creationId xmlns:a16="http://schemas.microsoft.com/office/drawing/2014/main" id="{992CB935-612E-7437-F4D3-45875D6D8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707" y="1101436"/>
            <a:ext cx="3205163" cy="320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580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ko-KR" altLang="en-US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코드와</a:t>
            </a:r>
            <a:r>
              <a:rPr lang="ko-KR" altLang="en-US" i="0" dirty="0"/>
              <a:t>의</a:t>
            </a:r>
            <a:br>
              <a:rPr lang="en-US" altLang="ko-KR" i="0" dirty="0"/>
            </a:br>
            <a:r>
              <a:rPr lang="ko-KR" altLang="en-US" i="0" dirty="0"/>
              <a:t>차이</a:t>
            </a:r>
            <a:endParaRPr lang="ko-KR" altLang="en-US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7041F48D-F184-4F9F-B5AC-F127F0898F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rtlCol="0">
            <a:normAutofit/>
          </a:bodyPr>
          <a:lstStyle/>
          <a:p>
            <a:pPr marL="342900" indent="-342900" rtl="0">
              <a:buAutoNum type="arabicPeriod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시작화면 추가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rtl="0">
              <a:buAutoNum type="arabicPeriod"/>
            </a:pPr>
            <a:r>
              <a:rPr lang="ko-KR" altLang="en-US" sz="2400" dirty="0"/>
              <a:t>유효한 숫자 구분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rtl="0">
              <a:buAutoNum type="arabicPeriod"/>
            </a:pPr>
            <a:r>
              <a:rPr lang="ko-KR" altLang="en-US" sz="2400" dirty="0" err="1"/>
              <a:t>잭팟</a:t>
            </a:r>
            <a:r>
              <a:rPr lang="ko-KR" altLang="en-US" sz="2400" dirty="0"/>
              <a:t> 기능 추가</a:t>
            </a:r>
            <a:endParaRPr lang="en-US" altLang="ko-KR" sz="2400" dirty="0"/>
          </a:p>
          <a:p>
            <a:pPr marL="342900" indent="-342900" rtl="0">
              <a:buAutoNum type="arabicPeriod"/>
            </a:pPr>
            <a:r>
              <a:rPr lang="ko-KR" altLang="en-US" sz="2400" dirty="0"/>
              <a:t>경고 문구 추가</a:t>
            </a:r>
            <a:endParaRPr lang="en-US" altLang="ko-KR" sz="2400" dirty="0"/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15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278FAAB-8DFA-4475-B8B6-51A3ED19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044" y="290944"/>
            <a:ext cx="4478482" cy="810492"/>
          </a:xfrm>
        </p:spPr>
        <p:txBody>
          <a:bodyPr rtlCol="0"/>
          <a:lstStyle/>
          <a:p>
            <a:pPr rtl="0"/>
            <a:r>
              <a:rPr lang="ko-KR" altLang="en-US" i="0" dirty="0"/>
              <a:t>시작화면 추가</a:t>
            </a:r>
            <a:endParaRPr lang="ko-KR" altLang="en-US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1BA82A3-BD42-933D-B50B-2774F9ACC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688" y="1631371"/>
            <a:ext cx="8335193" cy="220287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D9396C-0B21-855D-E6FE-7C1463095876}"/>
              </a:ext>
            </a:extLst>
          </p:cNvPr>
          <p:cNvSpPr txBox="1"/>
          <p:nvPr/>
        </p:nvSpPr>
        <p:spPr>
          <a:xfrm>
            <a:off x="0" y="4551218"/>
            <a:ext cx="12077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Printf</a:t>
            </a:r>
            <a:r>
              <a:rPr lang="en-US" altLang="ko-KR" sz="2400" dirty="0"/>
              <a:t>() </a:t>
            </a:r>
            <a:r>
              <a:rPr lang="ko-KR" altLang="en-US" sz="2400" dirty="0"/>
              <a:t>함수를 이용해 제목</a:t>
            </a:r>
            <a:r>
              <a:rPr lang="en-US" altLang="ko-KR" sz="2400" dirty="0"/>
              <a:t>, </a:t>
            </a:r>
            <a:r>
              <a:rPr lang="ko-KR" altLang="en-US" sz="2400" dirty="0"/>
              <a:t>경계선 출력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게임 시작 </a:t>
            </a:r>
            <a:r>
              <a:rPr lang="ko-KR" altLang="en-US" sz="2400" dirty="0" err="1"/>
              <a:t>키입력</a:t>
            </a:r>
            <a:r>
              <a:rPr lang="ko-KR" altLang="en-US" sz="2400" dirty="0"/>
              <a:t> 문구와 함께 </a:t>
            </a:r>
            <a:r>
              <a:rPr lang="en-US" altLang="ko-KR" sz="2400" dirty="0" err="1"/>
              <a:t>getch</a:t>
            </a:r>
            <a:r>
              <a:rPr lang="en-US" altLang="ko-KR" sz="2400" dirty="0"/>
              <a:t>(); </a:t>
            </a:r>
            <a:r>
              <a:rPr lang="ko-KR" altLang="en-US" sz="2400" dirty="0"/>
              <a:t>를 이용해 이용자가 키를 입력하는 것을 대기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이 함수는 </a:t>
            </a:r>
            <a:r>
              <a:rPr lang="en-US" altLang="ko-KR" sz="2400" dirty="0"/>
              <a:t>main </a:t>
            </a:r>
            <a:r>
              <a:rPr lang="ko-KR" altLang="en-US" sz="2400" dirty="0"/>
              <a:t>함수에서 프로그램 </a:t>
            </a:r>
            <a:r>
              <a:rPr lang="ko-KR" altLang="en-US" sz="2400" dirty="0" err="1"/>
              <a:t>시작시</a:t>
            </a:r>
            <a:r>
              <a:rPr lang="ko-KR" altLang="en-US" sz="2400" dirty="0"/>
              <a:t> 가장 먼저 호출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3372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1E8DD-C7B5-907E-C222-A151CF863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0177E5B-6AD5-E9F5-C0B5-BEB2957C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044" y="290944"/>
            <a:ext cx="4478482" cy="810492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i="0" dirty="0"/>
              <a:t>유효한 숫자 구분</a:t>
            </a:r>
            <a:endParaRPr lang="ko-KR" altLang="en-US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DDB18E-EAE2-ED94-0C98-444A420813AE}"/>
              </a:ext>
            </a:extLst>
          </p:cNvPr>
          <p:cNvSpPr txBox="1"/>
          <p:nvPr/>
        </p:nvSpPr>
        <p:spPr>
          <a:xfrm>
            <a:off x="57150" y="4239492"/>
            <a:ext cx="12077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Sscanf</a:t>
            </a:r>
            <a:r>
              <a:rPr lang="en-US" altLang="ko-KR" sz="2400" dirty="0"/>
              <a:t>()</a:t>
            </a:r>
            <a:r>
              <a:rPr lang="ko-KR" altLang="en-US" sz="2400" dirty="0"/>
              <a:t>에서 입력된 문자열을 숫자로 변환 후 성공확인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bet &gt;= 0 -&gt; </a:t>
            </a:r>
            <a:r>
              <a:rPr lang="ko-KR" altLang="en-US" sz="2400" dirty="0"/>
              <a:t>배팅금액이 </a:t>
            </a:r>
            <a:r>
              <a:rPr lang="en-US" altLang="ko-KR" sz="2400" dirty="0"/>
              <a:t>0</a:t>
            </a:r>
            <a:r>
              <a:rPr lang="ko-KR" altLang="en-US" sz="2400" dirty="0"/>
              <a:t>원 이상인지</a:t>
            </a:r>
            <a:r>
              <a:rPr lang="en-US" altLang="ko-KR" sz="2400" dirty="0"/>
              <a:t>?</a:t>
            </a:r>
          </a:p>
          <a:p>
            <a:endParaRPr lang="en-US" altLang="ko-KR" sz="2400" dirty="0"/>
          </a:p>
          <a:p>
            <a:r>
              <a:rPr lang="en-US" altLang="ko-KR" sz="2400" dirty="0"/>
              <a:t>Bet &lt;= </a:t>
            </a:r>
            <a:r>
              <a:rPr lang="en-US" altLang="ko-KR" sz="2400" dirty="0" err="1"/>
              <a:t>current_money</a:t>
            </a:r>
            <a:r>
              <a:rPr lang="en-US" altLang="ko-KR" sz="2400" dirty="0"/>
              <a:t> -&gt; </a:t>
            </a:r>
            <a:r>
              <a:rPr lang="ko-KR" altLang="en-US" sz="2400" dirty="0"/>
              <a:t>배팅금액이 내가 </a:t>
            </a:r>
            <a:r>
              <a:rPr lang="ko-KR" altLang="en-US" sz="2400" dirty="0" err="1"/>
              <a:t>가진돈보다</a:t>
            </a:r>
            <a:r>
              <a:rPr lang="ko-KR" altLang="en-US" sz="2400" dirty="0"/>
              <a:t> 큰지</a:t>
            </a:r>
            <a:r>
              <a:rPr lang="en-US" altLang="ko-KR" sz="2400" dirty="0"/>
              <a:t>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A0C1EB-EC87-842A-E00F-19D20A40B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75" y="1909476"/>
            <a:ext cx="10253474" cy="112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40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4142C-D657-35A9-A7B0-CCCB5FCE4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3C92759-3280-1217-B745-44C9D7F85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044" y="290944"/>
            <a:ext cx="4478482" cy="81049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i="0" dirty="0" err="1"/>
              <a:t>잭팟</a:t>
            </a:r>
            <a:r>
              <a:rPr lang="ko-KR" altLang="en-US" i="0" dirty="0"/>
              <a:t> 기능 추가</a:t>
            </a:r>
            <a:endParaRPr lang="ko-KR" altLang="en-US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2FD15E-33EF-2DB8-A688-ADBB478762BF}"/>
              </a:ext>
            </a:extLst>
          </p:cNvPr>
          <p:cNvSpPr txBox="1"/>
          <p:nvPr/>
        </p:nvSpPr>
        <p:spPr>
          <a:xfrm>
            <a:off x="275441" y="4135580"/>
            <a:ext cx="120777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Game_control</a:t>
            </a:r>
            <a:r>
              <a:rPr lang="en-US" altLang="ko-KR" sz="2400" dirty="0"/>
              <a:t>() </a:t>
            </a:r>
            <a:r>
              <a:rPr lang="ko-KR" altLang="en-US" sz="2400" dirty="0"/>
              <a:t>함수에서 </a:t>
            </a:r>
            <a:r>
              <a:rPr lang="ko-KR" altLang="en-US" sz="2400" dirty="0" err="1"/>
              <a:t>잭팟</a:t>
            </a:r>
            <a:r>
              <a:rPr lang="ko-KR" altLang="en-US" sz="2400" dirty="0"/>
              <a:t> 호출</a:t>
            </a:r>
            <a:r>
              <a:rPr lang="en-US" altLang="ko-KR" sz="2400" dirty="0"/>
              <a:t>	       </a:t>
            </a:r>
            <a:r>
              <a:rPr lang="ko-KR" altLang="en-US" sz="2400" dirty="0" err="1"/>
              <a:t>잭팟</a:t>
            </a:r>
            <a:r>
              <a:rPr lang="ko-KR" altLang="en-US" sz="2400" dirty="0"/>
              <a:t> 함수가 호출되었을 때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조건 </a:t>
            </a:r>
            <a:r>
              <a:rPr lang="en-US" altLang="ko-KR" sz="2400" dirty="0"/>
              <a:t>-&gt; </a:t>
            </a:r>
            <a:r>
              <a:rPr lang="ko-KR" altLang="en-US" sz="2400" dirty="0"/>
              <a:t>슬롯의 세 숫자가 동일할 때</a:t>
            </a:r>
            <a:r>
              <a:rPr lang="en-US" altLang="ko-KR" sz="2400" dirty="0"/>
              <a:t>	       </a:t>
            </a:r>
            <a:r>
              <a:rPr lang="ko-KR" altLang="en-US" sz="2400" dirty="0"/>
              <a:t>콘솔의 좌표를 옮긴 후 </a:t>
            </a:r>
            <a:r>
              <a:rPr lang="en-US" altLang="ko-KR" sz="2400" dirty="0"/>
              <a:t>“ JACKPOT “ </a:t>
            </a:r>
            <a:r>
              <a:rPr lang="ko-KR" altLang="en-US" sz="2400" dirty="0"/>
              <a:t>출력</a:t>
            </a:r>
            <a:endParaRPr lang="en-US" altLang="ko-KR" sz="2400" dirty="0"/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548CC2-B86C-A248-8EC5-DBE260409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0778"/>
            <a:ext cx="5986813" cy="9154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622871C-528D-A6E9-2E28-00E6C60A1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599" y="1810227"/>
            <a:ext cx="4865605" cy="139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0182"/>
      </p:ext>
    </p:extLst>
  </p:cSld>
  <p:clrMapOvr>
    <a:masterClrMapping/>
  </p:clrMapOvr>
</p:sld>
</file>

<file path=ppt/theme/theme1.xml><?xml version="1.0" encoding="utf-8"?>
<a:theme xmlns:a="http://schemas.openxmlformats.org/drawingml/2006/main" name="브러시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29_TF89080264_Win32" id="{A8B6BB2C-31B2-4AC2-9060-2CE5D10FE229}" vid="{35C5C16E-32D9-4736-BC49-174133B9C52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{5D2B5D32-9A03-4239-9A68-3C893EBFED4E}tf89080264_win32</Template>
  <TotalTime>54</TotalTime>
  <Words>364</Words>
  <Application>Microsoft Office PowerPoint</Application>
  <PresentationFormat>와이드스크린</PresentationFormat>
  <Paragraphs>67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Pretendard JP</vt:lpstr>
      <vt:lpstr>맑은 고딕</vt:lpstr>
      <vt:lpstr>Arial</vt:lpstr>
      <vt:lpstr>Calibri</vt:lpstr>
      <vt:lpstr>브러시</vt:lpstr>
      <vt:lpstr>게임 프로그래밍</vt:lpstr>
      <vt:lpstr>목차</vt:lpstr>
      <vt:lpstr>발표 주제</vt:lpstr>
      <vt:lpstr>슬롯 머신</vt:lpstr>
      <vt:lpstr>슬롯 머신의 당첨조건 </vt:lpstr>
      <vt:lpstr>기존 코드와의 차이</vt:lpstr>
      <vt:lpstr>시작화면 추가</vt:lpstr>
      <vt:lpstr>유효한 숫자 구분</vt:lpstr>
      <vt:lpstr>잭팟 기능 추가</vt:lpstr>
      <vt:lpstr>경구 문구 추가</vt:lpstr>
      <vt:lpstr>출처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민석 서</dc:creator>
  <cp:lastModifiedBy>민석 서</cp:lastModifiedBy>
  <cp:revision>5</cp:revision>
  <dcterms:created xsi:type="dcterms:W3CDTF">2024-10-10T00:02:27Z</dcterms:created>
  <dcterms:modified xsi:type="dcterms:W3CDTF">2024-10-10T01:02:54Z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