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Brygada 1918"/>
      <p:regular r:id="rId15"/>
    </p:embeddedFont>
    <p:embeddedFont>
      <p:font typeface="Brygada 1918"/>
      <p:regular r:id="rId16"/>
    </p:embeddedFont>
    <p:embeddedFont>
      <p:font typeface="Brygada 1918"/>
      <p:regular r:id="rId17"/>
    </p:embeddedFont>
    <p:embeddedFont>
      <p:font typeface="Brygada 1918"/>
      <p:regular r:id="rId18"/>
    </p:embeddedFont>
    <p:embeddedFont>
      <p:font typeface="Montserrat Medium"/>
      <p:regular r:id="rId19"/>
    </p:embeddedFont>
    <p:embeddedFont>
      <p:font typeface="Montserrat Medium"/>
      <p:regular r:id="rId20"/>
    </p:embeddedFont>
    <p:embeddedFont>
      <p:font typeface="Montserrat Medium"/>
      <p:regular r:id="rId21"/>
    </p:embeddedFont>
    <p:embeddedFont>
      <p:font typeface="Montserrat Medium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260" y="2147888"/>
            <a:ext cx="7645479" cy="1969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750"/>
              </a:lnSpc>
              <a:buNone/>
            </a:pPr>
            <a:r>
              <a:rPr lang="en-US" sz="6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Node.js 함수 기초 살펴보기</a:t>
            </a:r>
            <a:endParaRPr lang="en-US" sz="6200" dirty="0"/>
          </a:p>
        </p:txBody>
      </p:sp>
      <p:sp>
        <p:nvSpPr>
          <p:cNvPr id="4" name="Text 1"/>
          <p:cNvSpPr/>
          <p:nvPr/>
        </p:nvSpPr>
        <p:spPr>
          <a:xfrm>
            <a:off x="749260" y="4438769"/>
            <a:ext cx="7645479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Node.js는 JavaScript 런타임으로, 이를 활용하여 강력한 함수 기반 프로그래밍을 구현할 수 있습니다. 이번 강의에서는 Node.js에서 함수의 기본 구조와 매개변수, 반환값, 익명 함수와 화살표 함수 등을 자세히 알아보겠습니다.</a:t>
            </a:r>
            <a:endParaRPr lang="en-US" sz="1650" dirty="0"/>
          </a:p>
        </p:txBody>
      </p:sp>
      <p:sp>
        <p:nvSpPr>
          <p:cNvPr id="5" name="Shape 2"/>
          <p:cNvSpPr/>
          <p:nvPr/>
        </p:nvSpPr>
        <p:spPr>
          <a:xfrm>
            <a:off x="749260" y="5722977"/>
            <a:ext cx="342543" cy="342543"/>
          </a:xfrm>
          <a:prstGeom prst="roundRect">
            <a:avLst>
              <a:gd name="adj" fmla="val 2669178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80" y="5730597"/>
            <a:ext cx="327303" cy="32730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198840" y="5706904"/>
            <a:ext cx="1698308" cy="374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100" b="1" dirty="0">
                <a:solidFill>
                  <a:srgbClr val="F4CAB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작성자: 민석 서</a:t>
            </a:r>
            <a:endParaRPr lang="en-US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7628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260" y="4058960"/>
            <a:ext cx="5709404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함수의 기본 구조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49260" y="5334476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5" name="Text 2"/>
          <p:cNvSpPr/>
          <p:nvPr/>
        </p:nvSpPr>
        <p:spPr>
          <a:xfrm>
            <a:off x="904399" y="5404009"/>
            <a:ext cx="171331" cy="3425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445062" y="5334476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기본 함수 정의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445062" y="5819656"/>
            <a:ext cx="3538776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function 키워드로 함수를 선언하고, 함수 이름과 매개변수, 함수 본문을 정의합니다.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5197912" y="5334476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9" name="Text 6"/>
          <p:cNvSpPr/>
          <p:nvPr/>
        </p:nvSpPr>
        <p:spPr>
          <a:xfrm>
            <a:off x="5341144" y="5404009"/>
            <a:ext cx="195263" cy="3425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893713" y="5334476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함수 호출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893713" y="5819656"/>
            <a:ext cx="3538776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함수를 호출할 때는 함수 이름과 매개변수를 전달합니다.</a:t>
            </a:r>
            <a:endParaRPr lang="en-US" sz="1650" dirty="0"/>
          </a:p>
        </p:txBody>
      </p:sp>
      <p:sp>
        <p:nvSpPr>
          <p:cNvPr id="12" name="Shape 9"/>
          <p:cNvSpPr/>
          <p:nvPr/>
        </p:nvSpPr>
        <p:spPr>
          <a:xfrm>
            <a:off x="9646563" y="5334476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13" name="Text 10"/>
          <p:cNvSpPr/>
          <p:nvPr/>
        </p:nvSpPr>
        <p:spPr>
          <a:xfrm>
            <a:off x="9782889" y="5404009"/>
            <a:ext cx="208955" cy="3425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42364" y="5334476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반환값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42364" y="5819656"/>
            <a:ext cx="3538776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함수는 return 문으로 값을 반환할 수 있습니다.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2766179"/>
            <a:ext cx="6004679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함수의 매개변수와 반환값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49260" y="4014907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매개변수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49260" y="4585811"/>
            <a:ext cx="6304836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함수에 데이터를 전달하기 위해 매개변수를 사용합니다. 함수 정의 시 매개변수를 선언하고 호출 시 값을 전달합니다.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583924" y="4014907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반환값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3924" y="4585811"/>
            <a:ext cx="6304836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함수는 return 문으로 계산된 결과값을 반환할 수 있습니다. 반환된 값은 함수 호출 위치에서 사용할 수 있습니다.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7628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260" y="4136469"/>
            <a:ext cx="5709404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익명 함수와 화살표 함수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49260" y="5171123"/>
            <a:ext cx="6458903" cy="1598176"/>
          </a:xfrm>
          <a:prstGeom prst="roundRect">
            <a:avLst>
              <a:gd name="adj" fmla="val 2010"/>
            </a:avLst>
          </a:prstGeom>
          <a:solidFill>
            <a:srgbClr val="4D1529"/>
          </a:solidFill>
          <a:ln/>
        </p:spPr>
      </p:sp>
      <p:sp>
        <p:nvSpPr>
          <p:cNvPr id="5" name="Text 2"/>
          <p:cNvSpPr/>
          <p:nvPr/>
        </p:nvSpPr>
        <p:spPr>
          <a:xfrm>
            <a:off x="963335" y="5385197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익명 함수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63335" y="5870377"/>
            <a:ext cx="6030754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이름 없이 정의된 함수로, 변수에 할당하거나 다른 함수의 인자로 사용할 수 있습니다.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7422237" y="5171123"/>
            <a:ext cx="6458903" cy="1598176"/>
          </a:xfrm>
          <a:prstGeom prst="roundRect">
            <a:avLst>
              <a:gd name="adj" fmla="val 2010"/>
            </a:avLst>
          </a:prstGeom>
          <a:solidFill>
            <a:srgbClr val="4D1529"/>
          </a:solidFill>
          <a:ln/>
        </p:spPr>
      </p:sp>
      <p:sp>
        <p:nvSpPr>
          <p:cNvPr id="8" name="Text 5"/>
          <p:cNvSpPr/>
          <p:nvPr/>
        </p:nvSpPr>
        <p:spPr>
          <a:xfrm>
            <a:off x="7636312" y="5385197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화살표 함수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36312" y="5870377"/>
            <a:ext cx="6030754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함수를 더 간단하게 표현할 수 있는 화살표 함수 문법을 제공합니다.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9925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7710" y="3172420"/>
            <a:ext cx="5545098" cy="693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콜백 함수와 비동기 처리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727710" y="5916811"/>
            <a:ext cx="13174980" cy="22860"/>
          </a:xfrm>
          <a:prstGeom prst="roundRect">
            <a:avLst>
              <a:gd name="adj" fmla="val 136445"/>
            </a:avLst>
          </a:prstGeom>
          <a:solidFill>
            <a:srgbClr val="662E42"/>
          </a:solidFill>
          <a:ln/>
        </p:spPr>
      </p:sp>
      <p:sp>
        <p:nvSpPr>
          <p:cNvPr id="5" name="Shape 2"/>
          <p:cNvSpPr/>
          <p:nvPr/>
        </p:nvSpPr>
        <p:spPr>
          <a:xfrm>
            <a:off x="3957876" y="5189160"/>
            <a:ext cx="22860" cy="727710"/>
          </a:xfrm>
          <a:prstGeom prst="roundRect">
            <a:avLst>
              <a:gd name="adj" fmla="val 136445"/>
            </a:avLst>
          </a:prstGeom>
          <a:solidFill>
            <a:srgbClr val="662E42"/>
          </a:solidFill>
          <a:ln/>
        </p:spPr>
      </p:sp>
      <p:sp>
        <p:nvSpPr>
          <p:cNvPr id="6" name="Shape 3"/>
          <p:cNvSpPr/>
          <p:nvPr/>
        </p:nvSpPr>
        <p:spPr>
          <a:xfrm>
            <a:off x="3735467" y="5682913"/>
            <a:ext cx="467797" cy="467797"/>
          </a:xfrm>
          <a:prstGeom prst="roundRect">
            <a:avLst>
              <a:gd name="adj" fmla="val 6668"/>
            </a:avLst>
          </a:prstGeom>
          <a:solidFill>
            <a:srgbClr val="4D1529"/>
          </a:solidFill>
          <a:ln/>
        </p:spPr>
      </p:sp>
      <p:sp>
        <p:nvSpPr>
          <p:cNvPr id="7" name="Text 4"/>
          <p:cNvSpPr/>
          <p:nvPr/>
        </p:nvSpPr>
        <p:spPr>
          <a:xfrm>
            <a:off x="3886081" y="5750421"/>
            <a:ext cx="166449" cy="332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1</a:t>
            </a:r>
            <a:endParaRPr lang="en-US" sz="2600" dirty="0"/>
          </a:p>
        </p:txBody>
      </p:sp>
      <p:sp>
        <p:nvSpPr>
          <p:cNvPr id="8" name="Text 5"/>
          <p:cNvSpPr/>
          <p:nvPr/>
        </p:nvSpPr>
        <p:spPr>
          <a:xfrm>
            <a:off x="2583180" y="4177308"/>
            <a:ext cx="2772489" cy="3465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콜백 함수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935593" y="4648557"/>
            <a:ext cx="6067782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다른 함수에 인자로 전달되어 나중에 호출되는 함수입니다.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303532" y="5916751"/>
            <a:ext cx="22860" cy="727710"/>
          </a:xfrm>
          <a:prstGeom prst="roundRect">
            <a:avLst>
              <a:gd name="adj" fmla="val 136445"/>
            </a:avLst>
          </a:prstGeom>
          <a:solidFill>
            <a:srgbClr val="662E42"/>
          </a:solidFill>
          <a:ln/>
        </p:spPr>
      </p:sp>
      <p:sp>
        <p:nvSpPr>
          <p:cNvPr id="11" name="Shape 8"/>
          <p:cNvSpPr/>
          <p:nvPr/>
        </p:nvSpPr>
        <p:spPr>
          <a:xfrm>
            <a:off x="7081123" y="5682913"/>
            <a:ext cx="467797" cy="467797"/>
          </a:xfrm>
          <a:prstGeom prst="roundRect">
            <a:avLst>
              <a:gd name="adj" fmla="val 6668"/>
            </a:avLst>
          </a:prstGeom>
          <a:solidFill>
            <a:srgbClr val="4D1529"/>
          </a:solidFill>
          <a:ln/>
        </p:spPr>
      </p:sp>
      <p:sp>
        <p:nvSpPr>
          <p:cNvPr id="12" name="Text 9"/>
          <p:cNvSpPr/>
          <p:nvPr/>
        </p:nvSpPr>
        <p:spPr>
          <a:xfrm>
            <a:off x="7220188" y="5750421"/>
            <a:ext cx="189667" cy="332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2</a:t>
            </a:r>
            <a:endParaRPr lang="en-US" sz="2600" dirty="0"/>
          </a:p>
        </p:txBody>
      </p:sp>
      <p:sp>
        <p:nvSpPr>
          <p:cNvPr id="13" name="Text 10"/>
          <p:cNvSpPr/>
          <p:nvPr/>
        </p:nvSpPr>
        <p:spPr>
          <a:xfrm>
            <a:off x="5928836" y="6852523"/>
            <a:ext cx="2772489" cy="3465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비동기 처리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4281249" y="7323773"/>
            <a:ext cx="6067782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코드의 실행이 즉시 완료되지 않고 나중에 처리되는 방식입니다.</a:t>
            </a: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10649307" y="5189160"/>
            <a:ext cx="22860" cy="727710"/>
          </a:xfrm>
          <a:prstGeom prst="roundRect">
            <a:avLst>
              <a:gd name="adj" fmla="val 136445"/>
            </a:avLst>
          </a:prstGeom>
          <a:solidFill>
            <a:srgbClr val="662E42"/>
          </a:solidFill>
          <a:ln/>
        </p:spPr>
      </p:sp>
      <p:sp>
        <p:nvSpPr>
          <p:cNvPr id="16" name="Shape 13"/>
          <p:cNvSpPr/>
          <p:nvPr/>
        </p:nvSpPr>
        <p:spPr>
          <a:xfrm>
            <a:off x="10426898" y="5682913"/>
            <a:ext cx="467797" cy="467797"/>
          </a:xfrm>
          <a:prstGeom prst="roundRect">
            <a:avLst>
              <a:gd name="adj" fmla="val 6668"/>
            </a:avLst>
          </a:prstGeom>
          <a:solidFill>
            <a:srgbClr val="4D1529"/>
          </a:solidFill>
          <a:ln/>
        </p:spPr>
      </p:sp>
      <p:sp>
        <p:nvSpPr>
          <p:cNvPr id="17" name="Text 14"/>
          <p:cNvSpPr/>
          <p:nvPr/>
        </p:nvSpPr>
        <p:spPr>
          <a:xfrm>
            <a:off x="10559296" y="5750421"/>
            <a:ext cx="203002" cy="332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3</a:t>
            </a:r>
            <a:endParaRPr lang="en-US" sz="2600" dirty="0"/>
          </a:p>
        </p:txBody>
      </p:sp>
      <p:sp>
        <p:nvSpPr>
          <p:cNvPr id="18" name="Text 15"/>
          <p:cNvSpPr/>
          <p:nvPr/>
        </p:nvSpPr>
        <p:spPr>
          <a:xfrm>
            <a:off x="9274612" y="4177308"/>
            <a:ext cx="2772489" cy="3465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이벤트 핸들러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7627025" y="4648557"/>
            <a:ext cx="6067782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사용자 입력 등의 이벤트가 발생했을 때 호출되는 콜백 함수입니다.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5660" y="2637830"/>
            <a:ext cx="5709404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함수 스코프와 클로저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660" y="3672483"/>
            <a:ext cx="535186" cy="53518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35660" y="4421743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함수 스코프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35660" y="4906923"/>
            <a:ext cx="3662124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함수 내부에서 선언된 변수는 함수 내부에서만 접근할 수 있습니다.</a:t>
            </a:r>
            <a:endParaRPr lang="en-US" sz="16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8896" y="3672483"/>
            <a:ext cx="535186" cy="53518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18896" y="4421743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클로저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18896" y="4906923"/>
            <a:ext cx="3662243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함수가 자신이 선언된 환경의 변수에 접근할 수 있는 기능입니다.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5660" y="1028343"/>
            <a:ext cx="5709404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고차 함수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660" y="2062996"/>
            <a:ext cx="1070491" cy="171271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27263" y="2277070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함수를 인자로 받기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627263" y="2762250"/>
            <a:ext cx="6253877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함수를 매개변수로 받아 호출할 수 있습니다.</a:t>
            </a:r>
            <a:endParaRPr lang="en-US" sz="16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660" y="3775710"/>
            <a:ext cx="1070491" cy="171271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27263" y="3989784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함수를 반환하기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627263" y="4474964"/>
            <a:ext cx="6253877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함수 내부에서 다른 함수를 생성하여 반환할 수 있습니다.</a:t>
            </a:r>
            <a:endParaRPr lang="en-US" sz="16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660" y="5488424"/>
            <a:ext cx="1070491" cy="171271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27263" y="5702498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고차 함수 활용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627263" y="6187678"/>
            <a:ext cx="6253877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map, filter, reduce 등 JavaScript에 내장된 고차 함수를 활용할 수 있습니다.</a:t>
            </a:r>
            <a:endParaRPr lang="en-US" sz="1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76287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2676287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67628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9260" y="3714750"/>
            <a:ext cx="5709404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실습 예제와 활용 방법</a:t>
            </a:r>
            <a:endParaRPr lang="en-US" sz="4450" dirty="0"/>
          </a:p>
        </p:txBody>
      </p:sp>
      <p:sp>
        <p:nvSpPr>
          <p:cNvPr id="6" name="Shape 2"/>
          <p:cNvSpPr/>
          <p:nvPr/>
        </p:nvSpPr>
        <p:spPr>
          <a:xfrm>
            <a:off x="749260" y="4749403"/>
            <a:ext cx="13131879" cy="1858328"/>
          </a:xfrm>
          <a:prstGeom prst="roundRect">
            <a:avLst>
              <a:gd name="adj" fmla="val 1728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7" name="Shape 3"/>
          <p:cNvSpPr/>
          <p:nvPr/>
        </p:nvSpPr>
        <p:spPr>
          <a:xfrm>
            <a:off x="756880" y="4757023"/>
            <a:ext cx="13116639" cy="61436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4"/>
          <p:cNvSpPr/>
          <p:nvPr/>
        </p:nvSpPr>
        <p:spPr>
          <a:xfrm>
            <a:off x="970955" y="4892993"/>
            <a:ext cx="6126361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익명 함수</a:t>
            </a:r>
            <a:endParaRPr lang="en-US" sz="1650" dirty="0"/>
          </a:p>
        </p:txBody>
      </p:sp>
      <p:sp>
        <p:nvSpPr>
          <p:cNvPr id="9" name="Text 5"/>
          <p:cNvSpPr/>
          <p:nvPr/>
        </p:nvSpPr>
        <p:spPr>
          <a:xfrm>
            <a:off x="7533084" y="4892993"/>
            <a:ext cx="6126361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이벤트 핸들러로 활용하기</a:t>
            </a:r>
            <a:endParaRPr lang="en-US" sz="1650" dirty="0"/>
          </a:p>
        </p:txBody>
      </p:sp>
      <p:sp>
        <p:nvSpPr>
          <p:cNvPr id="10" name="Shape 6"/>
          <p:cNvSpPr/>
          <p:nvPr/>
        </p:nvSpPr>
        <p:spPr>
          <a:xfrm>
            <a:off x="756880" y="5371386"/>
            <a:ext cx="13116639" cy="61436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7"/>
          <p:cNvSpPr/>
          <p:nvPr/>
        </p:nvSpPr>
        <p:spPr>
          <a:xfrm>
            <a:off x="970955" y="5507355"/>
            <a:ext cx="6126361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화살표 함수</a:t>
            </a:r>
            <a:endParaRPr lang="en-US" sz="1650" dirty="0"/>
          </a:p>
        </p:txBody>
      </p:sp>
      <p:sp>
        <p:nvSpPr>
          <p:cNvPr id="12" name="Text 8"/>
          <p:cNvSpPr/>
          <p:nvPr/>
        </p:nvSpPr>
        <p:spPr>
          <a:xfrm>
            <a:off x="7533084" y="5507355"/>
            <a:ext cx="6126361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간결한 콜백 함수 작성하기</a:t>
            </a:r>
            <a:endParaRPr lang="en-US" sz="1650" dirty="0"/>
          </a:p>
        </p:txBody>
      </p:sp>
      <p:sp>
        <p:nvSpPr>
          <p:cNvPr id="13" name="Shape 9"/>
          <p:cNvSpPr/>
          <p:nvPr/>
        </p:nvSpPr>
        <p:spPr>
          <a:xfrm>
            <a:off x="756880" y="5985748"/>
            <a:ext cx="13116639" cy="61436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0"/>
          <p:cNvSpPr/>
          <p:nvPr/>
        </p:nvSpPr>
        <p:spPr>
          <a:xfrm>
            <a:off x="970955" y="6121718"/>
            <a:ext cx="6126361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고차 함수</a:t>
            </a:r>
            <a:endParaRPr lang="en-US" sz="1650" dirty="0"/>
          </a:p>
        </p:txBody>
      </p:sp>
      <p:sp>
        <p:nvSpPr>
          <p:cNvPr id="15" name="Text 11"/>
          <p:cNvSpPr/>
          <p:nvPr/>
        </p:nvSpPr>
        <p:spPr>
          <a:xfrm>
            <a:off x="7533084" y="6121718"/>
            <a:ext cx="6126361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배열 처리에 유용하게 사용하기</a:t>
            </a:r>
            <a:endParaRPr lang="en-US" sz="1650" dirty="0"/>
          </a:p>
        </p:txBody>
      </p:sp>
      <p:sp>
        <p:nvSpPr>
          <p:cNvPr id="16" name="Text 12"/>
          <p:cNvSpPr/>
          <p:nvPr/>
        </p:nvSpPr>
        <p:spPr>
          <a:xfrm>
            <a:off x="749260" y="6848594"/>
            <a:ext cx="13131879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이번 시간에 배운 Node.js 함수 관련 개념들을 직접 실습해보며 익숙해지고, 다양한 문제 해결에 활용할 수 있습니다.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2024-11-04T13:56:50Z</dcterms:created>
  <dcterms:modified xsi:type="dcterms:W3CDTF">2024-11-04T13:56:50Z</dcterms:modified>
</cp:coreProperties>
</file>