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embeddedFontLst>
    <p:embeddedFont>
      <p:font typeface="Roboto Slab"/>
      <p:regular r:id="rId15"/>
    </p:embeddedFont>
    <p:embeddedFont>
      <p:font typeface="Roboto Slab"/>
      <p:regular r:id="rId16"/>
    </p:embeddedFont>
    <p:embeddedFont>
      <p:font typeface="Roboto"/>
      <p:regular r:id="rId17"/>
    </p:embeddedFont>
    <p:embeddedFont>
      <p:font typeface="Roboto"/>
      <p:regular r:id="rId18"/>
    </p:embeddedFont>
    <p:embeddedFont>
      <p:font typeface="Roboto"/>
      <p:regular r:id="rId19"/>
    </p:embeddedFont>
    <p:embeddedFont>
      <p:font typeface="Roboto"/>
      <p:regular r:id="rId20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5" Type="http://schemas.openxmlformats.org/officeDocument/2006/relationships/font" Target="fonts/font1.fntdata"/><Relationship Id="rId16" Type="http://schemas.openxmlformats.org/officeDocument/2006/relationships/font" Target="fonts/font2.fntdata"/><Relationship Id="rId17" Type="http://schemas.openxmlformats.org/officeDocument/2006/relationships/font" Target="fonts/font3.fntdata"/><Relationship Id="rId18" Type="http://schemas.openxmlformats.org/officeDocument/2006/relationships/font" Target="fonts/font4.fntdata"/><Relationship Id="rId19" Type="http://schemas.openxmlformats.org/officeDocument/2006/relationships/font" Target="fonts/font5.fntdata"/><Relationship Id="rId20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image" Target="../media/image-7-5.png"/><Relationship Id="rId6" Type="http://schemas.openxmlformats.org/officeDocument/2006/relationships/slideLayout" Target="../slideLayouts/slideLayout8.xml"/><Relationship Id="rId7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slideLayout" Target="../slideLayouts/slideLayout9.xml"/><Relationship Id="rId6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403753"/>
            <a:ext cx="7556421" cy="9782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7700"/>
              </a:lnSpc>
              <a:buNone/>
            </a:pPr>
            <a:r>
              <a:rPr lang="en-US" sz="61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Node.js 기초</a:t>
            </a:r>
            <a:endParaRPr lang="en-US" sz="6150" dirty="0"/>
          </a:p>
        </p:txBody>
      </p:sp>
      <p:sp>
        <p:nvSpPr>
          <p:cNvPr id="4" name="Text 1"/>
          <p:cNvSpPr/>
          <p:nvPr/>
        </p:nvSpPr>
        <p:spPr>
          <a:xfrm>
            <a:off x="793790" y="3722132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Node.js는 강력하고 유연한 JavaScript 실행 환경으로, 서버 및 네트워크 응용 프로그램 개발에 널리 사용되는 오픈 소스 플랫폼입니다. 이 강의에서는 Node.js의 기본 개념과 특징, 설치 및 환경 설정, 기본 문법, 모듈 관리, 비동기 프로그래밍, 웹 서버 구축, 그리고 다양한 활용 사례를 자세히 살펴보겠습니다.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793790" y="5445800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410" y="5453420"/>
            <a:ext cx="347663" cy="34766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270040" y="5428893"/>
            <a:ext cx="1785342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15213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작성자: 민석 서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46113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Node.js의 개념과 특징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765227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9ECF2"/>
          </a:solidFill>
          <a:ln/>
        </p:spPr>
      </p:sp>
      <p:sp>
        <p:nvSpPr>
          <p:cNvPr id="5" name="Text 2"/>
          <p:cNvSpPr/>
          <p:nvPr/>
        </p:nvSpPr>
        <p:spPr>
          <a:xfrm>
            <a:off x="978813" y="2850237"/>
            <a:ext cx="140256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530906" y="276522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비동기성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530906" y="3255645"/>
            <a:ext cx="29277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Node.js는 이벤트 기반 비동기 I/O 모델을 사용하여 높은 처리량과 확장성을 제공합니다.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4685467" y="2765227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9ECF2"/>
          </a:solidFill>
          <a:ln/>
        </p:spPr>
      </p:sp>
      <p:sp>
        <p:nvSpPr>
          <p:cNvPr id="9" name="Text 6"/>
          <p:cNvSpPr/>
          <p:nvPr/>
        </p:nvSpPr>
        <p:spPr>
          <a:xfrm>
            <a:off x="4846677" y="2850237"/>
            <a:ext cx="187881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5422583" y="276522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단일 스레드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5422583" y="3255645"/>
            <a:ext cx="2927747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Node.js는 단일 스레드 기반으로 작동하지만, 이벤트 루프를 통해 비동기 작업을 효율적으로 처리합니다.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793790" y="518922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9ECF2"/>
          </a:solidFill>
          <a:ln/>
        </p:spPr>
      </p:sp>
      <p:sp>
        <p:nvSpPr>
          <p:cNvPr id="13" name="Text 10"/>
          <p:cNvSpPr/>
          <p:nvPr/>
        </p:nvSpPr>
        <p:spPr>
          <a:xfrm>
            <a:off x="957024" y="5274231"/>
            <a:ext cx="18371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1530906" y="518922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확장성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530906" y="5679638"/>
            <a:ext cx="29277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수천 개의 동시 연결을 처리할 수 있는 Node.js는 확장성이 뛰어납니다.</a:t>
            </a:r>
            <a:endParaRPr lang="en-US" sz="1750" dirty="0"/>
          </a:p>
        </p:txBody>
      </p:sp>
      <p:sp>
        <p:nvSpPr>
          <p:cNvPr id="16" name="Shape 13"/>
          <p:cNvSpPr/>
          <p:nvPr/>
        </p:nvSpPr>
        <p:spPr>
          <a:xfrm>
            <a:off x="4685467" y="518922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9ECF2"/>
          </a:solidFill>
          <a:ln/>
        </p:spPr>
      </p:sp>
      <p:sp>
        <p:nvSpPr>
          <p:cNvPr id="17" name="Text 14"/>
          <p:cNvSpPr/>
          <p:nvPr/>
        </p:nvSpPr>
        <p:spPr>
          <a:xfrm>
            <a:off x="4842034" y="5274231"/>
            <a:ext cx="19716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4</a:t>
            </a:r>
            <a:endParaRPr lang="en-US" sz="2650" dirty="0"/>
          </a:p>
        </p:txBody>
      </p:sp>
      <p:sp>
        <p:nvSpPr>
          <p:cNvPr id="18" name="Text 15"/>
          <p:cNvSpPr/>
          <p:nvPr/>
        </p:nvSpPr>
        <p:spPr>
          <a:xfrm>
            <a:off x="5422583" y="518922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Cross-Platform</a:t>
            </a:r>
            <a:endParaRPr lang="en-US" sz="2200" dirty="0"/>
          </a:p>
        </p:txBody>
      </p:sp>
      <p:sp>
        <p:nvSpPr>
          <p:cNvPr id="19" name="Text 16"/>
          <p:cNvSpPr/>
          <p:nvPr/>
        </p:nvSpPr>
        <p:spPr>
          <a:xfrm>
            <a:off x="5422583" y="5679638"/>
            <a:ext cx="29277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Node.js는 Windows, macOS, Linux 등 다양한 운영 체제에서 실행할 수 있습니다.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858679"/>
            <a:ext cx="617041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Node.js 설치 및 환경 설정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1118711" y="1907619"/>
            <a:ext cx="30480" cy="5463183"/>
          </a:xfrm>
          <a:prstGeom prst="roundRect">
            <a:avLst>
              <a:gd name="adj" fmla="val 111628"/>
            </a:avLst>
          </a:prstGeom>
          <a:solidFill>
            <a:srgbClr val="CFD2D8"/>
          </a:solidFill>
          <a:ln/>
        </p:spPr>
      </p:sp>
      <p:sp>
        <p:nvSpPr>
          <p:cNvPr id="5" name="Shape 2"/>
          <p:cNvSpPr/>
          <p:nvPr/>
        </p:nvSpPr>
        <p:spPr>
          <a:xfrm>
            <a:off x="1358622" y="2402681"/>
            <a:ext cx="793790" cy="30480"/>
          </a:xfrm>
          <a:prstGeom prst="roundRect">
            <a:avLst>
              <a:gd name="adj" fmla="val 111628"/>
            </a:avLst>
          </a:prstGeom>
          <a:solidFill>
            <a:srgbClr val="CFD2D8"/>
          </a:solidFill>
          <a:ln/>
        </p:spPr>
      </p:sp>
      <p:sp>
        <p:nvSpPr>
          <p:cNvPr id="6" name="Shape 3"/>
          <p:cNvSpPr/>
          <p:nvPr/>
        </p:nvSpPr>
        <p:spPr>
          <a:xfrm>
            <a:off x="878800" y="216277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9ECF2"/>
          </a:solidFill>
          <a:ln/>
        </p:spPr>
      </p:sp>
      <p:sp>
        <p:nvSpPr>
          <p:cNvPr id="7" name="Text 4"/>
          <p:cNvSpPr/>
          <p:nvPr/>
        </p:nvSpPr>
        <p:spPr>
          <a:xfrm>
            <a:off x="1063823" y="2247781"/>
            <a:ext cx="140256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650" dirty="0"/>
          </a:p>
        </p:txBody>
      </p:sp>
      <p:sp>
        <p:nvSpPr>
          <p:cNvPr id="8" name="Text 5"/>
          <p:cNvSpPr/>
          <p:nvPr/>
        </p:nvSpPr>
        <p:spPr>
          <a:xfrm>
            <a:off x="2381488" y="213443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다운로드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2381488" y="2624852"/>
            <a:ext cx="596872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Node.js 공식 웹사이트에서 운영 체제에 맞는 최신 버전을 다운로드합니다.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1358622" y="4299347"/>
            <a:ext cx="793790" cy="30480"/>
          </a:xfrm>
          <a:prstGeom prst="roundRect">
            <a:avLst>
              <a:gd name="adj" fmla="val 111628"/>
            </a:avLst>
          </a:prstGeom>
          <a:solidFill>
            <a:srgbClr val="CFD2D8"/>
          </a:solidFill>
          <a:ln/>
        </p:spPr>
      </p:sp>
      <p:sp>
        <p:nvSpPr>
          <p:cNvPr id="11" name="Shape 8"/>
          <p:cNvSpPr/>
          <p:nvPr/>
        </p:nvSpPr>
        <p:spPr>
          <a:xfrm>
            <a:off x="878800" y="405943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9ECF2"/>
          </a:solidFill>
          <a:ln/>
        </p:spPr>
      </p:sp>
      <p:sp>
        <p:nvSpPr>
          <p:cNvPr id="12" name="Text 9"/>
          <p:cNvSpPr/>
          <p:nvPr/>
        </p:nvSpPr>
        <p:spPr>
          <a:xfrm>
            <a:off x="1040011" y="4144447"/>
            <a:ext cx="187881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650" dirty="0"/>
          </a:p>
        </p:txBody>
      </p:sp>
      <p:sp>
        <p:nvSpPr>
          <p:cNvPr id="13" name="Text 10"/>
          <p:cNvSpPr/>
          <p:nvPr/>
        </p:nvSpPr>
        <p:spPr>
          <a:xfrm>
            <a:off x="2381488" y="403109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설치</a:t>
            </a:r>
            <a:endParaRPr lang="en-US" sz="2200" dirty="0"/>
          </a:p>
        </p:txBody>
      </p:sp>
      <p:sp>
        <p:nvSpPr>
          <p:cNvPr id="14" name="Text 11"/>
          <p:cNvSpPr/>
          <p:nvPr/>
        </p:nvSpPr>
        <p:spPr>
          <a:xfrm>
            <a:off x="2381488" y="4521517"/>
            <a:ext cx="596872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다운로드한 설치 파일을 실행하여 Node.js를 성공적으로 설치합니다.</a:t>
            </a: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1358622" y="6196013"/>
            <a:ext cx="793790" cy="30480"/>
          </a:xfrm>
          <a:prstGeom prst="roundRect">
            <a:avLst>
              <a:gd name="adj" fmla="val 111628"/>
            </a:avLst>
          </a:prstGeom>
          <a:solidFill>
            <a:srgbClr val="CFD2D8"/>
          </a:solidFill>
          <a:ln/>
        </p:spPr>
      </p:sp>
      <p:sp>
        <p:nvSpPr>
          <p:cNvPr id="16" name="Shape 13"/>
          <p:cNvSpPr/>
          <p:nvPr/>
        </p:nvSpPr>
        <p:spPr>
          <a:xfrm>
            <a:off x="878800" y="5956102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9ECF2"/>
          </a:solidFill>
          <a:ln/>
        </p:spPr>
      </p:sp>
      <p:sp>
        <p:nvSpPr>
          <p:cNvPr id="17" name="Text 14"/>
          <p:cNvSpPr/>
          <p:nvPr/>
        </p:nvSpPr>
        <p:spPr>
          <a:xfrm>
            <a:off x="1042035" y="6041112"/>
            <a:ext cx="18371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650" dirty="0"/>
          </a:p>
        </p:txBody>
      </p:sp>
      <p:sp>
        <p:nvSpPr>
          <p:cNvPr id="18" name="Text 15"/>
          <p:cNvSpPr/>
          <p:nvPr/>
        </p:nvSpPr>
        <p:spPr>
          <a:xfrm>
            <a:off x="2381488" y="592776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환경 변수 설정</a:t>
            </a:r>
            <a:endParaRPr lang="en-US" sz="2200" dirty="0"/>
          </a:p>
        </p:txBody>
      </p:sp>
      <p:sp>
        <p:nvSpPr>
          <p:cNvPr id="19" name="Text 16"/>
          <p:cNvSpPr/>
          <p:nvPr/>
        </p:nvSpPr>
        <p:spPr>
          <a:xfrm>
            <a:off x="2381488" y="6418183"/>
            <a:ext cx="596872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시스템 환경 변수에 Node.js의 설치 경로를 추가하여 명령줄에서 접근할 수 있도록 합니다.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3996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Node.js 기본 문법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기본 구조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396859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Node.js 프로그램은 모듈 시스템을 활용하며, require 함수를 사용하여 다른 모듈을 불러올 수 있습니다.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핵심 객체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396859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Node.js에는 process, console, module, exports 등의 핵심 객체가 내장되어 있습니다.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이벤트 처리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396859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Node.js는 EventEmitter 객체를 사용하여 이벤트 기반 프로그래밍을 지원합니다.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44410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Node.js 모듈 관리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493050"/>
            <a:ext cx="3664863" cy="2032754"/>
          </a:xfrm>
          <a:prstGeom prst="roundRect">
            <a:avLst>
              <a:gd name="adj" fmla="val 1674"/>
            </a:avLst>
          </a:prstGeom>
          <a:solidFill>
            <a:srgbClr val="E9ECF2"/>
          </a:solidFill>
          <a:ln/>
        </p:spPr>
      </p:sp>
      <p:sp>
        <p:nvSpPr>
          <p:cNvPr id="5" name="Text 2"/>
          <p:cNvSpPr/>
          <p:nvPr/>
        </p:nvSpPr>
        <p:spPr>
          <a:xfrm>
            <a:off x="1020604" y="27198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NPM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0604" y="3210282"/>
            <a:ext cx="321123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Node.js의 기본 패키지 관리자로, 수많은 오픈 소스 모듈을 제공합니다.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685467" y="2493050"/>
            <a:ext cx="3664863" cy="2032754"/>
          </a:xfrm>
          <a:prstGeom prst="roundRect">
            <a:avLst>
              <a:gd name="adj" fmla="val 1674"/>
            </a:avLst>
          </a:prstGeom>
          <a:solidFill>
            <a:srgbClr val="E9ECF2"/>
          </a:solidFill>
          <a:ln/>
        </p:spPr>
      </p:sp>
      <p:sp>
        <p:nvSpPr>
          <p:cNvPr id="8" name="Text 5"/>
          <p:cNvSpPr/>
          <p:nvPr/>
        </p:nvSpPr>
        <p:spPr>
          <a:xfrm>
            <a:off x="4912281" y="27198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의존성 관리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4912281" y="3210282"/>
            <a:ext cx="321123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package.json 파일을 사용하여 프로젝트의 종속성을 손쉽게 관리할 수 있습니다.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4752618"/>
            <a:ext cx="3664863" cy="2032754"/>
          </a:xfrm>
          <a:prstGeom prst="roundRect">
            <a:avLst>
              <a:gd name="adj" fmla="val 1674"/>
            </a:avLst>
          </a:prstGeom>
          <a:solidFill>
            <a:srgbClr val="E9ECF2"/>
          </a:solidFill>
          <a:ln/>
        </p:spPr>
      </p:sp>
      <p:sp>
        <p:nvSpPr>
          <p:cNvPr id="11" name="Text 8"/>
          <p:cNvSpPr/>
          <p:nvPr/>
        </p:nvSpPr>
        <p:spPr>
          <a:xfrm>
            <a:off x="1020604" y="49794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모듈 설치 및 업데이트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20604" y="5469850"/>
            <a:ext cx="321123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npm install 명령어를 사용하여 필요한 모듈을 설치하고 관리할 수 있습니다.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4685467" y="4752618"/>
            <a:ext cx="3664863" cy="2032754"/>
          </a:xfrm>
          <a:prstGeom prst="roundRect">
            <a:avLst>
              <a:gd name="adj" fmla="val 1674"/>
            </a:avLst>
          </a:prstGeom>
          <a:solidFill>
            <a:srgbClr val="E9ECF2"/>
          </a:solidFill>
          <a:ln/>
        </p:spPr>
      </p:sp>
      <p:sp>
        <p:nvSpPr>
          <p:cNvPr id="14" name="Text 11"/>
          <p:cNvSpPr/>
          <p:nvPr/>
        </p:nvSpPr>
        <p:spPr>
          <a:xfrm>
            <a:off x="4912281" y="49794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모듈 퍼블리싱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4912281" y="5469850"/>
            <a:ext cx="321123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개발한 모듈을 NPM 저장소에 공개하여 다른 개발자들이 사용할 수 있습니다.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42899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80085" y="3119080"/>
            <a:ext cx="5492115" cy="6072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4750"/>
              </a:lnSpc>
              <a:buNone/>
            </a:pPr>
            <a:r>
              <a:rPr lang="en-US" sz="380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Node.js 비동기 프로그래밍</a:t>
            </a:r>
            <a:endParaRPr lang="en-US" sz="3800" dirty="0"/>
          </a:p>
        </p:txBody>
      </p:sp>
      <p:sp>
        <p:nvSpPr>
          <p:cNvPr id="4" name="Shape 1"/>
          <p:cNvSpPr/>
          <p:nvPr/>
        </p:nvSpPr>
        <p:spPr>
          <a:xfrm>
            <a:off x="680085" y="5934075"/>
            <a:ext cx="13270230" cy="22860"/>
          </a:xfrm>
          <a:prstGeom prst="roundRect">
            <a:avLst>
              <a:gd name="adj" fmla="val 127511"/>
            </a:avLst>
          </a:prstGeom>
          <a:solidFill>
            <a:srgbClr val="CFD2D8"/>
          </a:solidFill>
          <a:ln/>
        </p:spPr>
      </p:sp>
      <p:sp>
        <p:nvSpPr>
          <p:cNvPr id="5" name="Shape 2"/>
          <p:cNvSpPr/>
          <p:nvPr/>
        </p:nvSpPr>
        <p:spPr>
          <a:xfrm>
            <a:off x="3937635" y="5253990"/>
            <a:ext cx="22860" cy="680085"/>
          </a:xfrm>
          <a:prstGeom prst="roundRect">
            <a:avLst>
              <a:gd name="adj" fmla="val 127511"/>
            </a:avLst>
          </a:prstGeom>
          <a:solidFill>
            <a:srgbClr val="CFD2D8"/>
          </a:solidFill>
          <a:ln/>
        </p:spPr>
      </p:sp>
      <p:sp>
        <p:nvSpPr>
          <p:cNvPr id="6" name="Shape 3"/>
          <p:cNvSpPr/>
          <p:nvPr/>
        </p:nvSpPr>
        <p:spPr>
          <a:xfrm>
            <a:off x="3730466" y="5715476"/>
            <a:ext cx="437198" cy="437198"/>
          </a:xfrm>
          <a:prstGeom prst="roundRect">
            <a:avLst>
              <a:gd name="adj" fmla="val 6667"/>
            </a:avLst>
          </a:prstGeom>
          <a:solidFill>
            <a:srgbClr val="E9ECF2"/>
          </a:solidFill>
          <a:ln/>
        </p:spPr>
      </p:sp>
      <p:sp>
        <p:nvSpPr>
          <p:cNvPr id="7" name="Text 4"/>
          <p:cNvSpPr/>
          <p:nvPr/>
        </p:nvSpPr>
        <p:spPr>
          <a:xfrm>
            <a:off x="3888938" y="5788343"/>
            <a:ext cx="120134" cy="2914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250"/>
              </a:lnSpc>
              <a:buNone/>
            </a:pPr>
            <a:r>
              <a:rPr lang="en-US" sz="22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250" dirty="0"/>
          </a:p>
        </p:txBody>
      </p:sp>
      <p:sp>
        <p:nvSpPr>
          <p:cNvPr id="8" name="Text 5"/>
          <p:cNvSpPr/>
          <p:nvPr/>
        </p:nvSpPr>
        <p:spPr>
          <a:xfrm>
            <a:off x="2734508" y="4328636"/>
            <a:ext cx="2428994" cy="3036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350"/>
              </a:lnSpc>
              <a:buNone/>
            </a:pPr>
            <a:r>
              <a:rPr lang="en-US" sz="19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콜백 함수</a:t>
            </a:r>
            <a:endParaRPr lang="en-US" sz="1900" dirty="0"/>
          </a:p>
        </p:txBody>
      </p:sp>
      <p:sp>
        <p:nvSpPr>
          <p:cNvPr id="9" name="Text 6"/>
          <p:cNvSpPr/>
          <p:nvPr/>
        </p:nvSpPr>
        <p:spPr>
          <a:xfrm>
            <a:off x="874395" y="4748808"/>
            <a:ext cx="6149340" cy="3108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Node.js는 콜백 함수를 사용하여 비동기 작업을 처리합니다.</a:t>
            </a:r>
            <a:endParaRPr lang="en-US" sz="1500" dirty="0"/>
          </a:p>
        </p:txBody>
      </p:sp>
      <p:sp>
        <p:nvSpPr>
          <p:cNvPr id="10" name="Shape 7"/>
          <p:cNvSpPr/>
          <p:nvPr/>
        </p:nvSpPr>
        <p:spPr>
          <a:xfrm>
            <a:off x="7303770" y="5934075"/>
            <a:ext cx="22860" cy="680085"/>
          </a:xfrm>
          <a:prstGeom prst="roundRect">
            <a:avLst>
              <a:gd name="adj" fmla="val 127511"/>
            </a:avLst>
          </a:prstGeom>
          <a:solidFill>
            <a:srgbClr val="CFD2D8"/>
          </a:solidFill>
          <a:ln/>
        </p:spPr>
      </p:sp>
      <p:sp>
        <p:nvSpPr>
          <p:cNvPr id="11" name="Shape 8"/>
          <p:cNvSpPr/>
          <p:nvPr/>
        </p:nvSpPr>
        <p:spPr>
          <a:xfrm>
            <a:off x="7096601" y="5715476"/>
            <a:ext cx="437198" cy="437198"/>
          </a:xfrm>
          <a:prstGeom prst="roundRect">
            <a:avLst>
              <a:gd name="adj" fmla="val 6667"/>
            </a:avLst>
          </a:prstGeom>
          <a:solidFill>
            <a:srgbClr val="E9ECF2"/>
          </a:solidFill>
          <a:ln/>
        </p:spPr>
      </p:sp>
      <p:sp>
        <p:nvSpPr>
          <p:cNvPr id="12" name="Text 9"/>
          <p:cNvSpPr/>
          <p:nvPr/>
        </p:nvSpPr>
        <p:spPr>
          <a:xfrm>
            <a:off x="7234714" y="5788343"/>
            <a:ext cx="160973" cy="2914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250"/>
              </a:lnSpc>
              <a:buNone/>
            </a:pPr>
            <a:r>
              <a:rPr lang="en-US" sz="22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250" dirty="0"/>
          </a:p>
        </p:txBody>
      </p:sp>
      <p:sp>
        <p:nvSpPr>
          <p:cNvPr id="13" name="Text 10"/>
          <p:cNvSpPr/>
          <p:nvPr/>
        </p:nvSpPr>
        <p:spPr>
          <a:xfrm>
            <a:off x="6100643" y="6808470"/>
            <a:ext cx="2428994" cy="3036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350"/>
              </a:lnSpc>
              <a:buNone/>
            </a:pPr>
            <a:r>
              <a:rPr lang="en-US" sz="19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Promise</a:t>
            </a:r>
            <a:endParaRPr lang="en-US" sz="1900" dirty="0"/>
          </a:p>
        </p:txBody>
      </p:sp>
      <p:sp>
        <p:nvSpPr>
          <p:cNvPr id="14" name="Text 11"/>
          <p:cNvSpPr/>
          <p:nvPr/>
        </p:nvSpPr>
        <p:spPr>
          <a:xfrm>
            <a:off x="4240530" y="7228642"/>
            <a:ext cx="6149340" cy="3108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ES6에서 도입된 Promise 객체를 사용하면 콜백 지옥을 해결할 수 있습니다.</a:t>
            </a:r>
            <a:endParaRPr lang="en-US" sz="1500" dirty="0"/>
          </a:p>
        </p:txBody>
      </p:sp>
      <p:sp>
        <p:nvSpPr>
          <p:cNvPr id="15" name="Shape 12"/>
          <p:cNvSpPr/>
          <p:nvPr/>
        </p:nvSpPr>
        <p:spPr>
          <a:xfrm>
            <a:off x="10669905" y="5253990"/>
            <a:ext cx="22860" cy="680085"/>
          </a:xfrm>
          <a:prstGeom prst="roundRect">
            <a:avLst>
              <a:gd name="adj" fmla="val 127511"/>
            </a:avLst>
          </a:prstGeom>
          <a:solidFill>
            <a:srgbClr val="CFD2D8"/>
          </a:solidFill>
          <a:ln/>
        </p:spPr>
      </p:sp>
      <p:sp>
        <p:nvSpPr>
          <p:cNvPr id="16" name="Shape 13"/>
          <p:cNvSpPr/>
          <p:nvPr/>
        </p:nvSpPr>
        <p:spPr>
          <a:xfrm>
            <a:off x="10462736" y="5715476"/>
            <a:ext cx="437198" cy="437198"/>
          </a:xfrm>
          <a:prstGeom prst="roundRect">
            <a:avLst>
              <a:gd name="adj" fmla="val 6667"/>
            </a:avLst>
          </a:prstGeom>
          <a:solidFill>
            <a:srgbClr val="E9ECF2"/>
          </a:solidFill>
          <a:ln/>
        </p:spPr>
      </p:sp>
      <p:sp>
        <p:nvSpPr>
          <p:cNvPr id="17" name="Text 14"/>
          <p:cNvSpPr/>
          <p:nvPr/>
        </p:nvSpPr>
        <p:spPr>
          <a:xfrm>
            <a:off x="10602516" y="5788343"/>
            <a:ext cx="157520" cy="2914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250"/>
              </a:lnSpc>
              <a:buNone/>
            </a:pPr>
            <a:r>
              <a:rPr lang="en-US" sz="22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250" dirty="0"/>
          </a:p>
        </p:txBody>
      </p:sp>
      <p:sp>
        <p:nvSpPr>
          <p:cNvPr id="18" name="Text 15"/>
          <p:cNvSpPr/>
          <p:nvPr/>
        </p:nvSpPr>
        <p:spPr>
          <a:xfrm>
            <a:off x="9466778" y="4017764"/>
            <a:ext cx="2428994" cy="3036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350"/>
              </a:lnSpc>
              <a:buNone/>
            </a:pPr>
            <a:r>
              <a:rPr lang="en-US" sz="19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async/await</a:t>
            </a:r>
            <a:endParaRPr lang="en-US" sz="1900" dirty="0"/>
          </a:p>
        </p:txBody>
      </p:sp>
      <p:sp>
        <p:nvSpPr>
          <p:cNvPr id="19" name="Text 16"/>
          <p:cNvSpPr/>
          <p:nvPr/>
        </p:nvSpPr>
        <p:spPr>
          <a:xfrm>
            <a:off x="7606665" y="4437936"/>
            <a:ext cx="6149340" cy="6217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async 함수와 await 키워드를 사용하면 비동기 코드를 동기적으로 작성할 수 있습니다.</a:t>
            </a:r>
            <a:endParaRPr lang="en-US" sz="1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87713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Node.js 웹 서버 구축</a:t>
            </a:r>
            <a:endParaRPr lang="en-US" sz="445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90" y="1926074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93790" y="27198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HTTP 모듈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93790" y="3210282"/>
            <a:ext cx="360807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Node.js의 기본 HTTP 모듈을 사용하여 간단한 웹 서버를 구축할 수 있습니다.</a:t>
            </a:r>
            <a:endParaRPr lang="en-US" sz="175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021" y="1926074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742021" y="27198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Express.js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4742021" y="3210282"/>
            <a:ext cx="3608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Express.js는 Node.js용 유명한 웹 애플리케이션 프레임워크입니다.</a:t>
            </a:r>
            <a:endParaRPr lang="en-US" sz="175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4979432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93790" y="577322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데이터베이스 연동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793790" y="6263640"/>
            <a:ext cx="360807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MongoDB, MySQL, PostgreSQL 등 다양한 데이터베이스와 연동할 수 있습니다.</a:t>
            </a:r>
            <a:endParaRPr lang="en-US" sz="1750" dirty="0"/>
          </a:p>
        </p:txBody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2021" y="4979432"/>
            <a:ext cx="566976" cy="566976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4742021" y="577322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템플릿 엔진</a:t>
            </a:r>
            <a:endParaRPr lang="en-US" sz="2200" dirty="0"/>
          </a:p>
        </p:txBody>
      </p:sp>
      <p:sp>
        <p:nvSpPr>
          <p:cNvPr id="15" name="Text 8"/>
          <p:cNvSpPr/>
          <p:nvPr/>
        </p:nvSpPr>
        <p:spPr>
          <a:xfrm>
            <a:off x="4742021" y="6263640"/>
            <a:ext cx="360818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Handlebars, EJS, Pug 등의 템플릿 엔진을 사용하여 동적 웹 페이지를 생성할 수 있습니다.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86856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Node.js 활용사례</a:t>
            </a:r>
            <a:endParaRPr lang="en-US" sz="445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190" y="1917502"/>
            <a:ext cx="1134070" cy="181451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754422" y="214431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실시간 애플리케이션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754422" y="2634734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Node.js의 비동기성과 실시간 처리 능력을 활용하여 실시간 채팅, 협업 도구, 게임 등을 개발할 수 있습니다.</a:t>
            </a:r>
            <a:endParaRPr lang="en-US" sz="175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190" y="3732014"/>
            <a:ext cx="1134070" cy="1814513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754422" y="395882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IoT 및 마이크로서비스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7754422" y="4449247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Node.js는 경량성과 확장성으로 인해 IoT 기기 개발 및 마이크로서비스 아키텍처 구축에 적합합니다.</a:t>
            </a:r>
            <a:endParaRPr lang="en-US" sz="175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5546527"/>
            <a:ext cx="1134070" cy="1814513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754422" y="577334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서버리스 컴퓨팅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7754422" y="6263759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AWS Lambda, Google Cloud Functions 등의 서버리스 플랫폼에서 Node.js를 사용할 수 있습니다.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2024-11-04T13:49:58Z</dcterms:created>
  <dcterms:modified xsi:type="dcterms:W3CDTF">2024-11-04T13:49:58Z</dcterms:modified>
</cp:coreProperties>
</file>