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전예진" initials="전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224" autoAdjust="0"/>
    <p:restoredTop sz="92346"/>
  </p:normalViewPr>
  <p:slideViewPr>
    <p:cSldViewPr snapToGrid="0">
      <p:cViewPr>
        <p:scale>
          <a:sx n="100" d="100"/>
          <a:sy n="100" d="100"/>
        </p:scale>
        <p:origin x="58" y="29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993147-A65C-430E-98CC-5C9632B7A074}" type="datetime1">
              <a:rPr lang="ko-KR" altLang="en-US"/>
              <a:pPr lvl="0">
                <a:defRPr/>
              </a:pPr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74543-C65B-43F5-8CBD-FCA2068DE7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774543-C65B-43F5-8CBD-FCA2068DE7C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774543-C65B-43F5-8CBD-FCA2068DE7C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774543-C65B-43F5-8CBD-FCA2068DE7C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774543-C65B-43F5-8CBD-FCA2068DE7C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링크 걸어서 구현 영상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C774543-C65B-43F5-8CBD-FCA2068DE7C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9595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5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16CDCA-6BE0-4A96-BBF2-406FECCBF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924652A-1CCB-4DDB-B771-75E0539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37" y="373791"/>
            <a:ext cx="1889924" cy="1841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21D3B0-EF36-45B7-8999-C22F8761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20" y="683257"/>
            <a:ext cx="3554276" cy="2670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0F1BD-AB97-4EF3-8B23-0AFEFE4E6A1C}"/>
              </a:ext>
            </a:extLst>
          </p:cNvPr>
          <p:cNvSpPr txBox="1"/>
          <p:nvPr/>
        </p:nvSpPr>
        <p:spPr>
          <a:xfrm>
            <a:off x="8350735" y="2200132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1600" b="1" dirty="0"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2021-1 </a:t>
            </a:r>
            <a:r>
              <a:rPr lang="ko-KR" altLang="en-US" sz="1600" b="1" dirty="0"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소프트웨어공학</a:t>
            </a:r>
            <a:r>
              <a:rPr lang="en-US" altLang="ko-KR" sz="1600" b="1" dirty="0"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</a:t>
            </a:r>
            <a:r>
              <a:rPr lang="ko-KR" altLang="en-US" sz="1600" b="1" dirty="0"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분반</a:t>
            </a:r>
            <a:r>
              <a:rPr lang="en-US" altLang="ko-KR" sz="1600" b="1" dirty="0"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b="1" dirty="0">
              <a:solidFill>
                <a:srgbClr val="267E8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A00FD-9C4E-4E4F-8D82-F18D8541C805}"/>
              </a:ext>
            </a:extLst>
          </p:cNvPr>
          <p:cNvSpPr txBox="1"/>
          <p:nvPr/>
        </p:nvSpPr>
        <p:spPr>
          <a:xfrm>
            <a:off x="8136388" y="2463970"/>
            <a:ext cx="3262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endParaRPr lang="en-US" altLang="ko-KR" sz="6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67E8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최종발표</a:t>
            </a:r>
            <a:endParaRPr lang="en-US" altLang="ko-KR" sz="6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67E8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평행 사변형 46">
            <a:extLst>
              <a:ext uri="{FF2B5EF4-FFF2-40B4-BE49-F238E27FC236}">
                <a16:creationId xmlns:a16="http://schemas.microsoft.com/office/drawing/2014/main" id="{75400614-533C-48BA-8B8D-2EF634A8E0A9}"/>
              </a:ext>
            </a:extLst>
          </p:cNvPr>
          <p:cNvSpPr/>
          <p:nvPr/>
        </p:nvSpPr>
        <p:spPr>
          <a:xfrm>
            <a:off x="4446008" y="2475128"/>
            <a:ext cx="1603775" cy="1362224"/>
          </a:xfrm>
          <a:prstGeom prst="parallelogram">
            <a:avLst>
              <a:gd name="adj" fmla="val 878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A7C65B-6BCA-4F57-B78E-016BE4B60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690" y="1465181"/>
            <a:ext cx="1911901" cy="7349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F62019B-7F2D-4291-9BB5-BE34F992CF11}"/>
              </a:ext>
            </a:extLst>
          </p:cNvPr>
          <p:cNvSpPr txBox="1"/>
          <p:nvPr/>
        </p:nvSpPr>
        <p:spPr>
          <a:xfrm>
            <a:off x="8297966" y="4730325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전예진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서성민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최성호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67E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김다혜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38356F-3E60-4851-BD7A-DF3263C7B473}"/>
              </a:ext>
            </a:extLst>
          </p:cNvPr>
          <p:cNvSpPr/>
          <p:nvPr/>
        </p:nvSpPr>
        <p:spPr>
          <a:xfrm>
            <a:off x="7387737" y="4768376"/>
            <a:ext cx="1042933" cy="262451"/>
          </a:xfrm>
          <a:prstGeom prst="roundRect">
            <a:avLst/>
          </a:prstGeom>
          <a:solidFill>
            <a:srgbClr val="267E82"/>
          </a:solidFill>
          <a:ln>
            <a:solidFill>
              <a:srgbClr val="267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7C8E65-49DD-4947-A1B4-AF9F13912AFF}"/>
              </a:ext>
            </a:extLst>
          </p:cNvPr>
          <p:cNvSpPr/>
          <p:nvPr/>
        </p:nvSpPr>
        <p:spPr>
          <a:xfrm>
            <a:off x="0" y="0"/>
            <a:ext cx="495301" cy="6858000"/>
          </a:xfrm>
          <a:prstGeom prst="rect">
            <a:avLst/>
          </a:prstGeom>
          <a:solidFill>
            <a:srgbClr val="32A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학교 로고.png">
            <a:extLst>
              <a:ext uri="{FF2B5EF4-FFF2-40B4-BE49-F238E27FC236}">
                <a16:creationId xmlns:a16="http://schemas.microsoft.com/office/drawing/2014/main" id="{8E314258-798F-46BB-BB9C-DA6A9CBC4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60" y="6328923"/>
            <a:ext cx="1105623" cy="368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BD642ED-B4E1-435B-888C-454D7D6B4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271" y="3866974"/>
            <a:ext cx="1402009" cy="13408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A1D6964-E4BF-47AA-B378-DA1EA7DC920F}"/>
              </a:ext>
            </a:extLst>
          </p:cNvPr>
          <p:cNvSpPr txBox="1"/>
          <p:nvPr/>
        </p:nvSpPr>
        <p:spPr>
          <a:xfrm rot="5400000">
            <a:off x="-1519822" y="3321278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ctr"/>
            <a:r>
              <a:rPr lang="en-US" altLang="ko-KR" sz="800" dirty="0">
                <a:latin typeface="+mn-ea"/>
                <a:ea typeface="+mn-ea"/>
              </a:rPr>
              <a:t>COPYRIGHT (C)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POWERPOINT DESIGNER PAPO ALL RIGHTS RESERVED.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90546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9be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380066" y="1638300"/>
            <a:ext cx="2040034" cy="354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907348"/>
            <a:ext cx="12192000" cy="3043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10168894" y="0"/>
            <a:ext cx="1598515" cy="1511449"/>
          </a:xfrm>
          <a:prstGeom prst="parallelogram">
            <a:avLst>
              <a:gd name="adj" fmla="val 878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10275984" y="700698"/>
            <a:ext cx="1712816" cy="1206649"/>
          </a:xfrm>
          <a:prstGeom prst="parallelogram">
            <a:avLst>
              <a:gd name="adj" fmla="val 87826"/>
            </a:avLst>
          </a:prstGeom>
          <a:solidFill>
            <a:srgbClr val="298a8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20823" y="2411827"/>
            <a:ext cx="1282700" cy="1282700"/>
          </a:xfrm>
          <a:prstGeom prst="ellipse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76708" y="2411827"/>
            <a:ext cx="1282700" cy="1282700"/>
          </a:xfrm>
          <a:prstGeom prst="ellipse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88477" y="2411827"/>
            <a:ext cx="1282700" cy="1282700"/>
          </a:xfrm>
          <a:prstGeom prst="ellipse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pic>
        <p:nvPicPr>
          <p:cNvPr id="19" name="그래픽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4185" y="2625285"/>
            <a:ext cx="855785" cy="855785"/>
          </a:xfrm>
          <a:prstGeom prst="rect">
            <a:avLst/>
          </a:prstGeom>
        </p:spPr>
      </p:pic>
      <p:pic>
        <p:nvPicPr>
          <p:cNvPr id="21" name="그래픽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47921" y="2404411"/>
            <a:ext cx="944127" cy="944127"/>
          </a:xfrm>
          <a:prstGeom prst="rect">
            <a:avLst/>
          </a:prstGeom>
        </p:spPr>
      </p:pic>
      <p:pic>
        <p:nvPicPr>
          <p:cNvPr id="23" name="그래픽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7674" y="2617235"/>
            <a:ext cx="871885" cy="871885"/>
          </a:xfrm>
          <a:prstGeom prst="rect">
            <a:avLst/>
          </a:prstGeom>
        </p:spPr>
      </p:pic>
      <p:pic>
        <p:nvPicPr>
          <p:cNvPr id="25" name="그래픽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76996" y="2632485"/>
            <a:ext cx="841385" cy="8413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2035" y="3798308"/>
            <a:ext cx="18783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ec3"/>
                </a:solidFill>
                <a:latin typeface="+mn-ea"/>
              </a:rPr>
              <a:t>UI/UX</a:t>
            </a:r>
            <a:r>
              <a:rPr lang="ko-KR" alt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ec3"/>
                </a:solidFill>
                <a:latin typeface="+mn-ea"/>
              </a:rPr>
              <a:t>화면구성</a:t>
            </a:r>
            <a:endParaRPr lang="ko-KR" altLang="en-US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9bec3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0510" y="3798308"/>
            <a:ext cx="12973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ec3"/>
                </a:solidFill>
                <a:latin typeface="+mn-ea"/>
              </a:rPr>
              <a:t>화면 연동</a:t>
            </a:r>
            <a:endParaRPr lang="ko-KR" altLang="en-US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9bec3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62135" y="3798308"/>
            <a:ext cx="1544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ec3"/>
                </a:solidFill>
                <a:latin typeface="+mn-ea"/>
              </a:rPr>
              <a:t>기능 테스트</a:t>
            </a:r>
            <a:endParaRPr lang="ko-KR" altLang="en-US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39bec3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83141" y="4167398"/>
            <a:ext cx="1294324" cy="24077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89cdd"/>
                </a:solidFill>
                <a:latin typeface="HelveticaNeueLT Std Med"/>
                <a:ea typeface="에스코어 드림 5 Medium"/>
              </a:defRPr>
            </a:lvl1pPr>
          </a:lstStyle>
          <a:p>
            <a:pPr lvl="0">
              <a:defRPr/>
            </a:pPr>
            <a:r>
              <a:rPr lang="en-US" altLang="ko-KR" sz="1000">
                <a:solidFill>
                  <a:srgbClr val="39bec3"/>
                </a:solidFill>
                <a:latin typeface="+mn-ea"/>
                <a:ea typeface="+mn-ea"/>
              </a:rPr>
              <a:t>XML</a:t>
            </a: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 레이아웃 코드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9026" y="4167398"/>
            <a:ext cx="1167339" cy="85037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89cdd"/>
                </a:solidFill>
                <a:latin typeface="HelveticaNeueLT Std Med"/>
                <a:ea typeface="에스코어 드림 5 Medium"/>
              </a:defRPr>
            </a:lvl1pPr>
          </a:lstStyle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코틀린 소스 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레이아웃 코드로 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작성이 불가능한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 스피너는 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코틀린 소스 코드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50790" y="4167398"/>
            <a:ext cx="1037200" cy="39317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89cdd"/>
                </a:solidFill>
                <a:latin typeface="HelveticaNeueLT Std Med"/>
                <a:ea typeface="에스코어 드림 5 Medium"/>
              </a:defRPr>
            </a:lvl1pPr>
          </a:lstStyle>
          <a:p>
            <a:pPr lvl="0">
              <a:defRPr/>
            </a:pP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정상 동작 확인</a:t>
            </a:r>
            <a:endParaRPr lang="ko-KR" altLang="en-US" sz="1000">
              <a:solidFill>
                <a:srgbClr val="39bec3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en-US" altLang="ko-KR" sz="1000">
                <a:solidFill>
                  <a:srgbClr val="39bec3"/>
                </a:solidFill>
                <a:latin typeface="+mn-ea"/>
                <a:ea typeface="+mn-ea"/>
              </a:rPr>
              <a:t>(</a:t>
            </a: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고객</a:t>
            </a:r>
            <a:r>
              <a:rPr lang="en-US" altLang="ko-KR" sz="1000">
                <a:solidFill>
                  <a:srgbClr val="39bec3"/>
                </a:solidFill>
                <a:latin typeface="+mn-ea"/>
                <a:ea typeface="+mn-ea"/>
              </a:rPr>
              <a:t>/</a:t>
            </a:r>
            <a:r>
              <a:rPr lang="ko-KR" altLang="en-US" sz="1000">
                <a:solidFill>
                  <a:srgbClr val="39bec3"/>
                </a:solidFill>
                <a:latin typeface="+mn-ea"/>
                <a:ea typeface="+mn-ea"/>
              </a:rPr>
              <a:t>사업자</a:t>
            </a:r>
            <a:r>
              <a:rPr lang="en-US" altLang="ko-KR" sz="1000">
                <a:solidFill>
                  <a:srgbClr val="39bec3"/>
                </a:solidFill>
                <a:latin typeface="+mn-ea"/>
                <a:ea typeface="+mn-ea"/>
              </a:rPr>
              <a:t>)</a:t>
            </a:r>
            <a:endParaRPr lang="en-US" altLang="ko-KR" sz="1000">
              <a:solidFill>
                <a:srgbClr val="39bec3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iphone png 이미지 검색결과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692120" y="1066801"/>
            <a:ext cx="4439919" cy="5791199"/>
          </a:xfrm>
          <a:prstGeom prst="rect">
            <a:avLst/>
          </a:prstGeom>
          <a:noFill/>
        </p:spPr>
      </p:pic>
      <p:sp>
        <p:nvSpPr>
          <p:cNvPr id="37" name="평행 사변형 36"/>
          <p:cNvSpPr/>
          <p:nvPr/>
        </p:nvSpPr>
        <p:spPr>
          <a:xfrm>
            <a:off x="2363829" y="4950653"/>
            <a:ext cx="2040034" cy="1711128"/>
          </a:xfrm>
          <a:prstGeom prst="parallelogram">
            <a:avLst>
              <a:gd name="adj" fmla="val 87826"/>
            </a:avLst>
          </a:prstGeom>
          <a:solidFill>
            <a:srgbClr val="298a8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평행 사변형 37"/>
          <p:cNvSpPr/>
          <p:nvPr/>
        </p:nvSpPr>
        <p:spPr>
          <a:xfrm>
            <a:off x="2269399" y="5292381"/>
            <a:ext cx="867416" cy="820171"/>
          </a:xfrm>
          <a:prstGeom prst="parallelogram">
            <a:avLst>
              <a:gd name="adj" fmla="val 878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평행 사변형 38"/>
          <p:cNvSpPr/>
          <p:nvPr/>
        </p:nvSpPr>
        <p:spPr>
          <a:xfrm>
            <a:off x="7293670" y="5946868"/>
            <a:ext cx="1058322" cy="927711"/>
          </a:xfrm>
          <a:prstGeom prst="parallelogram">
            <a:avLst>
              <a:gd name="adj" fmla="val 87826"/>
            </a:avLst>
          </a:prstGeom>
          <a:solidFill>
            <a:srgbClr val="298a8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28529" y="6502856"/>
            <a:ext cx="353494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/>
                <a:ea typeface="에스코어 드림 5 Medium"/>
              </a:defRPr>
            </a:lvl1pPr>
          </a:lstStyle>
          <a:p>
            <a:pPr algn="ctr">
              <a:defRPr/>
            </a:pPr>
            <a:r>
              <a:rPr lang="en-US" altLang="ko-KR" sz="800">
                <a:latin typeface="+mn-ea"/>
                <a:ea typeface="+mn-ea"/>
              </a:rPr>
              <a:t>COPYRIGHT (C)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>
                <a:latin typeface="+mn-ea"/>
                <a:ea typeface="+mn-ea"/>
              </a:rPr>
              <a:t>POWERPOINT DESIGNER PAPO ALL RIGHTS RESERVED.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599233" y="2776359"/>
            <a:ext cx="1697543" cy="652641"/>
          </a:xfrm>
          <a:prstGeom prst="rect">
            <a:avLst/>
          </a:prstGeom>
        </p:spPr>
      </p:pic>
      <p:sp>
        <p:nvSpPr>
          <p:cNvPr id="41" name="제목 1"/>
          <p:cNvSpPr txBox="1"/>
          <p:nvPr/>
        </p:nvSpPr>
        <p:spPr>
          <a:xfrm>
            <a:off x="408046" y="588958"/>
            <a:ext cx="3481048" cy="61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HY헤드라인M"/>
                <a:ea typeface="HY헤드라인M"/>
              </a:rPr>
              <a:t>04/ </a:t>
            </a:r>
            <a:r>
              <a:rPr lang="ko-KR" altLang="en-US" sz="3200">
                <a:solidFill>
                  <a:schemeClr val="bg1"/>
                </a:solidFill>
                <a:latin typeface="HY헤드라인M"/>
                <a:ea typeface="HY헤드라인M"/>
              </a:rPr>
              <a:t>구현</a:t>
            </a:r>
            <a:endParaRPr lang="ko-KR" altLang="en-US" sz="32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제목 1"/>
          <p:cNvSpPr txBox="1"/>
          <p:nvPr/>
        </p:nvSpPr>
        <p:spPr>
          <a:xfrm>
            <a:off x="408046" y="588958"/>
            <a:ext cx="3481048" cy="61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HY헤드라인M"/>
                <a:ea typeface="HY헤드라인M"/>
              </a:rPr>
              <a:t>05/ </a:t>
            </a:r>
            <a:r>
              <a:rPr lang="ko-KR" altLang="en-US" sz="3200">
                <a:solidFill>
                  <a:schemeClr val="bg1"/>
                </a:solidFill>
                <a:latin typeface="HY헤드라인M"/>
                <a:ea typeface="HY헤드라인M"/>
              </a:rPr>
              <a:t>마무리</a:t>
            </a:r>
            <a:endParaRPr lang="ko-KR" altLang="en-US" sz="32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1505467" y="1626814"/>
            <a:ext cx="9181066" cy="4411345"/>
          </a:xfrm>
          <a:prstGeom prst="roundRect">
            <a:avLst>
              <a:gd name="adj" fmla="val 16667"/>
            </a:avLst>
          </a:prstGeom>
          <a:ln w="25400">
            <a:solidFill>
              <a:srgbClr val="34ac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 한 학기동안 진행하면서 어려웠던 점</a:t>
            </a:r>
            <a:r>
              <a:rPr lang="en-US" altLang="ko-KR"/>
              <a:t>,</a:t>
            </a:r>
            <a:r>
              <a:rPr lang="ko-KR" altLang="en-US"/>
              <a:t> 느낀점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A8228B1-2138-49F9-A8E7-DD9420EFE847}"/>
              </a:ext>
            </a:extLst>
          </p:cNvPr>
          <p:cNvSpPr/>
          <p:nvPr/>
        </p:nvSpPr>
        <p:spPr>
          <a:xfrm>
            <a:off x="4406900" y="0"/>
            <a:ext cx="7785100" cy="6858000"/>
          </a:xfrm>
          <a:custGeom>
            <a:avLst/>
            <a:gdLst>
              <a:gd name="connsiteX0" fmla="*/ 6023107 w 7785100"/>
              <a:gd name="connsiteY0" fmla="*/ 0 h 6858000"/>
              <a:gd name="connsiteX1" fmla="*/ 7785100 w 7785100"/>
              <a:gd name="connsiteY1" fmla="*/ 0 h 6858000"/>
              <a:gd name="connsiteX2" fmla="*/ 7785100 w 7785100"/>
              <a:gd name="connsiteY2" fmla="*/ 2530571 h 6858000"/>
              <a:gd name="connsiteX3" fmla="*/ 3984492 w 7785100"/>
              <a:gd name="connsiteY3" fmla="*/ 6858000 h 6858000"/>
              <a:gd name="connsiteX4" fmla="*/ 0 w 77851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100" h="6858000">
                <a:moveTo>
                  <a:pt x="6023107" y="0"/>
                </a:moveTo>
                <a:lnTo>
                  <a:pt x="7785100" y="0"/>
                </a:lnTo>
                <a:lnTo>
                  <a:pt x="7785100" y="2530571"/>
                </a:lnTo>
                <a:lnTo>
                  <a:pt x="398449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4A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9952F-B838-40DC-975C-60AF707C07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9048" cy="6858000"/>
          </a:xfrm>
          <a:prstGeom prst="rect">
            <a:avLst/>
          </a:prstGeom>
        </p:spPr>
      </p:pic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84432594-4B4A-4757-AEB1-F3B9E566DF45}"/>
              </a:ext>
            </a:extLst>
          </p:cNvPr>
          <p:cNvSpPr/>
          <p:nvPr/>
        </p:nvSpPr>
        <p:spPr>
          <a:xfrm>
            <a:off x="2455607" y="0"/>
            <a:ext cx="9736394" cy="6858000"/>
          </a:xfrm>
          <a:prstGeom prst="parallelogram">
            <a:avLst>
              <a:gd name="adj" fmla="val 87826"/>
            </a:avLst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27617CD8-4804-49E4-B407-FD97D34FF87C}"/>
              </a:ext>
            </a:extLst>
          </p:cNvPr>
          <p:cNvSpPr/>
          <p:nvPr/>
        </p:nvSpPr>
        <p:spPr>
          <a:xfrm>
            <a:off x="3583962" y="1097468"/>
            <a:ext cx="1959154" cy="1869064"/>
          </a:xfrm>
          <a:prstGeom prst="parallelogram">
            <a:avLst>
              <a:gd name="adj" fmla="val 87826"/>
            </a:avLst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7A6F5100-A4E6-47E6-9847-DE061F26A902}"/>
              </a:ext>
            </a:extLst>
          </p:cNvPr>
          <p:cNvSpPr/>
          <p:nvPr/>
        </p:nvSpPr>
        <p:spPr>
          <a:xfrm>
            <a:off x="2471179" y="596900"/>
            <a:ext cx="1959154" cy="1435100"/>
          </a:xfrm>
          <a:prstGeom prst="parallelogram">
            <a:avLst>
              <a:gd name="adj" fmla="val 878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D9FBC-B0E9-4CDA-8B66-DF17E7B25FBE}"/>
              </a:ext>
            </a:extLst>
          </p:cNvPr>
          <p:cNvSpPr txBox="1"/>
          <p:nvPr/>
        </p:nvSpPr>
        <p:spPr>
          <a:xfrm>
            <a:off x="4532366" y="4017807"/>
            <a:ext cx="4626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ko-KR" altLang="en-US" sz="5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412D9-D908-4747-B3BA-552DB5AFE73F}"/>
              </a:ext>
            </a:extLst>
          </p:cNvPr>
          <p:cNvSpPr txBox="1"/>
          <p:nvPr/>
        </p:nvSpPr>
        <p:spPr>
          <a:xfrm>
            <a:off x="401106" y="6121438"/>
            <a:ext cx="1944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7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Neue LT" pitchFamily="50" charset="0"/>
                <a:ea typeface="에스코어 드림 5 Medium" panose="020B0503030302020204" pitchFamily="34" charset="-127"/>
              </a:defRPr>
            </a:lvl1pPr>
          </a:lstStyle>
          <a:p>
            <a:pPr algn="r"/>
            <a:r>
              <a:rPr lang="en-US" altLang="ko-KR" sz="900" dirty="0">
                <a:solidFill>
                  <a:srgbClr val="FFFFFF"/>
                </a:solidFill>
                <a:latin typeface="+mn-ea"/>
                <a:ea typeface="+mn-ea"/>
              </a:rPr>
              <a:t>POWERPOINT TEMPLATE DESIGN</a:t>
            </a:r>
            <a:endParaRPr lang="en-US" altLang="ko-KR" sz="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9242C-CA39-452E-AFAC-FBA456642568}"/>
              </a:ext>
            </a:extLst>
          </p:cNvPr>
          <p:cNvSpPr txBox="1"/>
          <p:nvPr/>
        </p:nvSpPr>
        <p:spPr>
          <a:xfrm>
            <a:off x="401107" y="6352270"/>
            <a:ext cx="3935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sz="900" dirty="0">
                <a:latin typeface="+mn-ea"/>
                <a:ea typeface="+mn-ea"/>
              </a:rPr>
              <a:t>COPYRIGHT (C)</a:t>
            </a: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POWERPOINT DESIGNER PAPO ALL RIGHTS RESERVED.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E85629-1C56-4BA1-ADF3-23D647CE135C}"/>
              </a:ext>
            </a:extLst>
          </p:cNvPr>
          <p:cNvCxnSpPr>
            <a:cxnSpLocks/>
          </p:cNvCxnSpPr>
          <p:nvPr/>
        </p:nvCxnSpPr>
        <p:spPr>
          <a:xfrm>
            <a:off x="464457" y="6013353"/>
            <a:ext cx="869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43DC57DA-7CFB-4629-8F03-460EEAC32BF5}"/>
              </a:ext>
            </a:extLst>
          </p:cNvPr>
          <p:cNvSpPr/>
          <p:nvPr/>
        </p:nvSpPr>
        <p:spPr>
          <a:xfrm>
            <a:off x="10067294" y="0"/>
            <a:ext cx="1598515" cy="1511449"/>
          </a:xfrm>
          <a:prstGeom prst="parallelogram">
            <a:avLst>
              <a:gd name="adj" fmla="val 878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5C62BE-8A98-4679-B48E-04DF4D83D5ED}"/>
              </a:ext>
            </a:extLst>
          </p:cNvPr>
          <p:cNvSpPr/>
          <p:nvPr/>
        </p:nvSpPr>
        <p:spPr>
          <a:xfrm>
            <a:off x="5331324" y="5072581"/>
            <a:ext cx="1042933" cy="262451"/>
          </a:xfrm>
          <a:prstGeom prst="roundRect">
            <a:avLst/>
          </a:prstGeom>
          <a:solidFill>
            <a:srgbClr val="267E82"/>
          </a:solidFill>
          <a:ln>
            <a:solidFill>
              <a:srgbClr val="267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2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3AF642-4772-4FCC-AC59-0BC211887C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CCE3D8-67F0-46F5-A1DF-90BAF2938E9D}"/>
              </a:ext>
            </a:extLst>
          </p:cNvPr>
          <p:cNvSpPr/>
          <p:nvPr/>
        </p:nvSpPr>
        <p:spPr>
          <a:xfrm>
            <a:off x="6400800" y="0"/>
            <a:ext cx="5181600" cy="68580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9164EFFE-48DE-4DE8-8FE8-56C1F3619D94}"/>
              </a:ext>
            </a:extLst>
          </p:cNvPr>
          <p:cNvSpPr/>
          <p:nvPr/>
        </p:nvSpPr>
        <p:spPr>
          <a:xfrm>
            <a:off x="270546" y="310456"/>
            <a:ext cx="3551935" cy="2670628"/>
          </a:xfrm>
          <a:prstGeom prst="parallelogram">
            <a:avLst>
              <a:gd name="adj" fmla="val 87826"/>
            </a:avLst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6A6F0CC7-B6E5-42D2-A449-706845BAF333}"/>
              </a:ext>
            </a:extLst>
          </p:cNvPr>
          <p:cNvSpPr/>
          <p:nvPr/>
        </p:nvSpPr>
        <p:spPr>
          <a:xfrm>
            <a:off x="535727" y="0"/>
            <a:ext cx="1889462" cy="1842762"/>
          </a:xfrm>
          <a:prstGeom prst="parallelogram">
            <a:avLst>
              <a:gd name="adj" fmla="val 87826"/>
            </a:avLst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A0C27E52-EEE2-4E02-86D7-5433931E21D0}"/>
              </a:ext>
            </a:extLst>
          </p:cNvPr>
          <p:cNvSpPr/>
          <p:nvPr/>
        </p:nvSpPr>
        <p:spPr>
          <a:xfrm>
            <a:off x="802578" y="3509604"/>
            <a:ext cx="1355760" cy="1322251"/>
          </a:xfrm>
          <a:prstGeom prst="parallelogram">
            <a:avLst>
              <a:gd name="adj" fmla="val 878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46F32-1DD3-4FF3-AF3F-7FC8E2A990BD}"/>
              </a:ext>
            </a:extLst>
          </p:cNvPr>
          <p:cNvSpPr txBox="1"/>
          <p:nvPr/>
        </p:nvSpPr>
        <p:spPr>
          <a:xfrm>
            <a:off x="8897157" y="6847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E31B07-7454-40E0-B557-4F4F7C5C171C}"/>
              </a:ext>
            </a:extLst>
          </p:cNvPr>
          <p:cNvCxnSpPr>
            <a:cxnSpLocks/>
          </p:cNvCxnSpPr>
          <p:nvPr/>
        </p:nvCxnSpPr>
        <p:spPr>
          <a:xfrm>
            <a:off x="8887733" y="1620370"/>
            <a:ext cx="20701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59909F-C7A0-44D9-83C3-B8E94A76EEAC}"/>
              </a:ext>
            </a:extLst>
          </p:cNvPr>
          <p:cNvGrpSpPr/>
          <p:nvPr/>
        </p:nvGrpSpPr>
        <p:grpSpPr>
          <a:xfrm>
            <a:off x="8875033" y="2019854"/>
            <a:ext cx="2500084" cy="740712"/>
            <a:chOff x="8575786" y="2067090"/>
            <a:chExt cx="2500084" cy="74071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54CBAF-6801-439C-91E8-1B515E769442}"/>
                </a:ext>
              </a:extLst>
            </p:cNvPr>
            <p:cNvSpPr txBox="1"/>
            <p:nvPr/>
          </p:nvSpPr>
          <p:spPr>
            <a:xfrm>
              <a:off x="8575786" y="2067090"/>
              <a:ext cx="250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/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CDCEBB-5272-4E7F-8F6B-D02DDEDE10FD}"/>
                </a:ext>
              </a:extLst>
            </p:cNvPr>
            <p:cNvSpPr txBox="1"/>
            <p:nvPr/>
          </p:nvSpPr>
          <p:spPr>
            <a:xfrm>
              <a:off x="8954991" y="2407692"/>
              <a:ext cx="1824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조직도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endParaRPr>
            </a:p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역할 및 책임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1D9910-EDC4-4042-91EA-62CC0FBA70D2}"/>
              </a:ext>
            </a:extLst>
          </p:cNvPr>
          <p:cNvGrpSpPr/>
          <p:nvPr/>
        </p:nvGrpSpPr>
        <p:grpSpPr>
          <a:xfrm>
            <a:off x="8863933" y="3684018"/>
            <a:ext cx="2500084" cy="763862"/>
            <a:chOff x="8575786" y="2067090"/>
            <a:chExt cx="2500084" cy="76386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5C77E9-9489-4AD0-8623-68E7B09427C8}"/>
                </a:ext>
              </a:extLst>
            </p:cNvPr>
            <p:cNvSpPr txBox="1"/>
            <p:nvPr/>
          </p:nvSpPr>
          <p:spPr>
            <a:xfrm>
              <a:off x="8575786" y="2067090"/>
              <a:ext cx="250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 /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5B4062-4CED-4992-B989-221F55A5B0D4}"/>
                </a:ext>
              </a:extLst>
            </p:cNvPr>
            <p:cNvSpPr txBox="1"/>
            <p:nvPr/>
          </p:nvSpPr>
          <p:spPr>
            <a:xfrm>
              <a:off x="8954991" y="2430842"/>
              <a:ext cx="1824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클래스 다이어그램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endParaRPr>
            </a:p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시퀀스 다이어그램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D69D93-EC96-48AA-8C20-49CBCB61A349}"/>
              </a:ext>
            </a:extLst>
          </p:cNvPr>
          <p:cNvGrpSpPr/>
          <p:nvPr/>
        </p:nvGrpSpPr>
        <p:grpSpPr>
          <a:xfrm>
            <a:off x="8863933" y="4596814"/>
            <a:ext cx="2500084" cy="611386"/>
            <a:chOff x="8575786" y="2067090"/>
            <a:chExt cx="2500084" cy="6113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AFF768-FBFA-42B4-B91B-12F53E6F3602}"/>
                </a:ext>
              </a:extLst>
            </p:cNvPr>
            <p:cNvSpPr txBox="1"/>
            <p:nvPr/>
          </p:nvSpPr>
          <p:spPr>
            <a:xfrm>
              <a:off x="8575786" y="2067090"/>
              <a:ext cx="250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 /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933F0-B8AC-47ED-A700-8941EC0B19B7}"/>
                </a:ext>
              </a:extLst>
            </p:cNvPr>
            <p:cNvSpPr txBox="1"/>
            <p:nvPr/>
          </p:nvSpPr>
          <p:spPr>
            <a:xfrm>
              <a:off x="8954991" y="2432255"/>
              <a:ext cx="1824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시연 영상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B5173A-B5BE-43F9-BDFE-18E28989AC50}"/>
              </a:ext>
            </a:extLst>
          </p:cNvPr>
          <p:cNvSpPr/>
          <p:nvPr/>
        </p:nvSpPr>
        <p:spPr>
          <a:xfrm>
            <a:off x="6400799" y="0"/>
            <a:ext cx="495301" cy="6858000"/>
          </a:xfrm>
          <a:prstGeom prst="rect">
            <a:avLst/>
          </a:prstGeom>
          <a:solidFill>
            <a:srgbClr val="32A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B7BC264B-46CF-4329-BC26-2739FEE6E1AC}"/>
              </a:ext>
            </a:extLst>
          </p:cNvPr>
          <p:cNvSpPr/>
          <p:nvPr/>
        </p:nvSpPr>
        <p:spPr>
          <a:xfrm>
            <a:off x="5862847" y="5264286"/>
            <a:ext cx="1355760" cy="1322251"/>
          </a:xfrm>
          <a:prstGeom prst="parallelogram">
            <a:avLst>
              <a:gd name="adj" fmla="val 878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63B2B2-F5E9-4241-827D-68F12165F8BB}"/>
              </a:ext>
            </a:extLst>
          </p:cNvPr>
          <p:cNvSpPr txBox="1"/>
          <p:nvPr/>
        </p:nvSpPr>
        <p:spPr>
          <a:xfrm rot="5400000">
            <a:off x="4880978" y="3321278"/>
            <a:ext cx="3534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NeueLT Std" panose="020B0604020202020204" pitchFamily="34" charset="0"/>
                <a:ea typeface="에스코어 드림 5 Medium" panose="020B0503030302020204" pitchFamily="34" charset="-127"/>
              </a:defRPr>
            </a:lvl1pPr>
          </a:lstStyle>
          <a:p>
            <a:pPr algn="ctr"/>
            <a:r>
              <a:rPr lang="en-US" altLang="ko-KR" sz="800" dirty="0">
                <a:latin typeface="+mn-ea"/>
                <a:ea typeface="+mn-ea"/>
              </a:rPr>
              <a:t>COPYRIGHT (C)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POWERPOINT DESIGNER PAPO ALL RIGHTS RESERVED.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E7292AA-1AC4-43E1-9FBA-865908723DF0}"/>
              </a:ext>
            </a:extLst>
          </p:cNvPr>
          <p:cNvCxnSpPr/>
          <p:nvPr/>
        </p:nvCxnSpPr>
        <p:spPr>
          <a:xfrm>
            <a:off x="6896100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41F10061-78D4-475D-A131-A230B103F0DD}"/>
              </a:ext>
            </a:extLst>
          </p:cNvPr>
          <p:cNvSpPr/>
          <p:nvPr/>
        </p:nvSpPr>
        <p:spPr>
          <a:xfrm>
            <a:off x="2039383" y="161208"/>
            <a:ext cx="1168936" cy="1140045"/>
          </a:xfrm>
          <a:prstGeom prst="parallelogram">
            <a:avLst>
              <a:gd name="adj" fmla="val 878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039DDC0-71C0-4B0E-8FFB-ECDB08189E46}"/>
              </a:ext>
            </a:extLst>
          </p:cNvPr>
          <p:cNvGrpSpPr/>
          <p:nvPr/>
        </p:nvGrpSpPr>
        <p:grpSpPr>
          <a:xfrm>
            <a:off x="8863933" y="5357134"/>
            <a:ext cx="2500084" cy="528948"/>
            <a:chOff x="8575786" y="2067090"/>
            <a:chExt cx="2500084" cy="5289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B7E649-F52A-4C14-B38F-731FAF50884A}"/>
                </a:ext>
              </a:extLst>
            </p:cNvPr>
            <p:cNvSpPr txBox="1"/>
            <p:nvPr/>
          </p:nvSpPr>
          <p:spPr>
            <a:xfrm>
              <a:off x="8575786" y="2067090"/>
              <a:ext cx="250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 /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마무리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EB1DB2-2D6C-433A-9543-77F0EEAF08D7}"/>
                </a:ext>
              </a:extLst>
            </p:cNvPr>
            <p:cNvSpPr txBox="1"/>
            <p:nvPr/>
          </p:nvSpPr>
          <p:spPr>
            <a:xfrm>
              <a:off x="8954991" y="2349817"/>
              <a:ext cx="18245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38752E-9E53-4698-9B92-B2BB912AE0CD}"/>
              </a:ext>
            </a:extLst>
          </p:cNvPr>
          <p:cNvGrpSpPr/>
          <p:nvPr/>
        </p:nvGrpSpPr>
        <p:grpSpPr>
          <a:xfrm>
            <a:off x="8875033" y="2909574"/>
            <a:ext cx="2500084" cy="630261"/>
            <a:chOff x="8875033" y="2839563"/>
            <a:chExt cx="2500084" cy="6302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6F9AB9-CDF3-4D31-969E-4E2CA4B6857C}"/>
                </a:ext>
              </a:extLst>
            </p:cNvPr>
            <p:cNvSpPr txBox="1"/>
            <p:nvPr/>
          </p:nvSpPr>
          <p:spPr>
            <a:xfrm>
              <a:off x="8875033" y="2839563"/>
              <a:ext cx="2500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 /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소개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6C9329-4F25-4590-9E50-01100335CDCF}"/>
                </a:ext>
              </a:extLst>
            </p:cNvPr>
            <p:cNvSpPr txBox="1"/>
            <p:nvPr/>
          </p:nvSpPr>
          <p:spPr>
            <a:xfrm>
              <a:off x="9258652" y="3223603"/>
              <a:ext cx="1470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</a:rPr>
                <a:t>캠핑장 예약 프로그램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7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F4F5F-BBC8-467F-A033-73497D1CC655}"/>
              </a:ext>
            </a:extLst>
          </p:cNvPr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02D38-8553-4F1A-BD69-59287E48CBDF}"/>
              </a:ext>
            </a:extLst>
          </p:cNvPr>
          <p:cNvGrpSpPr/>
          <p:nvPr/>
        </p:nvGrpSpPr>
        <p:grpSpPr>
          <a:xfrm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5911795-9AD4-4C1E-BEC7-8EC13BD2ED8F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6E672C1-A36C-401B-A355-760A9141CB3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0322F7B-4823-45E7-9578-5C5351A0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63FEBFB-988B-49E6-B202-5935B545A37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809310D-D9D8-401C-9CD6-ABFDC7ED534B}"/>
              </a:ext>
            </a:extLst>
          </p:cNvPr>
          <p:cNvSpPr txBox="1">
            <a:spLocks/>
          </p:cNvSpPr>
          <p:nvPr/>
        </p:nvSpPr>
        <p:spPr>
          <a:xfrm>
            <a:off x="408046" y="588958"/>
            <a:ext cx="3481048" cy="61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01/ 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3C4FF8-B5CA-468F-8D86-D1C8E237AD32}"/>
              </a:ext>
            </a:extLst>
          </p:cNvPr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shape1029">
            <a:extLst>
              <a:ext uri="{FF2B5EF4-FFF2-40B4-BE49-F238E27FC236}">
                <a16:creationId xmlns:a16="http://schemas.microsoft.com/office/drawing/2014/main" id="{63434803-EE20-4B68-A46C-0A7FE68F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6" y="1992138"/>
            <a:ext cx="3244682" cy="320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4B2497F-CB6A-4990-964E-410D6160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868"/>
              </p:ext>
            </p:extLst>
          </p:nvPr>
        </p:nvGraphicFramePr>
        <p:xfrm>
          <a:off x="4363242" y="1551961"/>
          <a:ext cx="7110702" cy="4014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240">
                  <a:extLst>
                    <a:ext uri="{9D8B030D-6E8A-4147-A177-3AD203B41FA5}">
                      <a16:colId xmlns:a16="http://schemas.microsoft.com/office/drawing/2014/main" val="1663042635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2616507779"/>
                    </a:ext>
                  </a:extLst>
                </a:gridCol>
                <a:gridCol w="3999813">
                  <a:extLst>
                    <a:ext uri="{9D8B030D-6E8A-4147-A177-3AD203B41FA5}">
                      <a16:colId xmlns:a16="http://schemas.microsoft.com/office/drawing/2014/main" val="1982687583"/>
                    </a:ext>
                  </a:extLst>
                </a:gridCol>
              </a:tblGrid>
              <a:tr h="333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책임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074491"/>
                  </a:ext>
                </a:extLst>
              </a:tr>
              <a:tr h="115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서성민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Project Manager(PM)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프로젝트 설계자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활동 관리 및 총 책임자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업무 분배 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리스크 관리 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일정관리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전반적인 설계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125677"/>
                  </a:ext>
                </a:extLst>
              </a:tr>
              <a:tr h="80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</a:rPr>
                        <a:t>(Front-end)</a:t>
                      </a:r>
                    </a:p>
                    <a:p>
                      <a:pPr algn="ctr"/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</a:rPr>
                        <a:t>산출물 관리자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프로그램 개발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front-end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(UI/UX)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기본 설계와 구현 일정 산정에 대한 책임 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산출물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최종 검수 및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 </a:t>
                      </a:r>
                      <a:endParaRPr lang="en-US" alt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95015"/>
                  </a:ext>
                </a:extLst>
              </a:tr>
              <a:tr h="801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김다혜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(Back-end)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테스트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프로그램 개발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back-end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endParaRPr lang="en-US" alt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상세 설계에 대한 책임 </a:t>
                      </a:r>
                      <a:endParaRPr lang="en-US" alt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시스템의 테스트 환경 구축과 테스팅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및 검수</a:t>
                      </a:r>
                      <a:endParaRPr lang="en-US" altLang="ko-KR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3525"/>
                  </a:ext>
                </a:extLst>
              </a:tr>
              <a:tr h="918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최성호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(Back-end)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품질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프로그램 개발</a:t>
                      </a: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back-end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endParaRPr lang="en-US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상세 설계에 대한 책임 </a:t>
                      </a:r>
                      <a:endParaRPr lang="en-US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시스템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품질 보증과 유지 및 보수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 latinLnBrk="1"/>
                      <a:r>
                        <a:rPr lang="en-US" alt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최종 결과물 검수 담당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9668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7E8BEA-148B-4881-BFE2-AA800F2B1F50}"/>
              </a:ext>
            </a:extLst>
          </p:cNvPr>
          <p:cNvSpPr txBox="1"/>
          <p:nvPr/>
        </p:nvSpPr>
        <p:spPr>
          <a:xfrm>
            <a:off x="1079584" y="5760668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조직도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민주적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4B502-000D-4AA2-A0E4-105D967B5B48}"/>
              </a:ext>
            </a:extLst>
          </p:cNvPr>
          <p:cNvSpPr txBox="1"/>
          <p:nvPr/>
        </p:nvSpPr>
        <p:spPr>
          <a:xfrm>
            <a:off x="7149793" y="5760668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및 책임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2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4E5E1-97CF-4888-8E04-DCB73936643D}"/>
              </a:ext>
            </a:extLst>
          </p:cNvPr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02D38-8553-4F1A-BD69-59287E48CBDF}"/>
              </a:ext>
            </a:extLst>
          </p:cNvPr>
          <p:cNvGrpSpPr/>
          <p:nvPr/>
        </p:nvGrpSpPr>
        <p:grpSpPr>
          <a:xfrm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5911795-9AD4-4C1E-BEC7-8EC13BD2ED8F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6E672C1-A36C-401B-A355-760A9141CB3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0322F7B-4823-45E7-9578-5C5351A0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63FEBFB-988B-49E6-B202-5935B545A37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FF3367F8-D920-424F-A310-640398B4F2A8}"/>
              </a:ext>
            </a:extLst>
          </p:cNvPr>
          <p:cNvSpPr txBox="1">
            <a:spLocks/>
          </p:cNvSpPr>
          <p:nvPr/>
        </p:nvSpPr>
        <p:spPr>
          <a:xfrm>
            <a:off x="408046" y="588958"/>
            <a:ext cx="3481048" cy="61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02/ 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87A953-3BE9-4846-8CAB-2C6685E5F510}"/>
              </a:ext>
            </a:extLst>
          </p:cNvPr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BA11F0-84D7-47C0-9F98-0FDC02E6A9C2}"/>
              </a:ext>
            </a:extLst>
          </p:cNvPr>
          <p:cNvGrpSpPr/>
          <p:nvPr/>
        </p:nvGrpSpPr>
        <p:grpSpPr>
          <a:xfrm>
            <a:off x="3648044" y="1598409"/>
            <a:ext cx="4048841" cy="5281097"/>
            <a:chOff x="3454256" y="1573278"/>
            <a:chExt cx="4048841" cy="5281097"/>
          </a:xfrm>
        </p:grpSpPr>
        <p:pic>
          <p:nvPicPr>
            <p:cNvPr id="25" name="Picture 2" descr="iphone png 이미지 검색결과">
              <a:extLst>
                <a:ext uri="{FF2B5EF4-FFF2-40B4-BE49-F238E27FC236}">
                  <a16:creationId xmlns:a16="http://schemas.microsoft.com/office/drawing/2014/main" id="{46485C34-D7FC-44E7-A7CF-F45F70F03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256" y="1573278"/>
              <a:ext cx="4048841" cy="5281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5FD409-F138-4167-9795-BD6B8074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989" y="3109877"/>
              <a:ext cx="1596157" cy="613662"/>
            </a:xfrm>
            <a:prstGeom prst="rect">
              <a:avLst/>
            </a:prstGeom>
          </p:spPr>
        </p:pic>
      </p:grp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4A2F5C53-4C5F-4C45-9550-A3A741AB0E9B}"/>
              </a:ext>
            </a:extLst>
          </p:cNvPr>
          <p:cNvSpPr/>
          <p:nvPr/>
        </p:nvSpPr>
        <p:spPr>
          <a:xfrm>
            <a:off x="7917527" y="2194274"/>
            <a:ext cx="2335427" cy="484632"/>
          </a:xfrm>
          <a:prstGeom prst="homePlate">
            <a:avLst/>
          </a:prstGeom>
          <a:solidFill>
            <a:srgbClr val="267E82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사업자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사용자</a:t>
            </a:r>
            <a:r>
              <a:rPr lang="en-US" altLang="ko-KR" sz="2000" b="1" dirty="0">
                <a:latin typeface="+mn-ea"/>
              </a:rPr>
              <a:t>2)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A86D1845-E38D-45DB-9345-F6600F155667}"/>
              </a:ext>
            </a:extLst>
          </p:cNvPr>
          <p:cNvSpPr/>
          <p:nvPr/>
        </p:nvSpPr>
        <p:spPr>
          <a:xfrm>
            <a:off x="1750955" y="2194274"/>
            <a:ext cx="2335427" cy="484632"/>
          </a:xfrm>
          <a:prstGeom prst="homePlate">
            <a:avLst/>
          </a:prstGeom>
          <a:solidFill>
            <a:srgbClr val="32A6AC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고객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사용자</a:t>
            </a:r>
            <a:r>
              <a:rPr lang="en-US" altLang="ko-KR" sz="2000" b="1" dirty="0">
                <a:latin typeface="+mn-ea"/>
              </a:rPr>
              <a:t>1)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6104A-62C0-413D-BAC2-4C82AE434063}"/>
              </a:ext>
            </a:extLst>
          </p:cNvPr>
          <p:cNvSpPr txBox="1"/>
          <p:nvPr/>
        </p:nvSpPr>
        <p:spPr>
          <a:xfrm>
            <a:off x="1310289" y="2873169"/>
            <a:ext cx="36253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고객이 원하는 캠핑장 검색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r>
              <a:rPr lang="ko-KR" altLang="en-US" sz="1400" dirty="0">
                <a:latin typeface="+mn-ea"/>
              </a:rPr>
              <a:t>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캠핑장 이름으로 검색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방문 날짜로 검색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이용 금액별로 검색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단순한 과정의 캠핑장 예약과 결제 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회원들 간의 소통창구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커뮤니티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r>
              <a:rPr lang="ko-KR" altLang="en-US" sz="1400" dirty="0">
                <a:latin typeface="+mn-ea"/>
              </a:rPr>
              <a:t>    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나만의 캠핑장 공유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좋아요 기능까지</a:t>
            </a:r>
            <a:r>
              <a:rPr lang="en-US" altLang="ko-KR" sz="1400" dirty="0">
                <a:latin typeface="+mn-ea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B541A-C90F-4E11-9888-E0484B998569}"/>
              </a:ext>
            </a:extLst>
          </p:cNvPr>
          <p:cNvSpPr txBox="1"/>
          <p:nvPr/>
        </p:nvSpPr>
        <p:spPr>
          <a:xfrm>
            <a:off x="7696885" y="2873169"/>
            <a:ext cx="339328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모든 예약 관리를 내 손 안에서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예약 승인과 거절 모두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캠핑장 등록도 간편하게</a:t>
            </a:r>
            <a:r>
              <a:rPr lang="en-US" altLang="ko-KR" sz="1600" b="1" dirty="0">
                <a:latin typeface="+mn-ea"/>
              </a:rPr>
              <a:t>!</a:t>
            </a:r>
          </a:p>
          <a:p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사업자 등록증만 있다면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    </a:t>
            </a:r>
            <a:r>
              <a:rPr lang="ko-KR" altLang="en-US" sz="1400" dirty="0">
                <a:latin typeface="+mn-ea"/>
              </a:rPr>
              <a:t>서비스 바로 이용가능</a:t>
            </a:r>
            <a:r>
              <a:rPr lang="en-US" altLang="ko-KR" sz="1400" dirty="0">
                <a:latin typeface="+mn-ea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+mn-ea"/>
              </a:rPr>
              <a:t>커뮤니티를 통해 최근 트렌드 쉽게 파악</a:t>
            </a:r>
            <a:r>
              <a:rPr lang="en-US" altLang="ko-KR" sz="1600" b="1" dirty="0"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78486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제목 1"/>
          <p:cNvSpPr txBox="1"/>
          <p:nvPr/>
        </p:nvSpPr>
        <p:spPr>
          <a:xfrm>
            <a:off x="408046" y="588958"/>
            <a:ext cx="5233648" cy="6185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112544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HY헤드라인M"/>
                <a:ea typeface="HY헤드라인M"/>
              </a:rPr>
              <a:t>03/ </a:t>
            </a:r>
            <a:r>
              <a:rPr lang="ko-KR" altLang="en-US" sz="3200">
                <a:solidFill>
                  <a:schemeClr val="bg1"/>
                </a:solidFill>
                <a:latin typeface="HY헤드라인M"/>
                <a:ea typeface="HY헤드라인M"/>
              </a:rPr>
              <a:t>설계 </a:t>
            </a:r>
            <a:r>
              <a:rPr lang="ko-KR" altLang="en-US" sz="1513">
                <a:solidFill>
                  <a:schemeClr val="bg1"/>
                </a:solidFill>
                <a:latin typeface="HY헤드라인M"/>
                <a:ea typeface="HY헤드라인M"/>
              </a:rPr>
              <a:t>클래스 다이어그램 </a:t>
            </a:r>
            <a:endParaRPr lang="ko-KR" altLang="en-US" sz="1513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919" y="1694477"/>
            <a:ext cx="11186160" cy="419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9822" y="1596470"/>
            <a:ext cx="9375809" cy="5261529"/>
          </a:xfrm>
          <a:prstGeom prst="rect">
            <a:avLst/>
          </a:prstGeom>
        </p:spPr>
      </p:pic>
      <p:sp>
        <p:nvSpPr>
          <p:cNvPr id="13" name="제목 1"/>
          <p:cNvSpPr txBox="1"/>
          <p:nvPr/>
        </p:nvSpPr>
        <p:spPr>
          <a:xfrm>
            <a:off x="408046" y="588958"/>
            <a:ext cx="5233648" cy="61857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0" lv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03/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설계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클래스 다이어그램 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l="10460"/>
          <a:stretch>
            <a:fillRect/>
          </a:stretch>
        </p:blipFill>
        <p:spPr>
          <a:xfrm>
            <a:off x="513044" y="1733549"/>
            <a:ext cx="11217946" cy="3692525"/>
          </a:xfrm>
          <a:prstGeom prst="rect">
            <a:avLst/>
          </a:prstGeom>
        </p:spPr>
      </p:pic>
      <p:sp>
        <p:nvSpPr>
          <p:cNvPr id="12" name="제목 1"/>
          <p:cNvSpPr txBox="1"/>
          <p:nvPr/>
        </p:nvSpPr>
        <p:spPr>
          <a:xfrm>
            <a:off x="408046" y="588958"/>
            <a:ext cx="5233648" cy="61857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0" lv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03/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설계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클래스 다이어그램 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9970" b="700"/>
          <a:stretch>
            <a:fillRect/>
          </a:stretch>
        </p:blipFill>
        <p:spPr>
          <a:xfrm>
            <a:off x="2093112" y="1343882"/>
            <a:ext cx="8584164" cy="5170362"/>
          </a:xfrm>
          <a:prstGeom prst="rect">
            <a:avLst/>
          </a:prstGeom>
        </p:spPr>
      </p:pic>
      <p:sp>
        <p:nvSpPr>
          <p:cNvPr id="14" name="제목 1"/>
          <p:cNvSpPr txBox="1"/>
          <p:nvPr/>
        </p:nvSpPr>
        <p:spPr>
          <a:xfrm>
            <a:off x="408046" y="588958"/>
            <a:ext cx="5233648" cy="61857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0" lv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03/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설계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클래스 다이어그램 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44600"/>
          </a:xfrm>
          <a:prstGeom prst="rect">
            <a:avLst/>
          </a:prstGeom>
          <a:solidFill>
            <a:srgbClr val="39b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156000" y="189000"/>
            <a:ext cx="11880000" cy="6480000"/>
            <a:chOff x="104171" y="200575"/>
            <a:chExt cx="11891575" cy="648000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15746" y="209651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1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1995746" y="200575"/>
              <a:ext cx="0" cy="648000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4171" y="6669000"/>
              <a:ext cx="11880000" cy="0"/>
            </a:xfrm>
            <a:prstGeom prst="line">
              <a:avLst/>
            </a:prstGeom>
            <a:ln w="38100">
              <a:solidFill>
                <a:srgbClr val="32a6ac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08044" y="1147751"/>
            <a:ext cx="3240000" cy="0"/>
          </a:xfrm>
          <a:prstGeom prst="rect">
            <a:avLst/>
          </a:prstGeom>
          <a:solidFill>
            <a:srgbClr val="32a6ac"/>
          </a:solidFill>
          <a:ln w="12700">
            <a:solidFill>
              <a:srgbClr val="32a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제목 1"/>
          <p:cNvSpPr txBox="1"/>
          <p:nvPr/>
        </p:nvSpPr>
        <p:spPr>
          <a:xfrm>
            <a:off x="408046" y="588958"/>
            <a:ext cx="5233648" cy="61857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0" lvl="0" indent="0" algn="l" defTabSz="1125444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03/ 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설계 </a:t>
            </a:r>
            <a:r>
              <a: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  <a:solidFill>
                  <a:srgbClr val="ffffff"/>
                </a:solidFill>
                <a:latin typeface="HY헤드라인M"/>
                <a:ea typeface="HY헤드라인M"/>
              </a:rPr>
              <a:t>시퀀스 다이어그램 </a:t>
            </a:r>
            <a:endParaRPr xmlns:mc="http://schemas.openxmlformats.org/markup-compatibility/2006" xmlns:hp="http://schemas.haansoft.com/office/presentation/8.0" kumimoji="0" lang="ko-KR" altLang="en-US" sz="1513" b="0" i="0" u="none" strike="noStrike" kern="1200" cap="none" spc="0" normalizeH="0" baseline="0" mc:Ignorable="hp" hp:hslEmbossed="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509" y="1432560"/>
            <a:ext cx="7571339" cy="492633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 r="2500"/>
          <a:stretch>
            <a:fillRect/>
          </a:stretch>
        </p:blipFill>
        <p:spPr>
          <a:xfrm>
            <a:off x="7372349" y="2038350"/>
            <a:ext cx="4449836" cy="189547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rcRect l="170"/>
          <a:stretch>
            <a:fillRect/>
          </a:stretch>
        </p:blipFill>
        <p:spPr>
          <a:xfrm>
            <a:off x="7355205" y="4210051"/>
            <a:ext cx="4836795" cy="1535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와이드스크린</ep:PresentationFormat>
  <ep:Paragraphs>53</ep:Paragraphs>
  <ep:Slides>12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2020-02-05T23:31:02.000</dcterms:created>
  <dc:creator>고 훈철</dc:creator>
  <cp:lastModifiedBy>tjtjd</cp:lastModifiedBy>
  <dcterms:modified xsi:type="dcterms:W3CDTF">2021-06-21T09:08:44.358</dcterms:modified>
  <cp:revision>196</cp:revision>
  <dc:title>PowerPoint 프레젠테이션</dc:title>
  <cp:version/>
</cp:coreProperties>
</file>