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4" r:id="rId9"/>
    <p:sldId id="273" r:id="rId10"/>
    <p:sldId id="275" r:id="rId11"/>
    <p:sldId id="276" r:id="rId12"/>
    <p:sldId id="279" r:id="rId13"/>
    <p:sldId id="277" r:id="rId14"/>
    <p:sldId id="278" r:id="rId15"/>
    <p:sldId id="261" r:id="rId16"/>
    <p:sldId id="280" r:id="rId17"/>
    <p:sldId id="263" r:id="rId18"/>
    <p:sldId id="281" r:id="rId19"/>
    <p:sldId id="265" r:id="rId20"/>
    <p:sldId id="285" r:id="rId21"/>
    <p:sldId id="286" r:id="rId22"/>
    <p:sldId id="287" r:id="rId23"/>
    <p:sldId id="266" r:id="rId24"/>
    <p:sldId id="288" r:id="rId25"/>
    <p:sldId id="289" r:id="rId26"/>
    <p:sldId id="29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CE0"/>
    <a:srgbClr val="FCCFCC"/>
    <a:srgbClr val="53D2FF"/>
    <a:srgbClr val="FDF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225DE-3EDB-3040-90E2-D5BD4F1E7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7A5617-A330-B401-699E-9E463C5F6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A5E75E-EE3E-E6B3-BCD5-3B9C0054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3F25-981A-4242-8E2F-1B9F223776EF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B86C1-ED07-27AA-DAD9-326000ABB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4AF3EC-095F-E6DD-7774-0FFA124F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3E59-DA9F-4FCD-BA07-8E8F3385F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47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2EC42-CA38-0B1D-D30E-A07D8CEC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6463AD-38CC-E663-300B-EEAEC8408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338DDF-62C0-619D-FB65-BCFD7AC0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3F25-981A-4242-8E2F-1B9F223776EF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2B32A1-22BE-0359-E403-A33D4B94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A80D6D-815C-FFBA-6AC2-21CCC725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3E59-DA9F-4FCD-BA07-8E8F3385F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37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65D085-DC5B-C024-6AE1-9BD9D1E44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F39274-E483-ADF8-A640-40F464886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24E7D-7236-143E-2C79-1BD94DCA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3F25-981A-4242-8E2F-1B9F223776EF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2FDCB-CE89-DBE7-D093-90B62822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28E3E-73A4-108D-D36A-A44966F7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3E59-DA9F-4FCD-BA07-8E8F3385F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70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FDE6F-02C2-CF8D-A2A6-1D9280127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9622B0-33BB-695E-8E9B-3704E30A4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C0847-C9DF-C951-E4FD-44143C54D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3F25-981A-4242-8E2F-1B9F223776EF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1A1CC-D2F4-BF6F-E543-46B3992E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74176-8C4C-E5E0-BBA3-C605A05B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3E59-DA9F-4FCD-BA07-8E8F3385F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08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58DBE-DE01-D35E-6A47-2A4B064D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93E28-FF00-EF62-1422-AA62A4D27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AE8989-4E19-0E03-80E9-6197AD2C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3F25-981A-4242-8E2F-1B9F223776EF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3D7EF2-7DE4-82D2-3890-164E80F3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8B264C-9E4F-C667-5A82-792C133F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3E59-DA9F-4FCD-BA07-8E8F3385F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31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0E714-2815-E410-0C3D-FCF9D3FC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377C91-F1AD-6C47-6FC1-408787A69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34289B-1CD7-3594-A8ED-25B43647E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BD0C07-0780-D828-5132-C3BD5A6E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3F25-981A-4242-8E2F-1B9F223776EF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827B52-84FB-72B4-8112-F76B6E483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F912B-7012-A7FB-18DF-6BA9457E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3E59-DA9F-4FCD-BA07-8E8F3385F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013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B58BA-AFB1-C829-D34A-2B89C1559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B69A02-ABF2-3148-919B-FFC97A5EC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3FD195-4EAA-91C9-B2E1-B4D285AD2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2FB1E4-0D33-A454-C66A-1FC798018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7FFCBE-3955-09D4-FA38-A842DDA38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C2C40B-0FFA-469F-DE30-D0BA14D1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3F25-981A-4242-8E2F-1B9F223776EF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C4A99B-B327-6EAD-1264-7FE22403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D67094-01A6-C724-0897-9F10F252B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3E59-DA9F-4FCD-BA07-8E8F3385F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35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A3070-D26C-71DC-C81B-292C02D32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471172-D0BF-52F1-9190-A8ED53A3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3F25-981A-4242-8E2F-1B9F223776EF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B81C1B-BC90-14E6-69C0-058773E20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E5A1CC-DBBE-5982-D33F-2E64E1E9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3E59-DA9F-4FCD-BA07-8E8F3385F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40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F419C3-0F5C-FC5B-DBCE-2C93BA172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3F25-981A-4242-8E2F-1B9F223776EF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B11A5F-E75A-F852-F0B3-37085E4A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9A3451-B8B6-7565-484F-C9E36D2F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3E59-DA9F-4FCD-BA07-8E8F3385F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35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59AAA-1425-CCCD-49C0-9A525DB68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2A570-17D9-2CD0-0138-93AC4DA61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ACBE04-CAE3-1E72-B210-0093B73C4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7087C-9F0B-55A4-5B1D-AC490703F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3F25-981A-4242-8E2F-1B9F223776EF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24E16D-51F5-0BA0-F41C-DCD32DBA9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DB982E-7EB3-922D-3A77-8CBBC457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3E59-DA9F-4FCD-BA07-8E8F3385F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91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CFC25-6417-402A-9FEF-51ECFA56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9E33A5-6D05-E63A-0463-5856D87F4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3412CA-B41E-9B4C-082D-4A01EE1E0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CC485B-B618-6CA7-2619-6A9D1207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3F25-981A-4242-8E2F-1B9F223776EF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B7F420-AD59-9900-1D35-AE864FBC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0CE30F-80AB-1F1B-6EC4-5C946AA5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3E59-DA9F-4FCD-BA07-8E8F3385F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49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33402B-B625-EB2F-4E10-A1D463C1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111337-8490-83AE-C134-12B818FAA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CBDAE0-C1BB-289E-33FA-B5B49F979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13F25-981A-4242-8E2F-1B9F223776EF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912B7E-328F-EBCA-E5C8-B36E60156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644223-B44C-B9ED-C38B-4B610D093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33E59-DA9F-4FCD-BA07-8E8F3385F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1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C1578-48A3-27C9-32E8-AB8545597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5920"/>
            <a:ext cx="9144000" cy="1026159"/>
          </a:xfrm>
        </p:spPr>
        <p:txBody>
          <a:bodyPr>
            <a:normAutofit/>
          </a:bodyPr>
          <a:lstStyle/>
          <a:p>
            <a:r>
              <a:rPr lang="en-US" altLang="ko-KR"/>
              <a:t>codling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6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7CE0F-C301-10A5-9D09-73EC8CA9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71" y="197746"/>
            <a:ext cx="11618273" cy="784405"/>
          </a:xfrm>
        </p:spPr>
        <p:txBody>
          <a:bodyPr/>
          <a:lstStyle/>
          <a:p>
            <a:r>
              <a:rPr lang="en-US" altLang="ko-KR"/>
              <a:t>3-5. CoverLetter    </a:t>
            </a:r>
            <a:r>
              <a:rPr lang="ko-KR" altLang="en-US"/>
              <a:t>자기소개서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0413F3-6C48-97F2-8EAF-0A9839FF0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616" y="1319807"/>
            <a:ext cx="3093208" cy="4510541"/>
          </a:xfrm>
        </p:spPr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000"/>
              <a:t>no (PK)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000"/>
              <a:t>individual_id (FK)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000"/>
              <a:t>title (NN)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000"/>
              <a:t>content (NN)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080217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7CE0F-C301-10A5-9D09-73EC8CA9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71" y="197746"/>
            <a:ext cx="11618273" cy="784405"/>
          </a:xfrm>
        </p:spPr>
        <p:txBody>
          <a:bodyPr/>
          <a:lstStyle/>
          <a:p>
            <a:r>
              <a:rPr lang="en-US" altLang="ko-KR"/>
              <a:t>4. </a:t>
            </a:r>
            <a:r>
              <a:rPr lang="en-US" altLang="ko-KR" err="1"/>
              <a:t>JobOpening</a:t>
            </a:r>
            <a:r>
              <a:rPr lang="en-US" altLang="ko-KR"/>
              <a:t>    </a:t>
            </a:r>
            <a:r>
              <a:rPr lang="ko-KR" altLang="en-US"/>
              <a:t>공고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0413F3-6C48-97F2-8EAF-0A9839FF0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616" y="1319807"/>
            <a:ext cx="2979694" cy="4510541"/>
          </a:xfrm>
        </p:spPr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000"/>
              <a:t>no (PK)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000"/>
              <a:t>corporation_id (FK)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000"/>
              <a:t>title (NN)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000"/>
              <a:t>Region (NN)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000"/>
              <a:t>detailRegion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A2B86D6-12B5-843F-60C1-2ADB0DD78013}"/>
              </a:ext>
            </a:extLst>
          </p:cNvPr>
          <p:cNvSpPr txBox="1">
            <a:spLocks/>
          </p:cNvSpPr>
          <p:nvPr/>
        </p:nvSpPr>
        <p:spPr>
          <a:xfrm>
            <a:off x="3678310" y="1319807"/>
            <a:ext cx="1912865" cy="45105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/>
              <a:t>// </a:t>
            </a:r>
            <a:r>
              <a:rPr lang="ko-KR" altLang="en-US" sz="2000"/>
              <a:t>지역</a:t>
            </a: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/>
              <a:t>// </a:t>
            </a:r>
            <a:r>
              <a:rPr lang="ko-KR" altLang="en-US" sz="2000"/>
              <a:t>상세지역</a:t>
            </a:r>
            <a:endParaRPr lang="en-US" altLang="ko-KR" sz="200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C75361B-F248-4B76-F6B2-A38C256BD90F}"/>
              </a:ext>
            </a:extLst>
          </p:cNvPr>
          <p:cNvSpPr txBox="1">
            <a:spLocks/>
          </p:cNvSpPr>
          <p:nvPr/>
        </p:nvSpPr>
        <p:spPr>
          <a:xfrm>
            <a:off x="9025767" y="1319807"/>
            <a:ext cx="1912865" cy="45105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2000"/>
              <a:t>// </a:t>
            </a:r>
            <a:r>
              <a:rPr lang="ko-KR" altLang="en-US" sz="2000"/>
              <a:t>채용절차</a:t>
            </a: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/>
              <a:t>// </a:t>
            </a:r>
            <a:r>
              <a:rPr lang="ko-KR" altLang="en-US" sz="2000"/>
              <a:t>올린날짜</a:t>
            </a: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/>
              <a:t>// </a:t>
            </a:r>
            <a:r>
              <a:rPr lang="ko-KR" altLang="en-US" sz="2000"/>
              <a:t>마감날짜</a:t>
            </a: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/>
              <a:t>// </a:t>
            </a:r>
            <a:r>
              <a:rPr lang="ko-KR" altLang="en-US" sz="2000"/>
              <a:t>조회수</a:t>
            </a: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/>
              <a:t>// </a:t>
            </a:r>
            <a:r>
              <a:rPr lang="ko-KR" altLang="en-US" sz="2000"/>
              <a:t>공고등급</a:t>
            </a:r>
            <a:endParaRPr lang="en-US" altLang="ko-KR" sz="200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4A0DBE3-160D-AD1F-6B98-BDD43822482F}"/>
              </a:ext>
            </a:extLst>
          </p:cNvPr>
          <p:cNvSpPr txBox="1">
            <a:spLocks/>
          </p:cNvSpPr>
          <p:nvPr/>
        </p:nvSpPr>
        <p:spPr>
          <a:xfrm>
            <a:off x="6096000" y="1319807"/>
            <a:ext cx="2929767" cy="4510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2000"/>
              <a:t>6.   process (NN)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/>
              <a:t>7.   startDate (NN)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/>
              <a:t>8.   endDate (NN)</a:t>
            </a:r>
          </a:p>
          <a:p>
            <a:pPr marL="457200" indent="-457200">
              <a:lnSpc>
                <a:spcPct val="120000"/>
              </a:lnSpc>
              <a:buAutoNum type="arabicPeriod" startAt="12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 startAt="9"/>
            </a:pPr>
            <a:r>
              <a:rPr lang="en-US" altLang="ko-KR" sz="2000"/>
              <a:t>count (NN)</a:t>
            </a:r>
          </a:p>
          <a:p>
            <a:pPr marL="457200" indent="-457200">
              <a:lnSpc>
                <a:spcPct val="120000"/>
              </a:lnSpc>
              <a:buAutoNum type="arabicPeriod" startAt="9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 startAt="9"/>
            </a:pPr>
            <a:r>
              <a:rPr lang="en-US" altLang="ko-KR" sz="2000"/>
              <a:t>grade</a:t>
            </a:r>
            <a:r>
              <a:rPr lang="ko-KR" altLang="en-US" sz="2000"/>
              <a:t> </a:t>
            </a:r>
            <a:r>
              <a:rPr lang="en-US" altLang="ko-KR" sz="2000"/>
              <a:t>(NN)</a:t>
            </a:r>
            <a:endParaRPr lang="ko-KR" altLang="en-US" sz="200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482930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7CE0F-C301-10A5-9D09-73EC8CA9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71" y="197746"/>
            <a:ext cx="11618273" cy="784405"/>
          </a:xfrm>
        </p:spPr>
        <p:txBody>
          <a:bodyPr/>
          <a:lstStyle/>
          <a:p>
            <a:r>
              <a:rPr lang="en-US" altLang="ko-KR"/>
              <a:t>4-1. Field    </a:t>
            </a:r>
            <a:r>
              <a:rPr lang="ko-KR" altLang="en-US"/>
              <a:t>모집분야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0413F3-6C48-97F2-8EAF-0A9839FF0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616" y="1322706"/>
            <a:ext cx="2979694" cy="5337547"/>
          </a:xfrm>
        </p:spPr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000"/>
              <a:t>no (PK)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000"/>
              <a:t>jobOpening_no (FK)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000"/>
              <a:t>name (NN)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altLang="ko-KR" sz="2000"/>
              <a:t>career (NN)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altLang="ko-KR" sz="2000"/>
              <a:t>position (NN)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altLang="ko-KR" sz="2000"/>
              <a:t>pay (NN)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A2B86D6-12B5-843F-60C1-2ADB0DD78013}"/>
              </a:ext>
            </a:extLst>
          </p:cNvPr>
          <p:cNvSpPr txBox="1">
            <a:spLocks/>
          </p:cNvSpPr>
          <p:nvPr/>
        </p:nvSpPr>
        <p:spPr>
          <a:xfrm>
            <a:off x="3678310" y="1322708"/>
            <a:ext cx="1912865" cy="5337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/>
              <a:t>// </a:t>
            </a:r>
            <a:r>
              <a:rPr lang="ko-KR" altLang="en-US" sz="2000"/>
              <a:t>경력여부</a:t>
            </a: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/>
              <a:t>// </a:t>
            </a:r>
            <a:r>
              <a:rPr lang="ko-KR" altLang="en-US" sz="2000"/>
              <a:t>직급</a:t>
            </a:r>
            <a:r>
              <a:rPr lang="en-US" altLang="ko-KR" sz="2000"/>
              <a:t>/</a:t>
            </a:r>
            <a:r>
              <a:rPr lang="ko-KR" altLang="en-US" sz="2000"/>
              <a:t>직책</a:t>
            </a: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/>
              <a:t>// </a:t>
            </a:r>
            <a:r>
              <a:rPr lang="ko-KR" altLang="en-US" sz="2000"/>
              <a:t>급여</a:t>
            </a:r>
            <a:endParaRPr lang="en-US" altLang="ko-KR" sz="200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C75361B-F248-4B76-F6B2-A38C256BD90F}"/>
              </a:ext>
            </a:extLst>
          </p:cNvPr>
          <p:cNvSpPr txBox="1">
            <a:spLocks/>
          </p:cNvSpPr>
          <p:nvPr/>
        </p:nvSpPr>
        <p:spPr>
          <a:xfrm>
            <a:off x="9025767" y="1322708"/>
            <a:ext cx="1912865" cy="4512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/>
              <a:t>// </a:t>
            </a:r>
            <a:r>
              <a:rPr lang="ko-KR" altLang="en-US" sz="2000"/>
              <a:t>주요업무</a:t>
            </a: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/>
              <a:t>// </a:t>
            </a:r>
            <a:r>
              <a:rPr lang="ko-KR" altLang="en-US" sz="2000"/>
              <a:t>사용스택</a:t>
            </a: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/>
              <a:t>// </a:t>
            </a:r>
            <a:r>
              <a:rPr lang="ko-KR" altLang="en-US" sz="2000"/>
              <a:t>자격요건</a:t>
            </a: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/>
              <a:t>// </a:t>
            </a:r>
            <a:r>
              <a:rPr lang="ko-KR" altLang="en-US" sz="2000"/>
              <a:t>우대사항</a:t>
            </a:r>
            <a:endParaRPr lang="en-US" altLang="ko-KR" sz="200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4A0DBE3-160D-AD1F-6B98-BDD43822482F}"/>
              </a:ext>
            </a:extLst>
          </p:cNvPr>
          <p:cNvSpPr txBox="1">
            <a:spLocks/>
          </p:cNvSpPr>
          <p:nvPr/>
        </p:nvSpPr>
        <p:spPr>
          <a:xfrm>
            <a:off x="6096000" y="1322708"/>
            <a:ext cx="2929767" cy="4512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2000"/>
              <a:t>7.   workDay (NN)</a:t>
            </a:r>
          </a:p>
          <a:p>
            <a:pPr marL="457200" indent="-457200">
              <a:lnSpc>
                <a:spcPct val="120000"/>
              </a:lnSpc>
              <a:buAutoNum type="arabicPeriod" startAt="7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 startAt="8"/>
            </a:pPr>
            <a:r>
              <a:rPr lang="en-US" altLang="ko-KR" sz="2000"/>
              <a:t>work (NN)</a:t>
            </a:r>
          </a:p>
          <a:p>
            <a:pPr marL="457200" indent="-457200">
              <a:lnSpc>
                <a:spcPct val="120000"/>
              </a:lnSpc>
              <a:buAutoNum type="arabicPeriod" startAt="8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 startAt="8"/>
            </a:pPr>
            <a:r>
              <a:rPr lang="en-US" altLang="ko-KR" sz="2000"/>
              <a:t>stack (NN)</a:t>
            </a:r>
          </a:p>
          <a:p>
            <a:pPr marL="457200" indent="-457200">
              <a:lnSpc>
                <a:spcPct val="120000"/>
              </a:lnSpc>
              <a:buAutoNum type="arabicPeriod" startAt="8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 startAt="8"/>
            </a:pPr>
            <a:r>
              <a:rPr lang="en-US" altLang="ko-KR" sz="2000"/>
              <a:t>requirement (NN)</a:t>
            </a:r>
          </a:p>
          <a:p>
            <a:pPr marL="457200" indent="-457200">
              <a:lnSpc>
                <a:spcPct val="120000"/>
              </a:lnSpc>
              <a:buAutoNum type="arabicPeriod" startAt="8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 startAt="8"/>
            </a:pPr>
            <a:r>
              <a:rPr lang="en-US" altLang="ko-KR" sz="2000"/>
              <a:t>preference (NN)</a:t>
            </a:r>
          </a:p>
        </p:txBody>
      </p:sp>
    </p:spTree>
    <p:extLst>
      <p:ext uri="{BB962C8B-B14F-4D97-AF65-F5344CB8AC3E}">
        <p14:creationId xmlns:p14="http://schemas.microsoft.com/office/powerpoint/2010/main" val="1551418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7CE0F-C301-10A5-9D09-73EC8CA9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71" y="197746"/>
            <a:ext cx="11618273" cy="784405"/>
          </a:xfrm>
        </p:spPr>
        <p:txBody>
          <a:bodyPr/>
          <a:lstStyle/>
          <a:p>
            <a:r>
              <a:rPr lang="en-US" altLang="ko-KR"/>
              <a:t>5. Apply    </a:t>
            </a:r>
            <a:r>
              <a:rPr lang="ko-KR" altLang="en-US"/>
              <a:t>지원 </a:t>
            </a:r>
            <a:r>
              <a:rPr lang="en-US" altLang="ko-KR" sz="2800"/>
              <a:t>(</a:t>
            </a:r>
            <a:r>
              <a:rPr lang="ko-KR" altLang="en-US" sz="2800"/>
              <a:t>개인 ↔ 공고</a:t>
            </a:r>
            <a:r>
              <a:rPr lang="en-US" altLang="ko-KR" sz="2800"/>
              <a:t>)</a:t>
            </a:r>
            <a:endParaRPr lang="ko-KR" altLang="en-US" sz="2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0413F3-6C48-97F2-8EAF-0A9839FF0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616" y="1319807"/>
            <a:ext cx="3046369" cy="4510541"/>
          </a:xfrm>
        </p:spPr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000"/>
              <a:t>no (PK)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000"/>
              <a:t>individual_id (FK)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000"/>
              <a:t>jobOpening_no (FK)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endParaRPr lang="ko-KR" altLang="en-US" sz="200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B128C7A-5675-3A1C-2E61-C26E51FBE5E6}"/>
              </a:ext>
            </a:extLst>
          </p:cNvPr>
          <p:cNvSpPr txBox="1">
            <a:spLocks/>
          </p:cNvSpPr>
          <p:nvPr/>
        </p:nvSpPr>
        <p:spPr>
          <a:xfrm>
            <a:off x="5400648" y="1319807"/>
            <a:ext cx="3046369" cy="45105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0000"/>
              </a:lnSpc>
              <a:buAutoNum type="arabicPeriod" startAt="4"/>
            </a:pPr>
            <a:r>
              <a:rPr lang="en-US" altLang="ko-KR" sz="2000"/>
              <a:t>field_no (NN)</a:t>
            </a:r>
          </a:p>
          <a:p>
            <a:pPr marL="457200" indent="-457200">
              <a:lnSpc>
                <a:spcPct val="120000"/>
              </a:lnSpc>
              <a:buAutoNum type="arabicPeriod" startAt="4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 startAt="4"/>
            </a:pPr>
            <a:r>
              <a:rPr lang="en-US" altLang="ko-KR" sz="2000"/>
              <a:t>coverLetter_no (NN)</a:t>
            </a:r>
          </a:p>
          <a:p>
            <a:pPr marL="457200" indent="-457200">
              <a:lnSpc>
                <a:spcPct val="120000"/>
              </a:lnSpc>
              <a:buAutoNum type="arabicPeriod" startAt="4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 startAt="4"/>
            </a:pPr>
            <a:r>
              <a:rPr lang="en-US" altLang="ko-KR" sz="2000"/>
              <a:t>status (NN)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387608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C1578-48A3-27C9-32E8-AB8545597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2900"/>
            <a:ext cx="9144000" cy="2329179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DB</a:t>
            </a:r>
            <a:br>
              <a:rPr lang="en-US" altLang="ko-KR"/>
            </a:br>
            <a:r>
              <a:rPr lang="ko-KR" altLang="en-US" sz="6000"/>
              <a:t>개념적 데이터 모델링</a:t>
            </a:r>
            <a:r>
              <a:rPr lang="en-US" altLang="ko-KR" sz="6000"/>
              <a:t>(Conceptual</a:t>
            </a:r>
            <a:r>
              <a:rPr lang="ko-KR" altLang="en-US" sz="6000"/>
              <a:t> </a:t>
            </a:r>
            <a:r>
              <a:rPr lang="en-US" altLang="ko-KR" sz="6000"/>
              <a:t>Data Modeling)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44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E534BC44-445F-D8BB-E698-6FF7577BA7D3}"/>
              </a:ext>
            </a:extLst>
          </p:cNvPr>
          <p:cNvSpPr txBox="1"/>
          <p:nvPr/>
        </p:nvSpPr>
        <p:spPr>
          <a:xfrm>
            <a:off x="402579" y="91274"/>
            <a:ext cx="264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개념적 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77A980-F283-358D-96E7-3B8C08FF9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15" y="737604"/>
            <a:ext cx="7240249" cy="591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57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C1578-48A3-27C9-32E8-AB8545597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2900"/>
            <a:ext cx="9144000" cy="2329179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DB</a:t>
            </a:r>
            <a:br>
              <a:rPr lang="en-US" altLang="ko-KR"/>
            </a:br>
            <a:r>
              <a:rPr lang="ko-KR" altLang="en-US"/>
              <a:t>논리</a:t>
            </a:r>
            <a:r>
              <a:rPr lang="ko-KR" altLang="en-US" sz="6000"/>
              <a:t>적 데이터 모델링</a:t>
            </a:r>
            <a:r>
              <a:rPr lang="en-US" altLang="ko-KR" sz="6000"/>
              <a:t>(Logical</a:t>
            </a:r>
            <a:r>
              <a:rPr lang="ko-KR" altLang="en-US" sz="6000"/>
              <a:t> </a:t>
            </a:r>
            <a:r>
              <a:rPr lang="en-US" altLang="ko-KR" sz="6000"/>
              <a:t>Data Modeling)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242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CAF65EB-6542-D72E-214F-FED2139B8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414439"/>
            <a:ext cx="11163300" cy="62721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A10F7D-D333-6618-BF4B-8E822462CE75}"/>
              </a:ext>
            </a:extLst>
          </p:cNvPr>
          <p:cNvSpPr txBox="1"/>
          <p:nvPr/>
        </p:nvSpPr>
        <p:spPr>
          <a:xfrm>
            <a:off x="402579" y="91274"/>
            <a:ext cx="264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논리적 설계</a:t>
            </a:r>
          </a:p>
        </p:txBody>
      </p:sp>
    </p:spTree>
    <p:extLst>
      <p:ext uri="{BB962C8B-B14F-4D97-AF65-F5344CB8AC3E}">
        <p14:creationId xmlns:p14="http://schemas.microsoft.com/office/powerpoint/2010/main" val="1449308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C1578-48A3-27C9-32E8-AB8545597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2900"/>
            <a:ext cx="9144000" cy="2329179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DB</a:t>
            </a:r>
            <a:br>
              <a:rPr lang="en-US" altLang="ko-KR"/>
            </a:br>
            <a:r>
              <a:rPr lang="ko-KR" altLang="en-US"/>
              <a:t>물리</a:t>
            </a:r>
            <a:r>
              <a:rPr lang="ko-KR" altLang="en-US" sz="6000"/>
              <a:t>적 데이터 모델링</a:t>
            </a:r>
            <a:r>
              <a:rPr lang="en-US" altLang="ko-KR" sz="6000"/>
              <a:t>(Physical</a:t>
            </a:r>
            <a:r>
              <a:rPr lang="ko-KR" altLang="en-US" sz="6000"/>
              <a:t> </a:t>
            </a:r>
            <a:r>
              <a:rPr lang="en-US" altLang="ko-KR" sz="6000"/>
              <a:t>Data Modeling)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798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091DE65-1058-F042-065B-7DE4D452AA8B}"/>
              </a:ext>
            </a:extLst>
          </p:cNvPr>
          <p:cNvSpPr txBox="1"/>
          <p:nvPr/>
        </p:nvSpPr>
        <p:spPr>
          <a:xfrm>
            <a:off x="402579" y="91274"/>
            <a:ext cx="11503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물리적 설계 </a:t>
            </a:r>
            <a:r>
              <a:rPr lang="en-US" altLang="ko-KR" sz="3600"/>
              <a:t>(</a:t>
            </a:r>
            <a:r>
              <a:rPr lang="ko-KR" altLang="en-US" sz="3600"/>
              <a:t>사용자 계정 생성</a:t>
            </a:r>
            <a:r>
              <a:rPr lang="en-US" altLang="ko-KR" sz="3600"/>
              <a:t>)</a:t>
            </a:r>
            <a:endParaRPr lang="ko-KR" altLang="en-US" sz="36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2AF0D6-FE3B-3F90-93FE-7A1ECBA51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79" y="737605"/>
            <a:ext cx="7668695" cy="602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5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F7CC9-3A4A-9735-F56E-2D054DA7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2486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430910-CD00-298A-E125-73B704F21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613"/>
            <a:ext cx="10515600" cy="5465261"/>
          </a:xfrm>
        </p:spPr>
        <p:txBody>
          <a:bodyPr>
            <a:normAutofit/>
          </a:bodyPr>
          <a:lstStyle/>
          <a:p>
            <a:endParaRPr lang="en-US" altLang="ko-KR" sz="2000"/>
          </a:p>
          <a:p>
            <a:r>
              <a:rPr lang="ko-KR" altLang="en-US" sz="2000"/>
              <a:t>개발자 구직사이트에 필요한  데이터들을 관리한다</a:t>
            </a:r>
            <a:r>
              <a:rPr lang="en-US" altLang="ko-KR" sz="2000"/>
              <a:t>.</a:t>
            </a:r>
          </a:p>
          <a:p>
            <a:pPr lvl="1"/>
            <a:r>
              <a:rPr lang="ko-KR" altLang="en-US" sz="2000"/>
              <a:t>계정</a:t>
            </a:r>
            <a:r>
              <a:rPr lang="en-US" altLang="ko-KR" sz="2000"/>
              <a:t>, </a:t>
            </a:r>
            <a:r>
              <a:rPr lang="ko-KR" altLang="en-US" sz="2000"/>
              <a:t>공고</a:t>
            </a:r>
            <a:r>
              <a:rPr lang="en-US" altLang="ko-KR" sz="2000"/>
              <a:t>, </a:t>
            </a:r>
            <a:r>
              <a:rPr lang="ko-KR" altLang="en-US" sz="2000"/>
              <a:t>이력서</a:t>
            </a:r>
            <a:r>
              <a:rPr lang="en-US" altLang="ko-KR" sz="2000"/>
              <a:t>, </a:t>
            </a:r>
            <a:r>
              <a:rPr lang="ko-KR" altLang="en-US" sz="2000"/>
              <a:t>지원</a:t>
            </a:r>
            <a:r>
              <a:rPr lang="en-US" altLang="ko-KR" sz="2000"/>
              <a:t>, etc..</a:t>
            </a:r>
          </a:p>
          <a:p>
            <a:pPr lvl="1"/>
            <a:endParaRPr lang="en-US" altLang="ko-KR" sz="2000"/>
          </a:p>
          <a:p>
            <a:r>
              <a:rPr lang="ko-KR" altLang="en-US" sz="2000"/>
              <a:t>모델링을 단계별로 계획하여 진행한다</a:t>
            </a:r>
            <a:r>
              <a:rPr lang="en-US" altLang="ko-KR" sz="2000"/>
              <a:t>.</a:t>
            </a:r>
          </a:p>
          <a:p>
            <a:pPr lvl="1"/>
            <a:r>
              <a:rPr lang="ko-KR" altLang="en-US" sz="2000"/>
              <a:t>개념적 데이터 모델링</a:t>
            </a:r>
            <a:r>
              <a:rPr lang="en-US" altLang="ko-KR" sz="2000"/>
              <a:t>(Conceptual</a:t>
            </a:r>
            <a:r>
              <a:rPr lang="ko-KR" altLang="en-US" sz="2000"/>
              <a:t> </a:t>
            </a:r>
            <a:r>
              <a:rPr lang="en-US" altLang="ko-KR" sz="2000"/>
              <a:t>Data Modeling)</a:t>
            </a:r>
          </a:p>
          <a:p>
            <a:pPr lvl="1"/>
            <a:r>
              <a:rPr lang="ko-KR" altLang="en-US" sz="2000"/>
              <a:t>논리적 데이터 모델링</a:t>
            </a:r>
            <a:r>
              <a:rPr lang="en-US" altLang="ko-KR" sz="2000"/>
              <a:t>(Logical Data Modeling)</a:t>
            </a:r>
          </a:p>
          <a:p>
            <a:pPr lvl="1"/>
            <a:r>
              <a:rPr lang="ko-KR" altLang="en-US" sz="2000"/>
              <a:t>물리적 데이터 모델링</a:t>
            </a:r>
            <a:r>
              <a:rPr lang="en-US" altLang="ko-KR" sz="2000"/>
              <a:t>(Physical Data Modeling)</a:t>
            </a:r>
          </a:p>
          <a:p>
            <a:pPr marL="457200" lvl="1" indent="0">
              <a:buNone/>
            </a:pPr>
            <a:endParaRPr lang="en-US" altLang="ko-KR" sz="2000"/>
          </a:p>
          <a:p>
            <a:r>
              <a:rPr lang="ko-KR" altLang="en-US" sz="2000"/>
              <a:t>장점</a:t>
            </a:r>
            <a:endParaRPr lang="en-US" altLang="ko-KR" sz="2000"/>
          </a:p>
          <a:p>
            <a:pPr lvl="1"/>
            <a:r>
              <a:rPr lang="ko-KR" altLang="en-US" sz="2000"/>
              <a:t>각각 업무의 역할이 정해져 있는 신원이므로</a:t>
            </a:r>
            <a:r>
              <a:rPr lang="en-US" altLang="ko-KR" sz="2000"/>
              <a:t>, </a:t>
            </a:r>
            <a:r>
              <a:rPr lang="ko-KR" altLang="en-US" sz="2000"/>
              <a:t>한 프로그램에서 상호작용을 하여 관리가 편이하다</a:t>
            </a:r>
            <a:r>
              <a:rPr lang="en-US" altLang="ko-KR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667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091DE65-1058-F042-065B-7DE4D452AA8B}"/>
              </a:ext>
            </a:extLst>
          </p:cNvPr>
          <p:cNvSpPr txBox="1"/>
          <p:nvPr/>
        </p:nvSpPr>
        <p:spPr>
          <a:xfrm>
            <a:off x="402579" y="91274"/>
            <a:ext cx="11503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물리적 설계 </a:t>
            </a:r>
            <a:r>
              <a:rPr lang="en-US" altLang="ko-KR" sz="3600"/>
              <a:t>(</a:t>
            </a:r>
            <a:r>
              <a:rPr lang="ko-KR" altLang="en-US" sz="3600"/>
              <a:t>테이블 생성</a:t>
            </a:r>
            <a:r>
              <a:rPr lang="en-US" altLang="ko-KR" sz="3600"/>
              <a:t>)</a:t>
            </a:r>
            <a:endParaRPr lang="ko-KR" altLang="en-US" sz="36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C49072-1375-1900-CE27-BC80C9063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79" y="1345159"/>
            <a:ext cx="5382376" cy="25054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BFE000-9FEE-B6C6-FECF-C367CA6C8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345" y="1345158"/>
            <a:ext cx="5649113" cy="25054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EE714A4-A7D0-82F0-1D12-D161E51F2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79" y="4458139"/>
            <a:ext cx="5372445" cy="20862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6E84D64-6959-ABF7-F090-59C31CF7D8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4" y="4458139"/>
            <a:ext cx="5659044" cy="20862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1123650-ED8D-5AEA-76AE-44EE021DC40E}"/>
              </a:ext>
            </a:extLst>
          </p:cNvPr>
          <p:cNvSpPr txBox="1"/>
          <p:nvPr/>
        </p:nvSpPr>
        <p:spPr>
          <a:xfrm>
            <a:off x="402579" y="856715"/>
            <a:ext cx="538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Individual (</a:t>
            </a:r>
            <a:r>
              <a:rPr lang="ko-KR" altLang="en-US"/>
              <a:t>개인회원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2FC1B0-1ED2-8F73-4454-AFEDFB4E73CD}"/>
              </a:ext>
            </a:extLst>
          </p:cNvPr>
          <p:cNvSpPr txBox="1"/>
          <p:nvPr/>
        </p:nvSpPr>
        <p:spPr>
          <a:xfrm>
            <a:off x="6242155" y="3969695"/>
            <a:ext cx="538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License (</a:t>
            </a:r>
            <a:r>
              <a:rPr lang="ko-KR" altLang="en-US"/>
              <a:t>자격증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6DB259-1435-0C8A-60F1-3D64E9C335EA}"/>
              </a:ext>
            </a:extLst>
          </p:cNvPr>
          <p:cNvSpPr txBox="1"/>
          <p:nvPr/>
        </p:nvSpPr>
        <p:spPr>
          <a:xfrm>
            <a:off x="402579" y="3969695"/>
            <a:ext cx="538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Career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경력사항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8DE634-B9CB-9773-B9BE-E3A8EAE3C23B}"/>
              </a:ext>
            </a:extLst>
          </p:cNvPr>
          <p:cNvSpPr txBox="1"/>
          <p:nvPr/>
        </p:nvSpPr>
        <p:spPr>
          <a:xfrm>
            <a:off x="6164345" y="856715"/>
            <a:ext cx="538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Corporation (</a:t>
            </a:r>
            <a:r>
              <a:rPr lang="ko-KR" altLang="en-US"/>
              <a:t>학력사항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049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091DE65-1058-F042-065B-7DE4D452AA8B}"/>
              </a:ext>
            </a:extLst>
          </p:cNvPr>
          <p:cNvSpPr txBox="1"/>
          <p:nvPr/>
        </p:nvSpPr>
        <p:spPr>
          <a:xfrm>
            <a:off x="402579" y="91274"/>
            <a:ext cx="11503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물리적 설계 </a:t>
            </a:r>
            <a:r>
              <a:rPr lang="en-US" altLang="ko-KR" sz="3600"/>
              <a:t>(</a:t>
            </a:r>
            <a:r>
              <a:rPr lang="ko-KR" altLang="en-US" sz="3600"/>
              <a:t>테이블 생성</a:t>
            </a:r>
            <a:r>
              <a:rPr lang="en-US" altLang="ko-KR" sz="3600"/>
              <a:t>)</a:t>
            </a:r>
            <a:endParaRPr lang="ko-KR" altLang="en-US" sz="36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970702-57DC-BDE4-9EF6-E56697CAF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79" y="1597459"/>
            <a:ext cx="5506218" cy="19147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E21740-7C35-A5D8-7816-5E355B702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4" y="1597459"/>
            <a:ext cx="5572903" cy="191479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4C4FF54-0ADF-6B7B-1364-667EC0DB8E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80" y="4372106"/>
            <a:ext cx="5506218" cy="19433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81643B0-704A-4346-6BFD-FDAB7D75D049}"/>
              </a:ext>
            </a:extLst>
          </p:cNvPr>
          <p:cNvSpPr txBox="1"/>
          <p:nvPr/>
        </p:nvSpPr>
        <p:spPr>
          <a:xfrm>
            <a:off x="402579" y="1085850"/>
            <a:ext cx="550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Portfolio (</a:t>
            </a:r>
            <a:r>
              <a:rPr lang="ko-KR" altLang="en-US"/>
              <a:t>포트폴리오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EACD43-EE20-EEFF-C2E2-B4C1160C9FA3}"/>
              </a:ext>
            </a:extLst>
          </p:cNvPr>
          <p:cNvSpPr txBox="1"/>
          <p:nvPr/>
        </p:nvSpPr>
        <p:spPr>
          <a:xfrm>
            <a:off x="6154414" y="1085850"/>
            <a:ext cx="550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CoverLetter (</a:t>
            </a:r>
            <a:r>
              <a:rPr lang="ko-KR" altLang="en-US"/>
              <a:t>자기소개서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84793A-E380-95BD-0194-32CD4D0B955B}"/>
              </a:ext>
            </a:extLst>
          </p:cNvPr>
          <p:cNvSpPr txBox="1"/>
          <p:nvPr/>
        </p:nvSpPr>
        <p:spPr>
          <a:xfrm>
            <a:off x="402579" y="3895725"/>
            <a:ext cx="550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Apply (</a:t>
            </a:r>
            <a:r>
              <a:rPr lang="ko-KR" altLang="en-US"/>
              <a:t>지원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480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091DE65-1058-F042-065B-7DE4D452AA8B}"/>
              </a:ext>
            </a:extLst>
          </p:cNvPr>
          <p:cNvSpPr txBox="1"/>
          <p:nvPr/>
        </p:nvSpPr>
        <p:spPr>
          <a:xfrm>
            <a:off x="402579" y="91274"/>
            <a:ext cx="11503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물리적 설계 </a:t>
            </a:r>
            <a:r>
              <a:rPr lang="en-US" altLang="ko-KR" sz="3600"/>
              <a:t>(</a:t>
            </a:r>
            <a:r>
              <a:rPr lang="ko-KR" altLang="en-US" sz="3600"/>
              <a:t>테이블 생성</a:t>
            </a:r>
            <a:r>
              <a:rPr lang="en-US" altLang="ko-KR" sz="3600"/>
              <a:t>)</a:t>
            </a:r>
            <a:endParaRPr lang="ko-KR" altLang="en-US" sz="36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8C572F-EB93-96A0-225A-0FDB46624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827" y="1327714"/>
            <a:ext cx="5591955" cy="24863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79848D-C914-10F3-2A62-1C957B5C6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827" y="4404195"/>
            <a:ext cx="5820587" cy="10478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8632D9-7640-BF8E-0780-C95709FA6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18" y="1327714"/>
            <a:ext cx="5468113" cy="248637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692469E-4929-95C2-3365-DC13F9502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18" y="4404196"/>
            <a:ext cx="5620534" cy="23625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462C0A-F199-CF08-99B5-79DD65C24D07}"/>
              </a:ext>
            </a:extLst>
          </p:cNvPr>
          <p:cNvSpPr txBox="1"/>
          <p:nvPr/>
        </p:nvSpPr>
        <p:spPr>
          <a:xfrm>
            <a:off x="432218" y="847993"/>
            <a:ext cx="5468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Corporation (</a:t>
            </a:r>
            <a:r>
              <a:rPr lang="ko-KR" altLang="en-US"/>
              <a:t>기업회원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565D8F-5C8E-8804-F4A2-F7AF6A39A49D}"/>
              </a:ext>
            </a:extLst>
          </p:cNvPr>
          <p:cNvSpPr txBox="1"/>
          <p:nvPr/>
        </p:nvSpPr>
        <p:spPr>
          <a:xfrm>
            <a:off x="6167827" y="3924475"/>
            <a:ext cx="5468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StackList (</a:t>
            </a:r>
            <a:r>
              <a:rPr lang="ko-KR" altLang="en-US"/>
              <a:t>스택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7EBC5A-D821-D164-0DFD-DF5D6A4368C8}"/>
              </a:ext>
            </a:extLst>
          </p:cNvPr>
          <p:cNvSpPr txBox="1"/>
          <p:nvPr/>
        </p:nvSpPr>
        <p:spPr>
          <a:xfrm>
            <a:off x="432218" y="3924475"/>
            <a:ext cx="5468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JobOpening (</a:t>
            </a:r>
            <a:r>
              <a:rPr lang="ko-KR" altLang="en-US"/>
              <a:t>공고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423625-5249-D72F-7A8F-A1C5A49E59BC}"/>
              </a:ext>
            </a:extLst>
          </p:cNvPr>
          <p:cNvSpPr txBox="1"/>
          <p:nvPr/>
        </p:nvSpPr>
        <p:spPr>
          <a:xfrm>
            <a:off x="6154414" y="847993"/>
            <a:ext cx="5468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Field (</a:t>
            </a:r>
            <a:r>
              <a:rPr lang="ko-KR" altLang="en-US"/>
              <a:t>지원분야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554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7C0C88-C8C2-7F3D-FD56-43305276892C}"/>
              </a:ext>
            </a:extLst>
          </p:cNvPr>
          <p:cNvSpPr txBox="1"/>
          <p:nvPr/>
        </p:nvSpPr>
        <p:spPr>
          <a:xfrm>
            <a:off x="402579" y="91274"/>
            <a:ext cx="1121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구현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B86BFF3-9FEB-6D92-097A-72CB5C51C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03" y="737605"/>
            <a:ext cx="9621593" cy="23008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A9D77C2-94CA-A391-65D3-71B05F800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02" y="3048000"/>
            <a:ext cx="9621593" cy="19243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905581A-22EB-FB21-001C-469D4931B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03" y="4962794"/>
            <a:ext cx="9621592" cy="17718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4023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7C0C88-C8C2-7F3D-FD56-43305276892C}"/>
              </a:ext>
            </a:extLst>
          </p:cNvPr>
          <p:cNvSpPr txBox="1"/>
          <p:nvPr/>
        </p:nvSpPr>
        <p:spPr>
          <a:xfrm>
            <a:off x="402579" y="91274"/>
            <a:ext cx="1121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구현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2E2E2D-2376-743C-99A3-F659E829D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08" y="879415"/>
            <a:ext cx="9564435" cy="14670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B33BC1-9A80-8C7F-F6A4-995AB5A31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35" y="2619262"/>
            <a:ext cx="9564435" cy="16194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43EED1E-6169-029B-3F12-1FD5EF60E9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782" y="4511530"/>
            <a:ext cx="9573961" cy="11622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4063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7C0C88-C8C2-7F3D-FD56-43305276892C}"/>
              </a:ext>
            </a:extLst>
          </p:cNvPr>
          <p:cNvSpPr txBox="1"/>
          <p:nvPr/>
        </p:nvSpPr>
        <p:spPr>
          <a:xfrm>
            <a:off x="402579" y="91274"/>
            <a:ext cx="1121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FFB7B7-128C-9508-2A52-32B8DABB8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46" y="4591050"/>
            <a:ext cx="9554907" cy="19865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514D078-3B3D-B706-EE70-E9AE594C1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46" y="2724150"/>
            <a:ext cx="9554908" cy="1866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8A2902E-61A8-3D6E-6404-76A2173EA8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46" y="737605"/>
            <a:ext cx="9554908" cy="19865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1248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7C0C88-C8C2-7F3D-FD56-43305276892C}"/>
              </a:ext>
            </a:extLst>
          </p:cNvPr>
          <p:cNvSpPr txBox="1"/>
          <p:nvPr/>
        </p:nvSpPr>
        <p:spPr>
          <a:xfrm>
            <a:off x="402579" y="91274"/>
            <a:ext cx="1121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4BA95D-9944-AB5C-761C-5CAEFDD7F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782" y="1857272"/>
            <a:ext cx="9564435" cy="14670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C0E0E3-A7BE-6064-6A86-ED81AEB70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782" y="4015309"/>
            <a:ext cx="9564435" cy="8573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734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C1578-48A3-27C9-32E8-AB8545597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2900"/>
            <a:ext cx="9144000" cy="2329179"/>
          </a:xfrm>
        </p:spPr>
        <p:txBody>
          <a:bodyPr>
            <a:normAutofit/>
          </a:bodyPr>
          <a:lstStyle/>
          <a:p>
            <a:r>
              <a:rPr lang="en-US" altLang="ko-KR"/>
              <a:t>DB</a:t>
            </a:r>
            <a:br>
              <a:rPr lang="en-US" altLang="ko-KR"/>
            </a:br>
            <a:r>
              <a:rPr lang="ko-KR" altLang="en-US" sz="6000"/>
              <a:t>요구사항 분석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991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7CE0F-C301-10A5-9D09-73EC8CA9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71" y="197746"/>
            <a:ext cx="11618273" cy="784405"/>
          </a:xfrm>
        </p:spPr>
        <p:txBody>
          <a:bodyPr/>
          <a:lstStyle/>
          <a:p>
            <a:r>
              <a:rPr lang="en-US" altLang="ko-KR"/>
              <a:t>1. Individual    </a:t>
            </a:r>
            <a:r>
              <a:rPr lang="ko-KR" altLang="en-US"/>
              <a:t>개인회원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0413F3-6C48-97F2-8EAF-0A9839FF0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616" y="1316907"/>
            <a:ext cx="3849615" cy="5343347"/>
          </a:xfrm>
        </p:spPr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000"/>
              <a:t>id (PK)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000"/>
              <a:t>position (NN)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000"/>
              <a:t>password (NN)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000"/>
              <a:t>name (NN)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000"/>
              <a:t>birth (NN)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000"/>
              <a:t>gender(NN)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00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BCCA376-A6CC-5422-7C3A-0FA97BA0D3BD}"/>
              </a:ext>
            </a:extLst>
          </p:cNvPr>
          <p:cNvSpPr txBox="1">
            <a:spLocks/>
          </p:cNvSpPr>
          <p:nvPr/>
        </p:nvSpPr>
        <p:spPr>
          <a:xfrm>
            <a:off x="6096000" y="1316906"/>
            <a:ext cx="3849615" cy="5343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0000"/>
              </a:lnSpc>
              <a:buAutoNum type="arabicPeriod" startAt="7"/>
            </a:pPr>
            <a:r>
              <a:rPr lang="en-US" altLang="ko-KR" sz="2000"/>
              <a:t>email (NN)</a:t>
            </a:r>
          </a:p>
          <a:p>
            <a:pPr marL="457200" indent="-457200">
              <a:lnSpc>
                <a:spcPct val="120000"/>
              </a:lnSpc>
              <a:buAutoNum type="arabicPeriod" startAt="6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 startAt="8"/>
            </a:pPr>
            <a:r>
              <a:rPr lang="en-US" altLang="ko-KR" sz="2000"/>
              <a:t>phone (NN)</a:t>
            </a:r>
          </a:p>
          <a:p>
            <a:pPr marL="457200" indent="-457200">
              <a:lnSpc>
                <a:spcPct val="120000"/>
              </a:lnSpc>
              <a:buAutoNum type="arabicPeriod" startAt="7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 startAt="9"/>
            </a:pPr>
            <a:r>
              <a:rPr lang="en-US" altLang="ko-KR" sz="2000"/>
              <a:t>address (NN)</a:t>
            </a:r>
          </a:p>
          <a:p>
            <a:pPr marL="457200" indent="-457200">
              <a:lnSpc>
                <a:spcPct val="120000"/>
              </a:lnSpc>
              <a:buAutoNum type="arabicPeriod" startAt="8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 startAt="9"/>
            </a:pPr>
            <a:r>
              <a:rPr lang="en-US" altLang="ko-KR" sz="2000"/>
              <a:t>detailAddress</a:t>
            </a:r>
          </a:p>
          <a:p>
            <a:pPr marL="457200" indent="-457200">
              <a:lnSpc>
                <a:spcPct val="120000"/>
              </a:lnSpc>
              <a:buAutoNum type="arabicPeriod" startAt="9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 startAt="10"/>
            </a:pPr>
            <a:r>
              <a:rPr lang="en-US" altLang="ko-KR" sz="2000"/>
              <a:t>resumeTitle</a:t>
            </a:r>
          </a:p>
          <a:p>
            <a:pPr marL="457200" indent="-457200">
              <a:lnSpc>
                <a:spcPct val="120000"/>
              </a:lnSpc>
              <a:buAutoNum type="arabicPeriod" startAt="10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 startAt="10"/>
            </a:pPr>
            <a:r>
              <a:rPr lang="en-US" altLang="ko-KR" sz="2000"/>
              <a:t>stack</a:t>
            </a:r>
          </a:p>
          <a:p>
            <a:pPr marL="457200" indent="-457200">
              <a:lnSpc>
                <a:spcPct val="120000"/>
              </a:lnSpc>
              <a:buAutoNum type="arabicPeriod" startAt="10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 startAt="10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20115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7CE0F-C301-10A5-9D09-73EC8CA9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71" y="197746"/>
            <a:ext cx="11618273" cy="784405"/>
          </a:xfrm>
        </p:spPr>
        <p:txBody>
          <a:bodyPr/>
          <a:lstStyle/>
          <a:p>
            <a:r>
              <a:rPr lang="en-US" altLang="ko-KR"/>
              <a:t>2. Corporation    </a:t>
            </a:r>
            <a:r>
              <a:rPr lang="ko-KR" altLang="en-US"/>
              <a:t>기업회원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0413F3-6C48-97F2-8EAF-0A9839FF0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616" y="1316907"/>
            <a:ext cx="4444701" cy="5343347"/>
          </a:xfrm>
        </p:spPr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000"/>
              <a:t>id (PK)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000"/>
              <a:t>position (NN)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000"/>
              <a:t>password (NN)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000"/>
              <a:t>corporateName (NN)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altLang="ko-KR" sz="2000"/>
              <a:t>corporatePhone (NN)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altLang="ko-KR" sz="2000"/>
              <a:t>ceoName (NN)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DFAA35E-5418-9A04-9AE8-412ACAB51724}"/>
              </a:ext>
            </a:extLst>
          </p:cNvPr>
          <p:cNvSpPr txBox="1">
            <a:spLocks/>
          </p:cNvSpPr>
          <p:nvPr/>
        </p:nvSpPr>
        <p:spPr>
          <a:xfrm>
            <a:off x="6095998" y="1316907"/>
            <a:ext cx="4444701" cy="5343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0000"/>
              </a:lnSpc>
              <a:buAutoNum type="arabicPeriod" startAt="7"/>
            </a:pPr>
            <a:r>
              <a:rPr lang="en-US" altLang="ko-KR" sz="2000"/>
              <a:t>corporateNumber (NN)</a:t>
            </a:r>
          </a:p>
          <a:p>
            <a:pPr marL="457200" indent="-457200">
              <a:lnSpc>
                <a:spcPct val="120000"/>
              </a:lnSpc>
              <a:buAutoNum type="arabicPeriod" startAt="6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 startAt="8"/>
            </a:pPr>
            <a:r>
              <a:rPr lang="en-US" altLang="ko-KR" sz="2000"/>
              <a:t>filename</a:t>
            </a:r>
          </a:p>
          <a:p>
            <a:pPr marL="457200" indent="-457200">
              <a:lnSpc>
                <a:spcPct val="120000"/>
              </a:lnSpc>
              <a:buAutoNum type="arabicPeriod" startAt="7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 startAt="9"/>
            </a:pPr>
            <a:r>
              <a:rPr lang="en-US" altLang="ko-KR" sz="2000"/>
              <a:t>email (NN)</a:t>
            </a:r>
          </a:p>
          <a:p>
            <a:pPr marL="457200" indent="-457200">
              <a:lnSpc>
                <a:spcPct val="120000"/>
              </a:lnSpc>
              <a:buAutoNum type="arabicPeriod" startAt="9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 startAt="9"/>
            </a:pPr>
            <a:r>
              <a:rPr lang="en-US" altLang="ko-KR" sz="2000"/>
              <a:t>address (NN)</a:t>
            </a:r>
          </a:p>
          <a:p>
            <a:pPr marL="457200" indent="-457200">
              <a:lnSpc>
                <a:spcPct val="120000"/>
              </a:lnSpc>
              <a:buAutoNum type="arabicPeriod" startAt="9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 startAt="9"/>
            </a:pPr>
            <a:r>
              <a:rPr lang="en-US" altLang="ko-KR" sz="2000"/>
              <a:t>detailAddress</a:t>
            </a:r>
          </a:p>
          <a:p>
            <a:pPr marL="457200" indent="-457200">
              <a:lnSpc>
                <a:spcPct val="120000"/>
              </a:lnSpc>
              <a:buAutoNum type="arabicPeriod" startAt="9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 startAt="9"/>
            </a:pPr>
            <a:r>
              <a:rPr lang="en-US" altLang="ko-KR" sz="200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17738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7CE0F-C301-10A5-9D09-73EC8CA9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71" y="197746"/>
            <a:ext cx="11618273" cy="784405"/>
          </a:xfrm>
        </p:spPr>
        <p:txBody>
          <a:bodyPr/>
          <a:lstStyle/>
          <a:p>
            <a:r>
              <a:rPr lang="en-US" altLang="ko-KR"/>
              <a:t>3-1. Education    </a:t>
            </a:r>
            <a:r>
              <a:rPr lang="ko-KR" altLang="en-US"/>
              <a:t>학력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0413F3-6C48-97F2-8EAF-0A9839FF0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616" y="1316907"/>
            <a:ext cx="3093208" cy="4513441"/>
          </a:xfrm>
        </p:spPr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000"/>
              <a:t>no (PK)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000"/>
              <a:t>individual_id (FK)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000"/>
              <a:t>school (NN)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000"/>
              <a:t>schoolName (NN)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000"/>
              <a:t>schoolStartDate (NN)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09D2878-1F47-15CF-5C5C-601AE14F0CBB}"/>
              </a:ext>
            </a:extLst>
          </p:cNvPr>
          <p:cNvSpPr txBox="1">
            <a:spLocks/>
          </p:cNvSpPr>
          <p:nvPr/>
        </p:nvSpPr>
        <p:spPr>
          <a:xfrm>
            <a:off x="3909270" y="1316907"/>
            <a:ext cx="2069284" cy="4513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/>
              <a:t>// </a:t>
            </a:r>
            <a:r>
              <a:rPr lang="ko-KR" altLang="en-US" sz="2000"/>
              <a:t>입학기간</a:t>
            </a:r>
            <a:endParaRPr lang="en-US" altLang="ko-KR" sz="200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60C7369-CC13-6EA7-6675-BC6923D610CA}"/>
              </a:ext>
            </a:extLst>
          </p:cNvPr>
          <p:cNvSpPr txBox="1">
            <a:spLocks/>
          </p:cNvSpPr>
          <p:nvPr/>
        </p:nvSpPr>
        <p:spPr>
          <a:xfrm>
            <a:off x="6096000" y="1316908"/>
            <a:ext cx="3951215" cy="4513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0000"/>
              </a:lnSpc>
              <a:buAutoNum type="arabicPeriod" startAt="6"/>
            </a:pPr>
            <a:r>
              <a:rPr lang="en-US" altLang="ko-KR" sz="2000"/>
              <a:t>schoolEndDate (NN)</a:t>
            </a:r>
          </a:p>
          <a:p>
            <a:pPr marL="457200" indent="-457200">
              <a:lnSpc>
                <a:spcPct val="120000"/>
              </a:lnSpc>
              <a:buAutoNum type="arabicPeriod" startAt="6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 startAt="6"/>
            </a:pPr>
            <a:r>
              <a:rPr lang="en-US" altLang="ko-KR" sz="2000"/>
              <a:t>status (NN)</a:t>
            </a:r>
          </a:p>
          <a:p>
            <a:pPr marL="457200" indent="-457200">
              <a:lnSpc>
                <a:spcPct val="120000"/>
              </a:lnSpc>
              <a:buAutoNum type="arabicPeriod" startAt="6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 startAt="6"/>
            </a:pPr>
            <a:r>
              <a:rPr lang="en-US" altLang="ko-KR" sz="2000"/>
              <a:t>Department (NN)</a:t>
            </a:r>
          </a:p>
          <a:p>
            <a:pPr marL="457200" indent="-457200">
              <a:lnSpc>
                <a:spcPct val="120000"/>
              </a:lnSpc>
              <a:buAutoNum type="arabicPeriod" startAt="6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 startAt="6"/>
            </a:pPr>
            <a:r>
              <a:rPr lang="en-US" altLang="ko-KR" sz="2000"/>
              <a:t>score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endParaRPr lang="ko-KR" altLang="en-US" sz="200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F3BD8C1-D210-9552-F7F4-F3AF7C5C2A80}"/>
              </a:ext>
            </a:extLst>
          </p:cNvPr>
          <p:cNvSpPr txBox="1">
            <a:spLocks/>
          </p:cNvSpPr>
          <p:nvPr/>
        </p:nvSpPr>
        <p:spPr>
          <a:xfrm>
            <a:off x="9189208" y="1316906"/>
            <a:ext cx="2069284" cy="4513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2000"/>
              <a:t>// </a:t>
            </a:r>
            <a:r>
              <a:rPr lang="ko-KR" altLang="en-US" sz="2000"/>
              <a:t>재학기간</a:t>
            </a: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/>
              <a:t>// </a:t>
            </a:r>
            <a:r>
              <a:rPr lang="ko-KR" altLang="en-US" sz="2000"/>
              <a:t>재직상태</a:t>
            </a: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/>
              <a:t>// </a:t>
            </a:r>
            <a:r>
              <a:rPr lang="ko-KR" altLang="en-US" sz="2000"/>
              <a:t>학과</a:t>
            </a:r>
          </a:p>
        </p:txBody>
      </p:sp>
    </p:spTree>
    <p:extLst>
      <p:ext uri="{BB962C8B-B14F-4D97-AF65-F5344CB8AC3E}">
        <p14:creationId xmlns:p14="http://schemas.microsoft.com/office/powerpoint/2010/main" val="1010175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7CE0F-C301-10A5-9D09-73EC8CA9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71" y="197746"/>
            <a:ext cx="11618273" cy="784405"/>
          </a:xfrm>
        </p:spPr>
        <p:txBody>
          <a:bodyPr/>
          <a:lstStyle/>
          <a:p>
            <a:r>
              <a:rPr lang="en-US" altLang="ko-KR"/>
              <a:t>3-2. Career</a:t>
            </a:r>
            <a:r>
              <a:rPr lang="ko-KR" altLang="en-US"/>
              <a:t>    경력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0413F3-6C48-97F2-8EAF-0A9839FF0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616" y="1319807"/>
            <a:ext cx="3093208" cy="4510541"/>
          </a:xfrm>
        </p:spPr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000"/>
              <a:t>no (PK)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000"/>
              <a:t>individual_id (FK)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000"/>
              <a:t>prev_company (NN)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000"/>
              <a:t>tenureStartDate (NN)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000"/>
              <a:t>tenureEndDate (NN)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14A461B-5F21-B03F-BA10-F3AD6014CF34}"/>
              </a:ext>
            </a:extLst>
          </p:cNvPr>
          <p:cNvSpPr txBox="1">
            <a:spLocks/>
          </p:cNvSpPr>
          <p:nvPr/>
        </p:nvSpPr>
        <p:spPr>
          <a:xfrm>
            <a:off x="4008101" y="1319805"/>
            <a:ext cx="2111906" cy="4510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/>
              <a:t>// </a:t>
            </a:r>
            <a:r>
              <a:rPr lang="ko-KR" altLang="en-US" sz="2000"/>
              <a:t>전 회사명</a:t>
            </a: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/>
              <a:t>// </a:t>
            </a:r>
            <a:r>
              <a:rPr lang="ko-KR" altLang="en-US" sz="2000"/>
              <a:t>재직기간</a:t>
            </a: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/>
              <a:t>// </a:t>
            </a:r>
            <a:r>
              <a:rPr lang="ko-KR" altLang="en-US" sz="2000"/>
              <a:t>재직기간</a:t>
            </a:r>
            <a:endParaRPr lang="en-US" altLang="ko-KR" sz="200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633DAE0-7692-EA1A-CE05-B36F3BF7D290}"/>
              </a:ext>
            </a:extLst>
          </p:cNvPr>
          <p:cNvSpPr txBox="1">
            <a:spLocks/>
          </p:cNvSpPr>
          <p:nvPr/>
        </p:nvSpPr>
        <p:spPr>
          <a:xfrm>
            <a:off x="6120007" y="1319806"/>
            <a:ext cx="3093208" cy="45105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0000"/>
              </a:lnSpc>
              <a:buAutoNum type="arabicPeriod" startAt="6"/>
            </a:pPr>
            <a:r>
              <a:rPr lang="en-US" altLang="ko-KR" sz="2000"/>
              <a:t>position (NN)</a:t>
            </a:r>
          </a:p>
          <a:p>
            <a:pPr marL="457200" indent="-457200">
              <a:lnSpc>
                <a:spcPct val="120000"/>
              </a:lnSpc>
              <a:buAutoNum type="arabicPeriod" startAt="6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 startAt="6"/>
            </a:pPr>
            <a:r>
              <a:rPr lang="en-US" altLang="ko-KR" sz="2000"/>
              <a:t>department (NN)</a:t>
            </a:r>
          </a:p>
          <a:p>
            <a:pPr marL="457200" indent="-457200">
              <a:lnSpc>
                <a:spcPct val="120000"/>
              </a:lnSpc>
              <a:buAutoNum type="arabicPeriod" startAt="6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 startAt="6"/>
            </a:pPr>
            <a:r>
              <a:rPr lang="en-US" altLang="ko-KR" sz="2000"/>
              <a:t>work_content</a:t>
            </a:r>
          </a:p>
          <a:p>
            <a:pPr marL="457200" indent="-457200">
              <a:lnSpc>
                <a:spcPct val="120000"/>
              </a:lnSpc>
              <a:buAutoNum type="arabicPeriod" startAt="6"/>
            </a:pPr>
            <a:endParaRPr lang="en-US" altLang="ko-KR" sz="200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6CC87B6-6AC1-830F-E6DD-6D07744930C0}"/>
              </a:ext>
            </a:extLst>
          </p:cNvPr>
          <p:cNvSpPr txBox="1">
            <a:spLocks/>
          </p:cNvSpPr>
          <p:nvPr/>
        </p:nvSpPr>
        <p:spPr>
          <a:xfrm>
            <a:off x="9213215" y="1319805"/>
            <a:ext cx="2111906" cy="4510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2000"/>
              <a:t>// </a:t>
            </a:r>
            <a:r>
              <a:rPr lang="ko-KR" altLang="en-US" sz="2000"/>
              <a:t>직급</a:t>
            </a:r>
            <a:r>
              <a:rPr lang="en-US" altLang="ko-KR" sz="2000"/>
              <a:t>/</a:t>
            </a:r>
            <a:r>
              <a:rPr lang="ko-KR" altLang="en-US" sz="2000"/>
              <a:t>직책</a:t>
            </a: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/>
              <a:t>// </a:t>
            </a:r>
            <a:r>
              <a:rPr lang="ko-KR" altLang="en-US" sz="2000"/>
              <a:t>근무부서</a:t>
            </a: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/>
              <a:t>// </a:t>
            </a:r>
            <a:r>
              <a:rPr lang="ko-KR" altLang="en-US" sz="2000"/>
              <a:t>업무내용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152080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7CE0F-C301-10A5-9D09-73EC8CA9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71" y="197746"/>
            <a:ext cx="11618273" cy="784405"/>
          </a:xfrm>
        </p:spPr>
        <p:txBody>
          <a:bodyPr/>
          <a:lstStyle/>
          <a:p>
            <a:r>
              <a:rPr lang="en-US" altLang="ko-KR"/>
              <a:t>3-3. License    </a:t>
            </a:r>
            <a:r>
              <a:rPr lang="ko-KR" altLang="en-US"/>
              <a:t>자격증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0413F3-6C48-97F2-8EAF-0A9839FF0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616" y="1319807"/>
            <a:ext cx="3046369" cy="4510541"/>
          </a:xfrm>
        </p:spPr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000"/>
              <a:t>no (PK)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000"/>
              <a:t>individual_id (FK)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000"/>
              <a:t>name (NN)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000"/>
              <a:t>agency (NN)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000"/>
              <a:t>pass (NN)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6F88FE4-1DCC-F179-E9A0-F5CEFDE16394}"/>
              </a:ext>
            </a:extLst>
          </p:cNvPr>
          <p:cNvSpPr txBox="1">
            <a:spLocks/>
          </p:cNvSpPr>
          <p:nvPr/>
        </p:nvSpPr>
        <p:spPr>
          <a:xfrm>
            <a:off x="3744985" y="1319806"/>
            <a:ext cx="2351015" cy="45105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/>
              <a:t>// </a:t>
            </a:r>
            <a:r>
              <a:rPr lang="ko-KR" altLang="en-US" sz="2000"/>
              <a:t>기관</a:t>
            </a: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/>
              <a:t>// </a:t>
            </a:r>
            <a:r>
              <a:rPr lang="ko-KR" altLang="en-US" sz="2000"/>
              <a:t>합격구분</a:t>
            </a:r>
            <a:endParaRPr lang="en-US" altLang="ko-KR" sz="200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F6CA9BD-483F-757F-C2AE-9B91C2128796}"/>
              </a:ext>
            </a:extLst>
          </p:cNvPr>
          <p:cNvSpPr txBox="1">
            <a:spLocks/>
          </p:cNvSpPr>
          <p:nvPr/>
        </p:nvSpPr>
        <p:spPr>
          <a:xfrm>
            <a:off x="6120007" y="1319806"/>
            <a:ext cx="3046369" cy="45105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2000"/>
              <a:t>6.   acquireDate (NN)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endParaRPr lang="ko-KR" altLang="en-US" sz="200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E12A55E-B246-4877-64AC-F53D7F9DD515}"/>
              </a:ext>
            </a:extLst>
          </p:cNvPr>
          <p:cNvSpPr txBox="1">
            <a:spLocks/>
          </p:cNvSpPr>
          <p:nvPr/>
        </p:nvSpPr>
        <p:spPr>
          <a:xfrm>
            <a:off x="9142369" y="1319806"/>
            <a:ext cx="2351015" cy="45105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2000"/>
              <a:t>// </a:t>
            </a:r>
            <a:r>
              <a:rPr lang="ko-KR" altLang="en-US" sz="2000"/>
              <a:t>취득일</a:t>
            </a:r>
          </a:p>
        </p:txBody>
      </p:sp>
    </p:spTree>
    <p:extLst>
      <p:ext uri="{BB962C8B-B14F-4D97-AF65-F5344CB8AC3E}">
        <p14:creationId xmlns:p14="http://schemas.microsoft.com/office/powerpoint/2010/main" val="2100631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7CE0F-C301-10A5-9D09-73EC8CA9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71" y="197746"/>
            <a:ext cx="11618273" cy="784405"/>
          </a:xfrm>
        </p:spPr>
        <p:txBody>
          <a:bodyPr/>
          <a:lstStyle/>
          <a:p>
            <a:r>
              <a:rPr lang="en-US" altLang="ko-KR"/>
              <a:t>3-4. Portfolio    </a:t>
            </a:r>
            <a:r>
              <a:rPr lang="ko-KR" altLang="en-US"/>
              <a:t>포트폴리오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0413F3-6C48-97F2-8EAF-0A9839FF0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616" y="1319807"/>
            <a:ext cx="3093208" cy="4510541"/>
          </a:xfrm>
        </p:spPr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000"/>
              <a:t>no (PK)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000"/>
              <a:t>individual_id (FK)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000"/>
              <a:t>name (NN)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000"/>
              <a:t>detail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00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000"/>
              <a:t>url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C684B49-4B7F-993F-772C-B0725465EB31}"/>
              </a:ext>
            </a:extLst>
          </p:cNvPr>
          <p:cNvSpPr txBox="1">
            <a:spLocks/>
          </p:cNvSpPr>
          <p:nvPr/>
        </p:nvSpPr>
        <p:spPr>
          <a:xfrm>
            <a:off x="3530446" y="1319805"/>
            <a:ext cx="2246240" cy="4510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/>
              <a:t>// </a:t>
            </a:r>
            <a:r>
              <a:rPr lang="ko-KR" altLang="en-US" sz="2000"/>
              <a:t>프로젝트명</a:t>
            </a: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/>
              <a:t>// </a:t>
            </a:r>
            <a:r>
              <a:rPr lang="ko-KR" altLang="en-US" sz="2000"/>
              <a:t>상세내용</a:t>
            </a:r>
            <a:endParaRPr lang="en-US" altLang="ko-KR" sz="200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1871D0B-0828-53D2-86B9-94DB62C41487}"/>
              </a:ext>
            </a:extLst>
          </p:cNvPr>
          <p:cNvSpPr txBox="1">
            <a:spLocks/>
          </p:cNvSpPr>
          <p:nvPr/>
        </p:nvSpPr>
        <p:spPr>
          <a:xfrm>
            <a:off x="6096000" y="1319806"/>
            <a:ext cx="3093208" cy="45105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0000"/>
              </a:lnSpc>
              <a:buAutoNum type="arabicPeriod" startAt="6"/>
            </a:pPr>
            <a:r>
              <a:rPr lang="en-US" altLang="ko-KR" sz="2000"/>
              <a:t>fileName</a:t>
            </a:r>
          </a:p>
          <a:p>
            <a:pPr marL="457200" indent="-457200">
              <a:lnSpc>
                <a:spcPct val="120000"/>
              </a:lnSpc>
              <a:buAutoNum type="arabicPeriod" startAt="6"/>
            </a:pPr>
            <a:endParaRPr lang="en-US" altLang="ko-KR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/>
              <a:t>7.   fileSize</a:t>
            </a:r>
          </a:p>
        </p:txBody>
      </p:sp>
    </p:spTree>
    <p:extLst>
      <p:ext uri="{BB962C8B-B14F-4D97-AF65-F5344CB8AC3E}">
        <p14:creationId xmlns:p14="http://schemas.microsoft.com/office/powerpoint/2010/main" val="191814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620</Words>
  <Application>Microsoft Office PowerPoint</Application>
  <PresentationFormat>와이드스크린</PresentationFormat>
  <Paragraphs>283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codling</vt:lpstr>
      <vt:lpstr>목표</vt:lpstr>
      <vt:lpstr>DB 요구사항 분석</vt:lpstr>
      <vt:lpstr>1. Individual    개인회원</vt:lpstr>
      <vt:lpstr>2. Corporation    기업회원</vt:lpstr>
      <vt:lpstr>3-1. Education    학력</vt:lpstr>
      <vt:lpstr>3-2. Career    경력</vt:lpstr>
      <vt:lpstr>3-3. License    자격증</vt:lpstr>
      <vt:lpstr>3-4. Portfolio    포트폴리오</vt:lpstr>
      <vt:lpstr>3-5. CoverLetter    자기소개서</vt:lpstr>
      <vt:lpstr>4. JobOpening    공고</vt:lpstr>
      <vt:lpstr>4-1. Field    모집분야</vt:lpstr>
      <vt:lpstr>5. Apply    지원 (개인 ↔ 공고)</vt:lpstr>
      <vt:lpstr>DB 개념적 데이터 모델링(Conceptual Data Modeling)</vt:lpstr>
      <vt:lpstr>PowerPoint 프레젠테이션</vt:lpstr>
      <vt:lpstr>DB 논리적 데이터 모델링(Logical Data Modeling)</vt:lpstr>
      <vt:lpstr>PowerPoint 프레젠테이션</vt:lpstr>
      <vt:lpstr>DB 물리적 데이터 모델링(Physical Data Modeling)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학사관리시스템 Database</dc:title>
  <dc:creator>EZEN-IC153</dc:creator>
  <cp:lastModifiedBy>EZEN-IC153</cp:lastModifiedBy>
  <cp:revision>50</cp:revision>
  <dcterms:created xsi:type="dcterms:W3CDTF">2022-06-15T12:02:10Z</dcterms:created>
  <dcterms:modified xsi:type="dcterms:W3CDTF">2022-09-07T09:21:32Z</dcterms:modified>
</cp:coreProperties>
</file>