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0" r:id="rId2"/>
    <p:sldId id="261" r:id="rId3"/>
    <p:sldId id="258" r:id="rId4"/>
    <p:sldId id="262" r:id="rId5"/>
    <p:sldId id="291" r:id="rId6"/>
    <p:sldId id="290" r:id="rId7"/>
    <p:sldId id="292" r:id="rId8"/>
    <p:sldId id="293" r:id="rId9"/>
    <p:sldId id="298" r:id="rId10"/>
    <p:sldId id="294" r:id="rId11"/>
    <p:sldId id="295" r:id="rId12"/>
    <p:sldId id="296" r:id="rId13"/>
    <p:sldId id="297" r:id="rId14"/>
    <p:sldId id="300" r:id="rId15"/>
    <p:sldId id="264" r:id="rId16"/>
    <p:sldId id="299" r:id="rId17"/>
    <p:sldId id="304" r:id="rId18"/>
    <p:sldId id="303" r:id="rId19"/>
    <p:sldId id="306" r:id="rId20"/>
    <p:sldId id="313" r:id="rId21"/>
    <p:sldId id="307" r:id="rId22"/>
    <p:sldId id="310" r:id="rId23"/>
    <p:sldId id="314" r:id="rId24"/>
    <p:sldId id="311" r:id="rId25"/>
    <p:sldId id="312" r:id="rId26"/>
    <p:sldId id="315" r:id="rId27"/>
    <p:sldId id="284" r:id="rId28"/>
    <p:sldId id="305" r:id="rId29"/>
  </p:sldIdLst>
  <p:sldSz cx="12192000" cy="6858000"/>
  <p:notesSz cx="6858000" cy="9144000"/>
  <p:embeddedFontLst>
    <p:embeddedFont>
      <p:font typeface="나눔스퀘어 ExtraBold" panose="020B0600000101010101" pitchFamily="50" charset="-127"/>
      <p:bold r:id="rId30"/>
    </p:embeddedFont>
    <p:embeddedFont>
      <p:font typeface="나눔스퀘어 Light" panose="020B0600000101010101" pitchFamily="50" charset="-127"/>
      <p:regular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3737"/>
    <a:srgbClr val="4DB9E9"/>
    <a:srgbClr val="FB3B3B"/>
    <a:srgbClr val="1E3252"/>
    <a:srgbClr val="005289"/>
    <a:srgbClr val="393939"/>
    <a:srgbClr val="04396C"/>
    <a:srgbClr val="6497B1"/>
    <a:srgbClr val="AEAFA9"/>
    <a:srgbClr val="418A9D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90" y="11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6387-3403-4348-8A94-7ADE7975A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852A9D-DEAB-4D3B-BE4C-4D550694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BC8D7-B31E-450F-BC14-69F5BA00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2F3B2-7919-4755-A2BA-E60311F1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E1C44-6ED9-45C3-85CE-F181F644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0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AC93-7A39-431A-9FB1-1E98C130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B2D7-51AE-4A98-A99F-A3EB7D93C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744A8-FE11-4335-B99E-0C70933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D8B86-F04B-471A-B701-77C39BC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DA001-D3E8-406C-85C1-C16B2895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B922F-8FE5-4AD9-B4B7-0C32F5C0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5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F6FB-27DF-4EF8-9C39-2843CFAC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DDFF65-E6AC-4DE9-BC59-8D94C9C73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13491-F16F-4D87-A871-72DDAB23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B5D74-5FA0-4FE3-8C76-C5846785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77ED0-AEC3-4AF7-92C1-9B942CF7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32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26BB87-EA73-4676-B5EE-CF484C7F3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B9E6B-3317-49B6-BD7E-5D8A6D12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096CD-9EE4-4657-B340-5D82EA01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142E6-326E-4C16-9093-56979C03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65AFA-C355-40C1-80F6-8264E94A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0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9836B-546E-427C-901C-507669B2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2D5C6-D2D2-4C8F-ADE8-FA9D32A8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A3C13-BB40-4BA2-97FB-232FA10C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6734E-5F3B-46DF-83F4-5253AC7D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63EFD-2ECD-484B-8FE3-BD46DBAB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3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0236-D72C-46A8-8E43-F403AB51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E0306-8C68-4BA2-8E35-84C5A601A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5EBBB-3A9E-4875-91BC-BA0F98B7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14B26-FD9B-4500-9159-1814890F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211AD-49EC-4C32-ACD3-8CF24D25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0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35847-E819-401C-8088-DE14C838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E0E58-A374-46C3-99E5-8CB532762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73669-31FC-4A43-BE3F-20FBB4989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487473-0381-424C-935F-E8DD5300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9DC7E-293A-4118-BB25-14F86368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F8C06-A6F4-4D56-9961-2A48D376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92F4D-6C94-4897-AF69-B2184F15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8BF44-B930-48BD-847E-4378CC00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8F7027-CD07-42A0-AF50-45BC8A27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38A2D0-3A12-4C29-9758-C0FA78627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A347A6-004A-4A7B-931A-4A1D4E962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A1E329-33C9-4A40-B00F-E72E7768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8414FA-5EF1-4D32-A0B3-F5970B6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AB276-1D41-4C3A-B4C6-AE34D86B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8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6D34C-E153-4E55-8BE2-053CB23A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41366-6F59-49C8-B46F-241BACE3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1036E6-7409-4CCD-A33A-E8923C9C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FED2EA-EEA3-4D31-83CA-82087B8C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5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rgbClr val="4746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1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EF8880-0C23-4695-A0B7-BA55B9DCC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2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6295C-1AC2-468F-BE1D-57C4A587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FE7A1-9037-44AB-B32C-A0354478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44BA5-E666-41CE-9AB1-709CA4AED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2D173-D60A-49DD-9BBC-DFAC8464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DC195-CC0D-4F1D-BA6A-0A1D6BEC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EE9A9-6FA0-459E-9839-090D4821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7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A1494-3269-44A5-B276-FD1B11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E9EB2-ED9C-4B7A-B116-2B1071C0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56052-6094-4163-A308-25120BD6E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5567D-AB5D-4AC7-81EF-B47DBFAE57A2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435DB-002D-4705-918F-4D6B8113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B5B9A-8BFA-48CC-9427-80D40886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6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0C4291-AA49-4611-97D5-21EC4368F85B}"/>
              </a:ext>
            </a:extLst>
          </p:cNvPr>
          <p:cNvSpPr txBox="1"/>
          <p:nvPr/>
        </p:nvSpPr>
        <p:spPr>
          <a:xfrm>
            <a:off x="4180252" y="2676872"/>
            <a:ext cx="38314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-300" dirty="0" smtClean="0">
                <a:solidFill>
                  <a:schemeClr val="bg1"/>
                </a:solidFill>
              </a:rPr>
              <a:t>발표하겠습니다</a:t>
            </a:r>
            <a:endParaRPr lang="ko-KR" altLang="en-US" sz="4800" spc="-300" dirty="0">
              <a:solidFill>
                <a:schemeClr val="bg1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F12AE3B-B2F6-41CB-8089-A3BC3350D683}"/>
              </a:ext>
            </a:extLst>
          </p:cNvPr>
          <p:cNvCxnSpPr>
            <a:cxnSpLocks/>
          </p:cNvCxnSpPr>
          <p:nvPr/>
        </p:nvCxnSpPr>
        <p:spPr>
          <a:xfrm>
            <a:off x="3862055" y="217289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BDE27BE-D47F-4C86-A8A7-881E337B1B9F}"/>
              </a:ext>
            </a:extLst>
          </p:cNvPr>
          <p:cNvCxnSpPr>
            <a:cxnSpLocks/>
          </p:cNvCxnSpPr>
          <p:nvPr/>
        </p:nvCxnSpPr>
        <p:spPr>
          <a:xfrm>
            <a:off x="3862055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A579EC9-5759-4D72-9456-D207CF1DDEEF}"/>
              </a:ext>
            </a:extLst>
          </p:cNvPr>
          <p:cNvSpPr txBox="1"/>
          <p:nvPr/>
        </p:nvSpPr>
        <p:spPr>
          <a:xfrm>
            <a:off x="3907749" y="4346555"/>
            <a:ext cx="4376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Python</a:t>
            </a:r>
            <a:r>
              <a:rPr lang="ko-KR" altLang="en-US" sz="1600" dirty="0" smtClean="0">
                <a:solidFill>
                  <a:schemeClr val="bg1"/>
                </a:solidFill>
              </a:rPr>
              <a:t>활용 디지털컨버전스 </a:t>
            </a:r>
            <a:r>
              <a:rPr lang="en-US" altLang="ko-KR" sz="1600" dirty="0" smtClean="0">
                <a:solidFill>
                  <a:schemeClr val="bg1"/>
                </a:solidFill>
              </a:rPr>
              <a:t>SW</a:t>
            </a:r>
            <a:r>
              <a:rPr lang="ko-KR" altLang="en-US" sz="1600" dirty="0" smtClean="0">
                <a:solidFill>
                  <a:schemeClr val="bg1"/>
                </a:solidFill>
              </a:rPr>
              <a:t>개발자 양성과정</a:t>
            </a:r>
            <a:r>
              <a:rPr lang="en-US" altLang="ko-KR" sz="1600" dirty="0" smtClean="0">
                <a:solidFill>
                  <a:schemeClr val="bg1"/>
                </a:solidFill>
              </a:rPr>
              <a:t>A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108276" y="6492240"/>
            <a:ext cx="2083724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74299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550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프로젝트 소개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632" y="2988228"/>
            <a:ext cx="4298507" cy="10683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94904B-FC61-4D90-BA0A-83761D16208E}"/>
              </a:ext>
            </a:extLst>
          </p:cNvPr>
          <p:cNvSpPr txBox="1"/>
          <p:nvPr/>
        </p:nvSpPr>
        <p:spPr>
          <a:xfrm>
            <a:off x="4884773" y="5967869"/>
            <a:ext cx="2422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 smtClean="0">
                <a:solidFill>
                  <a:srgbClr val="393939"/>
                </a:solidFill>
                <a:latin typeface="+mj-ea"/>
                <a:ea typeface="+mj-ea"/>
              </a:rPr>
              <a:t>직관적이고 편리한 결제</a:t>
            </a:r>
            <a:endParaRPr lang="ko-KR" altLang="en-US" sz="2000" spc="-150" dirty="0">
              <a:solidFill>
                <a:srgbClr val="393939"/>
              </a:solidFill>
              <a:latin typeface="+mj-ea"/>
              <a:ea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515" y="1754651"/>
            <a:ext cx="3586258" cy="334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48865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550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프로젝트 소개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632" y="2988228"/>
            <a:ext cx="4298507" cy="10683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94904B-FC61-4D90-BA0A-83761D16208E}"/>
              </a:ext>
            </a:extLst>
          </p:cNvPr>
          <p:cNvSpPr txBox="1"/>
          <p:nvPr/>
        </p:nvSpPr>
        <p:spPr>
          <a:xfrm>
            <a:off x="4884773" y="5967869"/>
            <a:ext cx="2422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 smtClean="0">
                <a:solidFill>
                  <a:srgbClr val="393939"/>
                </a:solidFill>
                <a:latin typeface="+mj-ea"/>
                <a:ea typeface="+mj-ea"/>
              </a:rPr>
              <a:t>직관적이고 편리한 결제</a:t>
            </a:r>
            <a:endParaRPr lang="ko-KR" altLang="en-US" sz="2000" spc="-150" dirty="0">
              <a:solidFill>
                <a:srgbClr val="393939"/>
              </a:solidFill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604" y="1178876"/>
            <a:ext cx="3314182" cy="478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96052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550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프로젝트 소개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632" y="2988228"/>
            <a:ext cx="4298507" cy="10683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94904B-FC61-4D90-BA0A-83761D16208E}"/>
              </a:ext>
            </a:extLst>
          </p:cNvPr>
          <p:cNvSpPr txBox="1"/>
          <p:nvPr/>
        </p:nvSpPr>
        <p:spPr>
          <a:xfrm>
            <a:off x="4884773" y="5967869"/>
            <a:ext cx="2422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 smtClean="0">
                <a:solidFill>
                  <a:srgbClr val="393939"/>
                </a:solidFill>
                <a:latin typeface="+mj-ea"/>
                <a:ea typeface="+mj-ea"/>
              </a:rPr>
              <a:t>직관적이고 편리한 결제</a:t>
            </a:r>
            <a:endParaRPr lang="ko-KR" altLang="en-US" sz="2000" spc="-150" dirty="0">
              <a:solidFill>
                <a:srgbClr val="393939"/>
              </a:solidFill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509" y="1907814"/>
            <a:ext cx="3682711" cy="373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35076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F6F75-B221-4061-B962-758F7C3BEB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4720" y="0"/>
            <a:ext cx="871728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647264" y="3105834"/>
            <a:ext cx="2246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분석 및 설계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3121223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</a:t>
            </a:r>
            <a:r>
              <a:rPr lang="en-US" altLang="ko-KR" sz="1400" dirty="0" smtClean="0">
                <a:solidFill>
                  <a:schemeClr val="bg1"/>
                </a:solidFill>
              </a:rPr>
              <a:t>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73133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246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분석 및 설계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5EA9CF4-4B02-4D79-9686-A8B683FEB8DB}"/>
              </a:ext>
            </a:extLst>
          </p:cNvPr>
          <p:cNvGrpSpPr/>
          <p:nvPr/>
        </p:nvGrpSpPr>
        <p:grpSpPr>
          <a:xfrm>
            <a:off x="2268096" y="4479997"/>
            <a:ext cx="2887652" cy="1025630"/>
            <a:chOff x="631690" y="5390664"/>
            <a:chExt cx="2887652" cy="102563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3EEFA88-3BDB-4986-A4E8-1D056235E726}"/>
                </a:ext>
              </a:extLst>
            </p:cNvPr>
            <p:cNvSpPr txBox="1"/>
            <p:nvPr/>
          </p:nvSpPr>
          <p:spPr>
            <a:xfrm>
              <a:off x="631690" y="5893074"/>
              <a:ext cx="28876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pc="-150" dirty="0" smtClean="0">
                  <a:solidFill>
                    <a:srgbClr val="393939"/>
                  </a:solidFill>
                </a:rPr>
                <a:t>- PG, </a:t>
              </a:r>
              <a:r>
                <a:rPr lang="ko-KR" altLang="en-US" sz="1400" spc="-150" dirty="0" smtClean="0">
                  <a:solidFill>
                    <a:srgbClr val="393939"/>
                  </a:solidFill>
                </a:rPr>
                <a:t>은행 </a:t>
              </a:r>
              <a:r>
                <a:rPr lang="en-US" altLang="ko-KR" sz="1400" spc="-150" dirty="0" smtClean="0">
                  <a:solidFill>
                    <a:srgbClr val="393939"/>
                  </a:solidFill>
                </a:rPr>
                <a:t>BACK-END</a:t>
              </a:r>
            </a:p>
            <a:p>
              <a:pPr algn="ctr"/>
              <a:r>
                <a:rPr lang="en-US" altLang="ko-KR" sz="1400" spc="-150" dirty="0" smtClean="0">
                  <a:solidFill>
                    <a:srgbClr val="393939"/>
                  </a:solidFill>
                </a:rPr>
                <a:t>- SERVER </a:t>
              </a:r>
              <a:r>
                <a:rPr lang="ko-KR" altLang="en-US" sz="1400" spc="-150" dirty="0" smtClean="0">
                  <a:solidFill>
                    <a:srgbClr val="393939"/>
                  </a:solidFill>
                </a:rPr>
                <a:t>설계 및 통신</a:t>
              </a:r>
              <a:endParaRPr lang="ko-KR" altLang="en-US" sz="1400" spc="-150" dirty="0">
                <a:solidFill>
                  <a:srgbClr val="393939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D94904B-FC61-4D90-BA0A-83761D16208E}"/>
                </a:ext>
              </a:extLst>
            </p:cNvPr>
            <p:cNvSpPr txBox="1"/>
            <p:nvPr/>
          </p:nvSpPr>
          <p:spPr>
            <a:xfrm>
              <a:off x="1660979" y="5390664"/>
              <a:ext cx="8290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 err="1" smtClean="0">
                  <a:solidFill>
                    <a:srgbClr val="393939"/>
                  </a:solidFill>
                  <a:latin typeface="+mj-ea"/>
                  <a:ea typeface="+mj-ea"/>
                </a:rPr>
                <a:t>서원섭</a:t>
              </a:r>
              <a:endParaRPr lang="ko-KR" altLang="en-US" sz="2000" spc="-150" dirty="0">
                <a:solidFill>
                  <a:srgbClr val="393939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3EEFA88-3BDB-4986-A4E8-1D056235E726}"/>
              </a:ext>
            </a:extLst>
          </p:cNvPr>
          <p:cNvSpPr txBox="1"/>
          <p:nvPr/>
        </p:nvSpPr>
        <p:spPr>
          <a:xfrm>
            <a:off x="-11270" y="4995454"/>
            <a:ext cx="2887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-150" dirty="0" smtClean="0">
                <a:solidFill>
                  <a:srgbClr val="393939"/>
                </a:solidFill>
              </a:rPr>
              <a:t>- </a:t>
            </a:r>
            <a:r>
              <a:rPr lang="ko-KR" altLang="en-US" sz="1400" spc="-150" dirty="0" smtClean="0">
                <a:solidFill>
                  <a:srgbClr val="393939"/>
                </a:solidFill>
              </a:rPr>
              <a:t>프로젝트 총괄</a:t>
            </a:r>
            <a:endParaRPr lang="en-US" altLang="ko-KR" sz="1400" spc="-150" dirty="0" smtClean="0">
              <a:solidFill>
                <a:srgbClr val="393939"/>
              </a:solidFill>
            </a:endParaRPr>
          </a:p>
          <a:p>
            <a:pPr algn="ctr"/>
            <a:r>
              <a:rPr lang="en-US" altLang="ko-KR" sz="1400" spc="-150" dirty="0" smtClean="0">
                <a:solidFill>
                  <a:srgbClr val="393939"/>
                </a:solidFill>
              </a:rPr>
              <a:t>- UI  / UX</a:t>
            </a:r>
            <a:endParaRPr lang="ko-KR" altLang="en-US" sz="1400" spc="-150" dirty="0">
              <a:solidFill>
                <a:srgbClr val="393939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94904B-FC61-4D90-BA0A-83761D16208E}"/>
              </a:ext>
            </a:extLst>
          </p:cNvPr>
          <p:cNvSpPr txBox="1"/>
          <p:nvPr/>
        </p:nvSpPr>
        <p:spPr>
          <a:xfrm>
            <a:off x="1018019" y="4479997"/>
            <a:ext cx="8290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 err="1" smtClean="0">
                <a:solidFill>
                  <a:srgbClr val="393939"/>
                </a:solidFill>
                <a:latin typeface="+mj-ea"/>
                <a:ea typeface="+mj-ea"/>
              </a:rPr>
              <a:t>김천규</a:t>
            </a:r>
            <a:endParaRPr lang="ko-KR" altLang="en-US" sz="2000" spc="-150" dirty="0">
              <a:solidFill>
                <a:srgbClr val="393939"/>
              </a:solidFill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EEFA88-3BDB-4986-A4E8-1D056235E726}"/>
              </a:ext>
            </a:extLst>
          </p:cNvPr>
          <p:cNvSpPr txBox="1"/>
          <p:nvPr/>
        </p:nvSpPr>
        <p:spPr>
          <a:xfrm>
            <a:off x="4636367" y="4969360"/>
            <a:ext cx="28876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 smtClean="0">
                <a:solidFill>
                  <a:srgbClr val="393939"/>
                </a:solidFill>
              </a:rPr>
              <a:t>쇼핑몰</a:t>
            </a:r>
            <a:endParaRPr lang="en-US" altLang="ko-KR" sz="1400" spc="-150" dirty="0" smtClean="0">
              <a:solidFill>
                <a:srgbClr val="393939"/>
              </a:solidFill>
            </a:endParaRPr>
          </a:p>
          <a:p>
            <a:pPr algn="ctr"/>
            <a:r>
              <a:rPr lang="en-US" altLang="ko-KR" sz="1400" spc="-150" dirty="0" smtClean="0">
                <a:solidFill>
                  <a:srgbClr val="393939"/>
                </a:solidFill>
              </a:rPr>
              <a:t>- </a:t>
            </a:r>
            <a:r>
              <a:rPr lang="ko-KR" altLang="en-US" sz="1400" spc="-150" dirty="0" smtClean="0">
                <a:solidFill>
                  <a:srgbClr val="393939"/>
                </a:solidFill>
              </a:rPr>
              <a:t>공지사항</a:t>
            </a:r>
            <a:endParaRPr lang="en-US" altLang="ko-KR" sz="1400" spc="-150" dirty="0" smtClean="0">
              <a:solidFill>
                <a:srgbClr val="393939"/>
              </a:solidFill>
            </a:endParaRPr>
          </a:p>
          <a:p>
            <a:pPr algn="ctr"/>
            <a:r>
              <a:rPr lang="en-US" altLang="ko-KR" sz="1400" spc="-150" dirty="0" smtClean="0">
                <a:solidFill>
                  <a:srgbClr val="393939"/>
                </a:solidFill>
              </a:rPr>
              <a:t>- </a:t>
            </a:r>
            <a:r>
              <a:rPr lang="ko-KR" altLang="en-US" sz="1400" spc="-150" dirty="0" smtClean="0">
                <a:solidFill>
                  <a:srgbClr val="393939"/>
                </a:solidFill>
              </a:rPr>
              <a:t>회원가입</a:t>
            </a:r>
            <a:endParaRPr lang="en-US" altLang="ko-KR" sz="1400" spc="-150" dirty="0" smtClean="0">
              <a:solidFill>
                <a:srgbClr val="393939"/>
              </a:solidFill>
            </a:endParaRPr>
          </a:p>
          <a:p>
            <a:pPr algn="just"/>
            <a:endParaRPr lang="ko-KR" altLang="en-US" sz="1400" spc="-150" dirty="0">
              <a:solidFill>
                <a:srgbClr val="393939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94904B-FC61-4D90-BA0A-83761D16208E}"/>
              </a:ext>
            </a:extLst>
          </p:cNvPr>
          <p:cNvSpPr txBox="1"/>
          <p:nvPr/>
        </p:nvSpPr>
        <p:spPr>
          <a:xfrm>
            <a:off x="5657962" y="4479997"/>
            <a:ext cx="8290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 err="1" smtClean="0">
                <a:solidFill>
                  <a:srgbClr val="393939"/>
                </a:solidFill>
                <a:latin typeface="+mj-ea"/>
                <a:ea typeface="+mj-ea"/>
              </a:rPr>
              <a:t>손윤재</a:t>
            </a:r>
            <a:endParaRPr lang="ko-KR" altLang="en-US" sz="2000" spc="-150" dirty="0">
              <a:solidFill>
                <a:srgbClr val="393939"/>
              </a:solidFill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EEFA88-3BDB-4986-A4E8-1D056235E726}"/>
              </a:ext>
            </a:extLst>
          </p:cNvPr>
          <p:cNvSpPr txBox="1"/>
          <p:nvPr/>
        </p:nvSpPr>
        <p:spPr>
          <a:xfrm>
            <a:off x="6954461" y="4969360"/>
            <a:ext cx="28876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 smtClean="0">
                <a:solidFill>
                  <a:srgbClr val="393939"/>
                </a:solidFill>
              </a:rPr>
              <a:t>쇼핑몰</a:t>
            </a:r>
            <a:endParaRPr lang="en-US" altLang="ko-KR" sz="1400" spc="-150" dirty="0" smtClean="0">
              <a:solidFill>
                <a:srgbClr val="393939"/>
              </a:solidFill>
            </a:endParaRPr>
          </a:p>
          <a:p>
            <a:pPr algn="ctr"/>
            <a:r>
              <a:rPr lang="en-US" altLang="ko-KR" sz="1400" spc="-150" dirty="0" smtClean="0">
                <a:solidFill>
                  <a:srgbClr val="393939"/>
                </a:solidFill>
              </a:rPr>
              <a:t>- REVIEW</a:t>
            </a:r>
          </a:p>
          <a:p>
            <a:pPr algn="ctr"/>
            <a:r>
              <a:rPr lang="en-US" altLang="ko-KR" sz="1400" spc="-150" dirty="0" smtClean="0">
                <a:solidFill>
                  <a:srgbClr val="393939"/>
                </a:solidFill>
              </a:rPr>
              <a:t>- </a:t>
            </a:r>
            <a:r>
              <a:rPr lang="ko-KR" altLang="en-US" sz="1400" spc="-150" dirty="0" smtClean="0">
                <a:solidFill>
                  <a:srgbClr val="393939"/>
                </a:solidFill>
              </a:rPr>
              <a:t>상세페이지</a:t>
            </a:r>
            <a:endParaRPr lang="ko-KR" altLang="en-US" sz="1400" spc="-150" dirty="0">
              <a:solidFill>
                <a:srgbClr val="393939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94904B-FC61-4D90-BA0A-83761D16208E}"/>
              </a:ext>
            </a:extLst>
          </p:cNvPr>
          <p:cNvSpPr txBox="1"/>
          <p:nvPr/>
        </p:nvSpPr>
        <p:spPr>
          <a:xfrm>
            <a:off x="7983750" y="4479997"/>
            <a:ext cx="8290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 err="1" smtClean="0">
                <a:solidFill>
                  <a:srgbClr val="393939"/>
                </a:solidFill>
                <a:latin typeface="+mj-ea"/>
                <a:ea typeface="+mj-ea"/>
              </a:rPr>
              <a:t>최미선</a:t>
            </a:r>
            <a:endParaRPr lang="ko-KR" altLang="en-US" sz="2000" spc="-150" dirty="0">
              <a:solidFill>
                <a:srgbClr val="393939"/>
              </a:solidFill>
              <a:latin typeface="+mj-ea"/>
              <a:ea typeface="+mj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EEFA88-3BDB-4986-A4E8-1D056235E726}"/>
              </a:ext>
            </a:extLst>
          </p:cNvPr>
          <p:cNvSpPr txBox="1"/>
          <p:nvPr/>
        </p:nvSpPr>
        <p:spPr>
          <a:xfrm>
            <a:off x="9224467" y="4995454"/>
            <a:ext cx="2887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 smtClean="0">
                <a:solidFill>
                  <a:srgbClr val="393939"/>
                </a:solidFill>
              </a:rPr>
              <a:t>쇼핑몰 총괄</a:t>
            </a:r>
            <a:endParaRPr lang="en-US" altLang="ko-KR" sz="1400" spc="-150" dirty="0" smtClean="0">
              <a:solidFill>
                <a:srgbClr val="393939"/>
              </a:solidFill>
            </a:endParaRPr>
          </a:p>
          <a:p>
            <a:pPr algn="ctr"/>
            <a:r>
              <a:rPr lang="en-US" altLang="ko-KR" sz="1400" spc="-150" dirty="0" smtClean="0">
                <a:solidFill>
                  <a:srgbClr val="393939"/>
                </a:solidFill>
              </a:rPr>
              <a:t>- DB </a:t>
            </a:r>
            <a:r>
              <a:rPr lang="ko-KR" altLang="en-US" sz="1400" spc="-150" dirty="0" smtClean="0">
                <a:solidFill>
                  <a:srgbClr val="393939"/>
                </a:solidFill>
              </a:rPr>
              <a:t>통합</a:t>
            </a:r>
            <a:endParaRPr lang="ko-KR" altLang="en-US" sz="1400" spc="-150" dirty="0">
              <a:solidFill>
                <a:srgbClr val="393939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94904B-FC61-4D90-BA0A-83761D16208E}"/>
              </a:ext>
            </a:extLst>
          </p:cNvPr>
          <p:cNvSpPr txBox="1"/>
          <p:nvPr/>
        </p:nvSpPr>
        <p:spPr>
          <a:xfrm>
            <a:off x="10253756" y="4479997"/>
            <a:ext cx="8290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 smtClean="0">
                <a:solidFill>
                  <a:srgbClr val="393939"/>
                </a:solidFill>
                <a:latin typeface="+mj-ea"/>
                <a:ea typeface="+mj-ea"/>
              </a:rPr>
              <a:t>김진영</a:t>
            </a:r>
            <a:endParaRPr lang="ko-KR" altLang="en-US" sz="2000" spc="-150" dirty="0">
              <a:solidFill>
                <a:srgbClr val="393939"/>
              </a:solidFill>
              <a:latin typeface="+mj-ea"/>
              <a:ea typeface="+mj-ea"/>
            </a:endParaRPr>
          </a:p>
        </p:txBody>
      </p:sp>
      <p:sp>
        <p:nvSpPr>
          <p:cNvPr id="28" name="Round Same Side Corner Rectangle 8">
            <a:extLst>
              <a:ext uri="{FF2B5EF4-FFF2-40B4-BE49-F238E27FC236}">
                <a16:creationId xmlns:a16="http://schemas.microsoft.com/office/drawing/2014/main" id="{5CA96947-0638-4EA5-A622-7C7B4309570B}"/>
              </a:ext>
            </a:extLst>
          </p:cNvPr>
          <p:cNvSpPr/>
          <p:nvPr/>
        </p:nvSpPr>
        <p:spPr>
          <a:xfrm>
            <a:off x="1144826" y="2592598"/>
            <a:ext cx="575459" cy="151561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ound Same Side Corner Rectangle 8">
            <a:extLst>
              <a:ext uri="{FF2B5EF4-FFF2-40B4-BE49-F238E27FC236}">
                <a16:creationId xmlns:a16="http://schemas.microsoft.com/office/drawing/2014/main" id="{5CA96947-0638-4EA5-A622-7C7B4309570B}"/>
              </a:ext>
            </a:extLst>
          </p:cNvPr>
          <p:cNvSpPr/>
          <p:nvPr/>
        </p:nvSpPr>
        <p:spPr>
          <a:xfrm>
            <a:off x="3424192" y="2589285"/>
            <a:ext cx="575459" cy="151561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ound Same Side Corner Rectangle 8">
            <a:extLst>
              <a:ext uri="{FF2B5EF4-FFF2-40B4-BE49-F238E27FC236}">
                <a16:creationId xmlns:a16="http://schemas.microsoft.com/office/drawing/2014/main" id="{5CA96947-0638-4EA5-A622-7C7B4309570B}"/>
              </a:ext>
            </a:extLst>
          </p:cNvPr>
          <p:cNvSpPr/>
          <p:nvPr/>
        </p:nvSpPr>
        <p:spPr>
          <a:xfrm>
            <a:off x="5821522" y="2598300"/>
            <a:ext cx="575459" cy="151561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ound Same Side Corner Rectangle 8">
            <a:extLst>
              <a:ext uri="{FF2B5EF4-FFF2-40B4-BE49-F238E27FC236}">
                <a16:creationId xmlns:a16="http://schemas.microsoft.com/office/drawing/2014/main" id="{5CA96947-0638-4EA5-A622-7C7B4309570B}"/>
              </a:ext>
            </a:extLst>
          </p:cNvPr>
          <p:cNvSpPr/>
          <p:nvPr/>
        </p:nvSpPr>
        <p:spPr>
          <a:xfrm>
            <a:off x="10380563" y="2596831"/>
            <a:ext cx="575459" cy="151561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ound Same Side Corner Rectangle 20">
            <a:extLst>
              <a:ext uri="{FF2B5EF4-FFF2-40B4-BE49-F238E27FC236}">
                <a16:creationId xmlns:a16="http://schemas.microsoft.com/office/drawing/2014/main" id="{BF05E7BA-1AA8-445E-97ED-1603E9E5C349}"/>
              </a:ext>
            </a:extLst>
          </p:cNvPr>
          <p:cNvSpPr/>
          <p:nvPr/>
        </p:nvSpPr>
        <p:spPr>
          <a:xfrm rot="10800000">
            <a:off x="8039762" y="2603816"/>
            <a:ext cx="717050" cy="1529609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rgbClr val="005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94904B-FC61-4D90-BA0A-83761D16208E}"/>
              </a:ext>
            </a:extLst>
          </p:cNvPr>
          <p:cNvSpPr txBox="1"/>
          <p:nvPr/>
        </p:nvSpPr>
        <p:spPr>
          <a:xfrm>
            <a:off x="4290874" y="6272667"/>
            <a:ext cx="3610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 smtClean="0">
                <a:solidFill>
                  <a:srgbClr val="393939"/>
                </a:solidFill>
                <a:latin typeface="+mj-ea"/>
                <a:ea typeface="+mj-ea"/>
              </a:rPr>
              <a:t>함께 프로젝트를 진행한 팀원입니다</a:t>
            </a:r>
            <a:endParaRPr lang="ko-KR" altLang="en-US" sz="2000" spc="-150" dirty="0">
              <a:solidFill>
                <a:srgbClr val="393939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1773958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246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분석 및 설계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A63C56D-44BF-4D21-99C0-A92F8AE7EA9B}"/>
              </a:ext>
            </a:extLst>
          </p:cNvPr>
          <p:cNvGrpSpPr/>
          <p:nvPr/>
        </p:nvGrpSpPr>
        <p:grpSpPr>
          <a:xfrm>
            <a:off x="1080220" y="5541147"/>
            <a:ext cx="2038350" cy="599392"/>
            <a:chOff x="2028825" y="5485953"/>
            <a:chExt cx="2038350" cy="599392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B26C93B2-28CD-450E-926E-80DE67A2B29A}"/>
                </a:ext>
              </a:extLst>
            </p:cNvPr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C4EDC6A-0FB7-4BD8-8BA0-9A3CA0735EA1}"/>
                </a:ext>
              </a:extLst>
            </p:cNvPr>
            <p:cNvSpPr txBox="1"/>
            <p:nvPr/>
          </p:nvSpPr>
          <p:spPr>
            <a:xfrm>
              <a:off x="2109284" y="5562125"/>
              <a:ext cx="187743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Html5, </a:t>
              </a:r>
              <a:r>
                <a:rPr lang="en-US" altLang="ko-KR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javascript</a:t>
              </a:r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altLang="ko-KR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css</a:t>
              </a:r>
              <a:endPara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jQuery, AJAX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34042EA-EEC1-46AB-A174-BD6A75CE1C41}"/>
              </a:ext>
            </a:extLst>
          </p:cNvPr>
          <p:cNvGrpSpPr/>
          <p:nvPr/>
        </p:nvGrpSpPr>
        <p:grpSpPr>
          <a:xfrm>
            <a:off x="3744623" y="5541147"/>
            <a:ext cx="2038350" cy="629083"/>
            <a:chOff x="2028825" y="5485953"/>
            <a:chExt cx="2038350" cy="629083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815EFD1B-6F2A-4F7F-AC39-6ECBEEE2C1CD}"/>
                </a:ext>
              </a:extLst>
            </p:cNvPr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F95D167-5E12-43D8-9C3C-007D498E5384}"/>
                </a:ext>
              </a:extLst>
            </p:cNvPr>
            <p:cNvSpPr txBox="1"/>
            <p:nvPr/>
          </p:nvSpPr>
          <p:spPr>
            <a:xfrm>
              <a:off x="2149361" y="5581204"/>
              <a:ext cx="17972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SpringBoot</a:t>
              </a:r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, Java </a:t>
              </a:r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8, </a:t>
              </a:r>
            </a:p>
            <a:p>
              <a:pPr algn="ctr"/>
              <a:r>
                <a:rPr lang="en-US" altLang="ko-KR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Mybatis</a:t>
              </a:r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, JSP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3A28911-F4B6-41C3-9E12-2D92D41EC68A}"/>
                </a:ext>
              </a:extLst>
            </p:cNvPr>
            <p:cNvSpPr txBox="1"/>
            <p:nvPr/>
          </p:nvSpPr>
          <p:spPr>
            <a:xfrm>
              <a:off x="3000102" y="5853426"/>
              <a:ext cx="184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547FCB8-5648-4539-9ADE-5546ABE5ADD5}"/>
              </a:ext>
            </a:extLst>
          </p:cNvPr>
          <p:cNvGrpSpPr/>
          <p:nvPr/>
        </p:nvGrpSpPr>
        <p:grpSpPr>
          <a:xfrm>
            <a:off x="6409026" y="5541147"/>
            <a:ext cx="2038350" cy="403028"/>
            <a:chOff x="2028825" y="5485953"/>
            <a:chExt cx="2038350" cy="403028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6B9EB5B3-D70E-43D4-AFC6-8BF37F008866}"/>
                </a:ext>
              </a:extLst>
            </p:cNvPr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FA88A2-EC37-4EBE-A526-0B8FFA3286D8}"/>
                </a:ext>
              </a:extLst>
            </p:cNvPr>
            <p:cNvSpPr txBox="1"/>
            <p:nvPr/>
          </p:nvSpPr>
          <p:spPr>
            <a:xfrm>
              <a:off x="2462745" y="5581204"/>
              <a:ext cx="11705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Oracle, SQL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7EF1122-4309-412E-8DC9-B54B8EE7343A}"/>
              </a:ext>
            </a:extLst>
          </p:cNvPr>
          <p:cNvGrpSpPr/>
          <p:nvPr/>
        </p:nvGrpSpPr>
        <p:grpSpPr>
          <a:xfrm>
            <a:off x="8875804" y="5541147"/>
            <a:ext cx="2433615" cy="618471"/>
            <a:chOff x="1831200" y="5485953"/>
            <a:chExt cx="2433615" cy="618471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6F9363E6-0CAE-46B2-8B42-8178026D58BB}"/>
                </a:ext>
              </a:extLst>
            </p:cNvPr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4C8DB32-D1FA-4DBD-8D29-24A7BB03C775}"/>
                </a:ext>
              </a:extLst>
            </p:cNvPr>
            <p:cNvSpPr txBox="1"/>
            <p:nvPr/>
          </p:nvSpPr>
          <p:spPr>
            <a:xfrm>
              <a:off x="1831200" y="5581204"/>
              <a:ext cx="24336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Eclipse, Visual Studio Code,</a:t>
              </a:r>
            </a:p>
            <a:p>
              <a:pPr algn="ctr"/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SQL developer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E59C1C11-0397-4105-84F7-A55C1901835A}"/>
              </a:ext>
            </a:extLst>
          </p:cNvPr>
          <p:cNvSpPr txBox="1"/>
          <p:nvPr/>
        </p:nvSpPr>
        <p:spPr>
          <a:xfrm flipH="1">
            <a:off x="3539838" y="1591853"/>
            <a:ext cx="2243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BACK-END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C0C3CA-3232-4C91-8F8E-5636A51CC28A}"/>
              </a:ext>
            </a:extLst>
          </p:cNvPr>
          <p:cNvSpPr txBox="1"/>
          <p:nvPr/>
        </p:nvSpPr>
        <p:spPr>
          <a:xfrm flipH="1">
            <a:off x="6155890" y="1591853"/>
            <a:ext cx="2071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016CAD-9960-4710-8E82-C72E2003B406}"/>
              </a:ext>
            </a:extLst>
          </p:cNvPr>
          <p:cNvSpPr txBox="1"/>
          <p:nvPr/>
        </p:nvSpPr>
        <p:spPr>
          <a:xfrm flipH="1">
            <a:off x="8771942" y="1591853"/>
            <a:ext cx="21199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TOOL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B654C19-A88D-4260-A0B6-7D701D3722FB}"/>
              </a:ext>
            </a:extLst>
          </p:cNvPr>
          <p:cNvSpPr/>
          <p:nvPr/>
        </p:nvSpPr>
        <p:spPr>
          <a:xfrm>
            <a:off x="839881" y="2005321"/>
            <a:ext cx="2519028" cy="33587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545E26C-547B-4515-933F-7DC40CC7672A}"/>
              </a:ext>
            </a:extLst>
          </p:cNvPr>
          <p:cNvSpPr/>
          <p:nvPr/>
        </p:nvSpPr>
        <p:spPr>
          <a:xfrm>
            <a:off x="3504284" y="2005321"/>
            <a:ext cx="2519028" cy="33587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4C5DABC-6DB6-478C-AE19-1CFA204533A6}"/>
              </a:ext>
            </a:extLst>
          </p:cNvPr>
          <p:cNvSpPr/>
          <p:nvPr/>
        </p:nvSpPr>
        <p:spPr>
          <a:xfrm>
            <a:off x="6168687" y="2005321"/>
            <a:ext cx="2519028" cy="33587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9E883B9-0077-4FD1-9A92-BDC2C9D7720E}"/>
              </a:ext>
            </a:extLst>
          </p:cNvPr>
          <p:cNvSpPr/>
          <p:nvPr/>
        </p:nvSpPr>
        <p:spPr>
          <a:xfrm>
            <a:off x="8833090" y="2005321"/>
            <a:ext cx="2519028" cy="33587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9C1C11-0397-4105-84F7-A55C1901835A}"/>
              </a:ext>
            </a:extLst>
          </p:cNvPr>
          <p:cNvSpPr txBox="1"/>
          <p:nvPr/>
        </p:nvSpPr>
        <p:spPr>
          <a:xfrm flipH="1">
            <a:off x="831453" y="1591853"/>
            <a:ext cx="2067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FRONT-END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42D9A360-BF22-41CB-B70B-65B8C9BF1F5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69" y="3547606"/>
            <a:ext cx="1268790" cy="126879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6D327F5B-9DE2-481E-AC22-A947159C3B4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24" y="2458983"/>
            <a:ext cx="817626" cy="817626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210B8916-2725-4C4E-8087-B3DE694C1BE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779" y="2379800"/>
            <a:ext cx="837859" cy="959777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A8EDDB3F-71AA-4216-8E53-2DD0583820F3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133" y="2449904"/>
            <a:ext cx="835784" cy="835784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DCEF07EF-4707-49F5-938D-BFB54788CA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524" y="3968813"/>
            <a:ext cx="1073016" cy="704786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E2FDD5E9-5F47-481F-A841-93ED193D01AE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390" y="2010711"/>
            <a:ext cx="639419" cy="1210234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D068F894-B303-4CD3-BCB8-5DEBA18AEB39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663" y="2696845"/>
            <a:ext cx="1476795" cy="775088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F3BD2250-AFA1-44E2-A3E3-3AA416A3DEC1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833" y="3215679"/>
            <a:ext cx="1184615" cy="118461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378" y="4163457"/>
            <a:ext cx="1876839" cy="98534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BEF15085-568E-48ED-BF39-BD223495120A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839" y="1955053"/>
            <a:ext cx="1729619" cy="1729619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059" y="3953823"/>
            <a:ext cx="1403178" cy="734765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196435AA-50BB-4900-94C1-7139619233D2}"/>
              </a:ext>
            </a:extLst>
          </p:cNvPr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394" y="2290238"/>
            <a:ext cx="1890420" cy="85077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725" y="3663162"/>
            <a:ext cx="737132" cy="737132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440" y="3845141"/>
            <a:ext cx="1044339" cy="1044339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0D94904B-FC61-4D90-BA0A-83761D16208E}"/>
              </a:ext>
            </a:extLst>
          </p:cNvPr>
          <p:cNvSpPr txBox="1"/>
          <p:nvPr/>
        </p:nvSpPr>
        <p:spPr>
          <a:xfrm>
            <a:off x="4590631" y="6272667"/>
            <a:ext cx="30107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 smtClean="0">
                <a:solidFill>
                  <a:srgbClr val="393939"/>
                </a:solidFill>
                <a:latin typeface="+mj-ea"/>
                <a:ea typeface="+mj-ea"/>
              </a:rPr>
              <a:t>프로젝트  환경 및 기술입니다</a:t>
            </a:r>
            <a:endParaRPr lang="ko-KR" altLang="en-US" sz="2000" spc="-150" dirty="0">
              <a:solidFill>
                <a:srgbClr val="393939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8177102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246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분석 및 설계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94904B-FC61-4D90-BA0A-83761D16208E}"/>
              </a:ext>
            </a:extLst>
          </p:cNvPr>
          <p:cNvSpPr txBox="1"/>
          <p:nvPr/>
        </p:nvSpPr>
        <p:spPr>
          <a:xfrm>
            <a:off x="5681470" y="5189424"/>
            <a:ext cx="8290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 smtClean="0">
                <a:solidFill>
                  <a:srgbClr val="393939"/>
                </a:solidFill>
                <a:latin typeface="+mj-ea"/>
                <a:ea typeface="+mj-ea"/>
              </a:rPr>
              <a:t>쇼핑몰</a:t>
            </a:r>
            <a:endParaRPr lang="ko-KR" altLang="en-US" sz="2000" spc="-150" dirty="0">
              <a:solidFill>
                <a:srgbClr val="393939"/>
              </a:solidFill>
              <a:latin typeface="+mj-ea"/>
              <a:ea typeface="+mj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991" y="1285264"/>
            <a:ext cx="3564825" cy="528521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198" y="2010856"/>
            <a:ext cx="4443993" cy="337862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3EEFA88-3BDB-4986-A4E8-1D056235E726}"/>
              </a:ext>
            </a:extLst>
          </p:cNvPr>
          <p:cNvSpPr txBox="1"/>
          <p:nvPr/>
        </p:nvSpPr>
        <p:spPr>
          <a:xfrm>
            <a:off x="4652174" y="5589455"/>
            <a:ext cx="28876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-150" dirty="0" smtClean="0">
                <a:solidFill>
                  <a:srgbClr val="393939"/>
                </a:solidFill>
              </a:rPr>
              <a:t>ERD </a:t>
            </a:r>
          </a:p>
          <a:p>
            <a:pPr algn="ctr"/>
            <a:r>
              <a:rPr lang="ko-KR" altLang="en-US" sz="1400" spc="-150" dirty="0" smtClean="0">
                <a:solidFill>
                  <a:srgbClr val="393939"/>
                </a:solidFill>
              </a:rPr>
              <a:t>그리고</a:t>
            </a:r>
            <a:endParaRPr lang="en-US" altLang="ko-KR" sz="1400" spc="-150" dirty="0" smtClean="0">
              <a:solidFill>
                <a:srgbClr val="393939"/>
              </a:solidFill>
            </a:endParaRPr>
          </a:p>
          <a:p>
            <a:pPr algn="ctr"/>
            <a:r>
              <a:rPr lang="ko-KR" altLang="en-US" sz="1400" spc="-150" dirty="0" smtClean="0">
                <a:solidFill>
                  <a:srgbClr val="393939"/>
                </a:solidFill>
              </a:rPr>
              <a:t>이해를 돕기 위한 논리 모델</a:t>
            </a:r>
            <a:endParaRPr lang="ko-KR" altLang="en-US" sz="1400" spc="-150" dirty="0">
              <a:solidFill>
                <a:srgbClr val="3939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99337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246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분석 및 설계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5EA9CF4-4B02-4D79-9686-A8B683FEB8DB}"/>
              </a:ext>
            </a:extLst>
          </p:cNvPr>
          <p:cNvGrpSpPr/>
          <p:nvPr/>
        </p:nvGrpSpPr>
        <p:grpSpPr>
          <a:xfrm>
            <a:off x="4652174" y="5189424"/>
            <a:ext cx="2887652" cy="1138695"/>
            <a:chOff x="631683" y="5390664"/>
            <a:chExt cx="2887652" cy="113869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3EEFA88-3BDB-4986-A4E8-1D056235E726}"/>
                </a:ext>
              </a:extLst>
            </p:cNvPr>
            <p:cNvSpPr txBox="1"/>
            <p:nvPr/>
          </p:nvSpPr>
          <p:spPr>
            <a:xfrm>
              <a:off x="631683" y="5790695"/>
              <a:ext cx="288765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pc="-150" dirty="0" smtClean="0">
                  <a:solidFill>
                    <a:srgbClr val="393939"/>
                  </a:solidFill>
                </a:rPr>
                <a:t>ERD </a:t>
              </a:r>
            </a:p>
            <a:p>
              <a:pPr algn="ctr"/>
              <a:r>
                <a:rPr lang="ko-KR" altLang="en-US" sz="1400" spc="-150" dirty="0" smtClean="0">
                  <a:solidFill>
                    <a:srgbClr val="393939"/>
                  </a:solidFill>
                </a:rPr>
                <a:t>그리고</a:t>
              </a:r>
              <a:endParaRPr lang="en-US" altLang="ko-KR" sz="1400" spc="-150" dirty="0" smtClean="0">
                <a:solidFill>
                  <a:srgbClr val="393939"/>
                </a:solidFill>
              </a:endParaRPr>
            </a:p>
            <a:p>
              <a:pPr algn="ctr"/>
              <a:r>
                <a:rPr lang="ko-KR" altLang="en-US" sz="1400" spc="-150" dirty="0" smtClean="0">
                  <a:solidFill>
                    <a:srgbClr val="393939"/>
                  </a:solidFill>
                </a:rPr>
                <a:t>이해를 돕기 위한 논리 모델</a:t>
              </a:r>
              <a:endParaRPr lang="ko-KR" altLang="en-US" sz="1400" spc="-150" dirty="0">
                <a:solidFill>
                  <a:srgbClr val="393939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D94904B-FC61-4D90-BA0A-83761D16208E}"/>
                </a:ext>
              </a:extLst>
            </p:cNvPr>
            <p:cNvSpPr txBox="1"/>
            <p:nvPr/>
          </p:nvSpPr>
          <p:spPr>
            <a:xfrm>
              <a:off x="1510298" y="5390664"/>
              <a:ext cx="11304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spc="-150" dirty="0" smtClean="0">
                  <a:solidFill>
                    <a:srgbClr val="393939"/>
                  </a:solidFill>
                  <a:latin typeface="+mj-ea"/>
                  <a:ea typeface="+mj-ea"/>
                </a:rPr>
                <a:t>PG</a:t>
              </a:r>
              <a:r>
                <a:rPr lang="ko-KR" altLang="en-US" sz="2000" spc="-150" dirty="0" smtClean="0">
                  <a:solidFill>
                    <a:srgbClr val="393939"/>
                  </a:solidFill>
                  <a:latin typeface="+mj-ea"/>
                  <a:ea typeface="+mj-ea"/>
                </a:rPr>
                <a:t>서비스</a:t>
              </a:r>
              <a:endParaRPr lang="ko-KR" altLang="en-US" sz="2000" spc="-150" dirty="0">
                <a:solidFill>
                  <a:srgbClr val="393939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267" y="1633431"/>
            <a:ext cx="4340606" cy="435313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92" y="1868990"/>
            <a:ext cx="4882219" cy="372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87876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246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분석 및 설계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94904B-FC61-4D90-BA0A-83761D16208E}"/>
              </a:ext>
            </a:extLst>
          </p:cNvPr>
          <p:cNvSpPr txBox="1"/>
          <p:nvPr/>
        </p:nvSpPr>
        <p:spPr>
          <a:xfrm>
            <a:off x="5788872" y="5189424"/>
            <a:ext cx="614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 smtClean="0">
                <a:solidFill>
                  <a:srgbClr val="393939"/>
                </a:solidFill>
                <a:latin typeface="+mj-ea"/>
                <a:ea typeface="+mj-ea"/>
              </a:rPr>
              <a:t>은행</a:t>
            </a:r>
            <a:endParaRPr lang="ko-KR" altLang="en-US" sz="2000" spc="-150" dirty="0">
              <a:solidFill>
                <a:srgbClr val="393939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EEFA88-3BDB-4986-A4E8-1D056235E726}"/>
              </a:ext>
            </a:extLst>
          </p:cNvPr>
          <p:cNvSpPr txBox="1"/>
          <p:nvPr/>
        </p:nvSpPr>
        <p:spPr>
          <a:xfrm>
            <a:off x="4652174" y="5589455"/>
            <a:ext cx="28876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-150" dirty="0" smtClean="0">
                <a:solidFill>
                  <a:srgbClr val="393939"/>
                </a:solidFill>
              </a:rPr>
              <a:t>ERD </a:t>
            </a:r>
          </a:p>
          <a:p>
            <a:pPr algn="ctr"/>
            <a:r>
              <a:rPr lang="ko-KR" altLang="en-US" sz="1400" spc="-150" dirty="0" smtClean="0">
                <a:solidFill>
                  <a:srgbClr val="393939"/>
                </a:solidFill>
              </a:rPr>
              <a:t>그리고</a:t>
            </a:r>
            <a:endParaRPr lang="en-US" altLang="ko-KR" sz="1400" spc="-150" dirty="0" smtClean="0">
              <a:solidFill>
                <a:srgbClr val="393939"/>
              </a:solidFill>
            </a:endParaRPr>
          </a:p>
          <a:p>
            <a:pPr algn="ctr"/>
            <a:r>
              <a:rPr lang="ko-KR" altLang="en-US" sz="1400" spc="-150" dirty="0" smtClean="0">
                <a:solidFill>
                  <a:srgbClr val="393939"/>
                </a:solidFill>
              </a:rPr>
              <a:t>이해를 돕기 위한 논리 모델</a:t>
            </a:r>
            <a:endParaRPr lang="ko-KR" altLang="en-US" sz="1400" spc="-150" dirty="0">
              <a:solidFill>
                <a:srgbClr val="393939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120" y="1768138"/>
            <a:ext cx="4061249" cy="508986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92" y="1476991"/>
            <a:ext cx="4401787" cy="478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83098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F6F75-B221-4061-B962-758F7C3BEB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4720" y="0"/>
            <a:ext cx="871728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647264" y="3105834"/>
            <a:ext cx="2169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데이터 흐름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3121223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4,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87301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1A4C0C-593F-49EA-A036-AAE8EB62D98B}"/>
              </a:ext>
            </a:extLst>
          </p:cNvPr>
          <p:cNvSpPr txBox="1"/>
          <p:nvPr/>
        </p:nvSpPr>
        <p:spPr>
          <a:xfrm>
            <a:off x="335280" y="2600960"/>
            <a:ext cx="1374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 smtClean="0">
                <a:solidFill>
                  <a:schemeClr val="bg1"/>
                </a:solidFill>
                <a:latin typeface="+mj-ea"/>
                <a:ea typeface="+mj-ea"/>
              </a:rPr>
              <a:t>INDEX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D65EFFB-77B3-4093-9EBE-5BC7CD9D594B}"/>
              </a:ext>
            </a:extLst>
          </p:cNvPr>
          <p:cNvGrpSpPr/>
          <p:nvPr/>
        </p:nvGrpSpPr>
        <p:grpSpPr>
          <a:xfrm>
            <a:off x="619016" y="3799840"/>
            <a:ext cx="2064526" cy="707886"/>
            <a:chOff x="294640" y="3596640"/>
            <a:chExt cx="2064526" cy="70788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4775390-ADD7-4C94-8805-D912724ABC3E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1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4461C2D-7B54-4B3D-9449-360FD650556A}"/>
                </a:ext>
              </a:extLst>
            </p:cNvPr>
            <p:cNvSpPr txBox="1"/>
            <p:nvPr/>
          </p:nvSpPr>
          <p:spPr>
            <a:xfrm>
              <a:off x="943394" y="3688973"/>
              <a:ext cx="14157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 err="1" smtClean="0">
                  <a:solidFill>
                    <a:srgbClr val="393939"/>
                  </a:solidFill>
                </a:rPr>
                <a:t>개발동기</a:t>
              </a:r>
              <a:endParaRPr lang="ko-KR" altLang="en-US" sz="2800" spc="-150" dirty="0">
                <a:solidFill>
                  <a:srgbClr val="393939"/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CF3CB36-97CB-4B01-AB5E-847ED38F7969}"/>
              </a:ext>
            </a:extLst>
          </p:cNvPr>
          <p:cNvGrpSpPr/>
          <p:nvPr/>
        </p:nvGrpSpPr>
        <p:grpSpPr>
          <a:xfrm>
            <a:off x="619016" y="4790678"/>
            <a:ext cx="2750611" cy="707886"/>
            <a:chOff x="294640" y="3596640"/>
            <a:chExt cx="2750611" cy="70788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33E10E-6802-4565-A9E8-5457EEEB6662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2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C73533-A9D9-4EEB-A800-80F0AD62009F}"/>
                </a:ext>
              </a:extLst>
            </p:cNvPr>
            <p:cNvSpPr txBox="1"/>
            <p:nvPr/>
          </p:nvSpPr>
          <p:spPr>
            <a:xfrm>
              <a:off x="943394" y="3688973"/>
              <a:ext cx="21018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 smtClean="0">
                  <a:solidFill>
                    <a:srgbClr val="393939"/>
                  </a:solidFill>
                </a:rPr>
                <a:t>프로젝트 소개</a:t>
              </a:r>
              <a:endParaRPr lang="ko-KR" altLang="en-US" sz="2800" spc="-150" dirty="0">
                <a:solidFill>
                  <a:srgbClr val="393939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0D1E44C-6008-4F6E-880B-4E8105F0CF77}"/>
              </a:ext>
            </a:extLst>
          </p:cNvPr>
          <p:cNvGrpSpPr/>
          <p:nvPr/>
        </p:nvGrpSpPr>
        <p:grpSpPr>
          <a:xfrm>
            <a:off x="619016" y="5781516"/>
            <a:ext cx="2513367" cy="707886"/>
            <a:chOff x="294640" y="3596640"/>
            <a:chExt cx="2513367" cy="70788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C6CD2E-3CC1-4835-B282-AE92CEFFFE97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3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245155-BF92-4471-AC62-A87A47A31390}"/>
                </a:ext>
              </a:extLst>
            </p:cNvPr>
            <p:cNvSpPr txBox="1"/>
            <p:nvPr/>
          </p:nvSpPr>
          <p:spPr>
            <a:xfrm>
              <a:off x="943394" y="3688973"/>
              <a:ext cx="18646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 smtClean="0">
                  <a:solidFill>
                    <a:srgbClr val="393939"/>
                  </a:solidFill>
                </a:rPr>
                <a:t>분석 및 설계</a:t>
              </a:r>
              <a:endParaRPr lang="ko-KR" altLang="en-US" sz="2800" spc="-150" dirty="0">
                <a:solidFill>
                  <a:srgbClr val="393939"/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D65EFFB-77B3-4093-9EBE-5BC7CD9D594B}"/>
              </a:ext>
            </a:extLst>
          </p:cNvPr>
          <p:cNvGrpSpPr/>
          <p:nvPr/>
        </p:nvGrpSpPr>
        <p:grpSpPr>
          <a:xfrm>
            <a:off x="6927287" y="3892173"/>
            <a:ext cx="2442835" cy="707886"/>
            <a:chOff x="294640" y="3596640"/>
            <a:chExt cx="2442835" cy="70788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4775390-ADD7-4C94-8805-D912724ABC3E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4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4461C2D-7B54-4B3D-9449-360FD650556A}"/>
                </a:ext>
              </a:extLst>
            </p:cNvPr>
            <p:cNvSpPr txBox="1"/>
            <p:nvPr/>
          </p:nvSpPr>
          <p:spPr>
            <a:xfrm>
              <a:off x="943394" y="3688973"/>
              <a:ext cx="17940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 smtClean="0">
                  <a:solidFill>
                    <a:srgbClr val="393939"/>
                  </a:solidFill>
                </a:rPr>
                <a:t>데이터 흐름</a:t>
              </a:r>
              <a:endParaRPr lang="ko-KR" altLang="en-US" sz="2800" spc="-150" dirty="0">
                <a:solidFill>
                  <a:srgbClr val="393939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CF3CB36-97CB-4B01-AB5E-847ED38F7969}"/>
              </a:ext>
            </a:extLst>
          </p:cNvPr>
          <p:cNvGrpSpPr/>
          <p:nvPr/>
        </p:nvGrpSpPr>
        <p:grpSpPr>
          <a:xfrm>
            <a:off x="6927287" y="4883011"/>
            <a:ext cx="1615685" cy="707886"/>
            <a:chOff x="294640" y="3596640"/>
            <a:chExt cx="1615685" cy="70788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D33E10E-6802-4565-A9E8-5457EEEB6662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5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FC73533-A9D9-4EEB-A800-80F0AD62009F}"/>
                </a:ext>
              </a:extLst>
            </p:cNvPr>
            <p:cNvSpPr txBox="1"/>
            <p:nvPr/>
          </p:nvSpPr>
          <p:spPr>
            <a:xfrm>
              <a:off x="943394" y="3688973"/>
              <a:ext cx="9669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 smtClean="0">
                  <a:solidFill>
                    <a:srgbClr val="393939"/>
                  </a:solidFill>
                </a:rPr>
                <a:t>Q &amp; A</a:t>
              </a:r>
              <a:endParaRPr lang="ko-KR" altLang="en-US" sz="2800" spc="-150" dirty="0">
                <a:solidFill>
                  <a:srgbClr val="39393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15470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902881" y="1619228"/>
            <a:ext cx="2036682" cy="4214191"/>
          </a:xfrm>
          <a:prstGeom prst="round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092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 smtClean="0">
                <a:solidFill>
                  <a:schemeClr val="bg1"/>
                </a:solidFill>
              </a:rPr>
              <a:t>데이터흐름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4,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070" y="5005679"/>
            <a:ext cx="1230305" cy="64424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18" y="1831163"/>
            <a:ext cx="1645610" cy="863945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/>
        </p:nvSpPr>
        <p:spPr>
          <a:xfrm>
            <a:off x="5077659" y="1619227"/>
            <a:ext cx="2036682" cy="4214191"/>
          </a:xfrm>
          <a:prstGeom prst="round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847" y="5005678"/>
            <a:ext cx="1230305" cy="644241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195" y="1831162"/>
            <a:ext cx="1645610" cy="863945"/>
          </a:xfrm>
          <a:prstGeom prst="rect">
            <a:avLst/>
          </a:prstGeom>
        </p:spPr>
      </p:pic>
      <p:sp>
        <p:nvSpPr>
          <p:cNvPr id="20" name="모서리가 둥근 직사각형 19"/>
          <p:cNvSpPr/>
          <p:nvPr/>
        </p:nvSpPr>
        <p:spPr>
          <a:xfrm>
            <a:off x="9252437" y="1619227"/>
            <a:ext cx="2036682" cy="4214191"/>
          </a:xfrm>
          <a:prstGeom prst="round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625" y="5005678"/>
            <a:ext cx="1230305" cy="644241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973" y="1831162"/>
            <a:ext cx="1645610" cy="863945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18" y="6045354"/>
            <a:ext cx="1577993" cy="3331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727" y="5989955"/>
            <a:ext cx="1770544" cy="4704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18783" y="14577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398" y="5933261"/>
            <a:ext cx="557318" cy="55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5020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902881" y="1619228"/>
            <a:ext cx="2036682" cy="4214191"/>
          </a:xfrm>
          <a:prstGeom prst="round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092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 smtClean="0">
                <a:solidFill>
                  <a:schemeClr val="bg1"/>
                </a:solidFill>
              </a:rPr>
              <a:t>데이터흐름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4,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070" y="5005679"/>
            <a:ext cx="1230305" cy="64424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18" y="1831163"/>
            <a:ext cx="1645610" cy="863945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/>
        </p:nvSpPr>
        <p:spPr>
          <a:xfrm>
            <a:off x="5077659" y="1619227"/>
            <a:ext cx="2036682" cy="4214191"/>
          </a:xfrm>
          <a:prstGeom prst="round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847" y="5005678"/>
            <a:ext cx="1230305" cy="644241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195" y="1831162"/>
            <a:ext cx="1645610" cy="863945"/>
          </a:xfrm>
          <a:prstGeom prst="rect">
            <a:avLst/>
          </a:prstGeom>
        </p:spPr>
      </p:pic>
      <p:sp>
        <p:nvSpPr>
          <p:cNvPr id="20" name="모서리가 둥근 직사각형 19"/>
          <p:cNvSpPr/>
          <p:nvPr/>
        </p:nvSpPr>
        <p:spPr>
          <a:xfrm>
            <a:off x="9252437" y="1619227"/>
            <a:ext cx="2036682" cy="4214191"/>
          </a:xfrm>
          <a:prstGeom prst="round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625" y="5005678"/>
            <a:ext cx="1230305" cy="644241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973" y="1831162"/>
            <a:ext cx="1645610" cy="863945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18" y="6045354"/>
            <a:ext cx="1577993" cy="3331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727" y="5989955"/>
            <a:ext cx="1770544" cy="4704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18783" y="14577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398" y="5933261"/>
            <a:ext cx="557318" cy="557318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3412263" y="3156478"/>
            <a:ext cx="1192696" cy="1139687"/>
          </a:xfrm>
          <a:prstGeom prst="rightArrow">
            <a:avLst/>
          </a:prstGeom>
          <a:solidFill>
            <a:srgbClr val="4DB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55759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902881" y="1619228"/>
            <a:ext cx="2036682" cy="4214191"/>
          </a:xfrm>
          <a:prstGeom prst="round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092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 smtClean="0">
                <a:solidFill>
                  <a:schemeClr val="bg1"/>
                </a:solidFill>
              </a:rPr>
              <a:t>데이터흐름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4,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070" y="5005679"/>
            <a:ext cx="1230305" cy="64424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18" y="1831163"/>
            <a:ext cx="1645610" cy="863945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/>
        </p:nvSpPr>
        <p:spPr>
          <a:xfrm>
            <a:off x="5077659" y="1619227"/>
            <a:ext cx="2036682" cy="4214191"/>
          </a:xfrm>
          <a:prstGeom prst="round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847" y="5005678"/>
            <a:ext cx="1230305" cy="644241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195" y="1831162"/>
            <a:ext cx="1645610" cy="863945"/>
          </a:xfrm>
          <a:prstGeom prst="rect">
            <a:avLst/>
          </a:prstGeom>
        </p:spPr>
      </p:pic>
      <p:sp>
        <p:nvSpPr>
          <p:cNvPr id="20" name="모서리가 둥근 직사각형 19"/>
          <p:cNvSpPr/>
          <p:nvPr/>
        </p:nvSpPr>
        <p:spPr>
          <a:xfrm>
            <a:off x="9252437" y="1619227"/>
            <a:ext cx="2036682" cy="4214191"/>
          </a:xfrm>
          <a:prstGeom prst="round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625" y="5005678"/>
            <a:ext cx="1230305" cy="644241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973" y="1831162"/>
            <a:ext cx="1645610" cy="863945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18" y="6045354"/>
            <a:ext cx="1577993" cy="3331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727" y="5989955"/>
            <a:ext cx="1770544" cy="4704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18783" y="14577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398" y="5933261"/>
            <a:ext cx="557318" cy="557318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7587041" y="3156478"/>
            <a:ext cx="1192696" cy="1139687"/>
          </a:xfrm>
          <a:prstGeom prst="rightArrow">
            <a:avLst/>
          </a:prstGeom>
          <a:solidFill>
            <a:srgbClr val="4DB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84105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902881" y="1619228"/>
            <a:ext cx="2036682" cy="4214191"/>
          </a:xfrm>
          <a:prstGeom prst="round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092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 smtClean="0">
                <a:solidFill>
                  <a:schemeClr val="bg1"/>
                </a:solidFill>
              </a:rPr>
              <a:t>데이터흐름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4,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070" y="5005679"/>
            <a:ext cx="1230305" cy="64424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18" y="1831163"/>
            <a:ext cx="1645610" cy="863945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/>
        </p:nvSpPr>
        <p:spPr>
          <a:xfrm>
            <a:off x="5077659" y="1619227"/>
            <a:ext cx="2036682" cy="4214191"/>
          </a:xfrm>
          <a:prstGeom prst="round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847" y="5005678"/>
            <a:ext cx="1230305" cy="644241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195" y="1831162"/>
            <a:ext cx="1645610" cy="863945"/>
          </a:xfrm>
          <a:prstGeom prst="rect">
            <a:avLst/>
          </a:prstGeom>
        </p:spPr>
      </p:pic>
      <p:sp>
        <p:nvSpPr>
          <p:cNvPr id="20" name="모서리가 둥근 직사각형 19"/>
          <p:cNvSpPr/>
          <p:nvPr/>
        </p:nvSpPr>
        <p:spPr>
          <a:xfrm>
            <a:off x="9252437" y="1619227"/>
            <a:ext cx="2036682" cy="4214191"/>
          </a:xfrm>
          <a:prstGeom prst="round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625" y="5005678"/>
            <a:ext cx="1230305" cy="644241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973" y="1831162"/>
            <a:ext cx="1645610" cy="863945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18" y="6045354"/>
            <a:ext cx="1577993" cy="3331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727" y="5989955"/>
            <a:ext cx="1770544" cy="4704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18783" y="14577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398" y="5933261"/>
            <a:ext cx="557318" cy="55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2545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902881" y="1619228"/>
            <a:ext cx="2036682" cy="4214191"/>
          </a:xfrm>
          <a:prstGeom prst="round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092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 smtClean="0">
                <a:solidFill>
                  <a:schemeClr val="bg1"/>
                </a:solidFill>
              </a:rPr>
              <a:t>데이터흐름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4,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070" y="5005679"/>
            <a:ext cx="1230305" cy="64424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18" y="1831163"/>
            <a:ext cx="1645610" cy="863945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/>
        </p:nvSpPr>
        <p:spPr>
          <a:xfrm>
            <a:off x="5077659" y="1619227"/>
            <a:ext cx="2036682" cy="4214191"/>
          </a:xfrm>
          <a:prstGeom prst="round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847" y="5005678"/>
            <a:ext cx="1230305" cy="644241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195" y="1831162"/>
            <a:ext cx="1645610" cy="863945"/>
          </a:xfrm>
          <a:prstGeom prst="rect">
            <a:avLst/>
          </a:prstGeom>
        </p:spPr>
      </p:pic>
      <p:sp>
        <p:nvSpPr>
          <p:cNvPr id="20" name="모서리가 둥근 직사각형 19"/>
          <p:cNvSpPr/>
          <p:nvPr/>
        </p:nvSpPr>
        <p:spPr>
          <a:xfrm>
            <a:off x="9252437" y="1619227"/>
            <a:ext cx="2036682" cy="4214191"/>
          </a:xfrm>
          <a:prstGeom prst="round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625" y="5005678"/>
            <a:ext cx="1230305" cy="644241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973" y="1831162"/>
            <a:ext cx="1645610" cy="863945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18" y="6045354"/>
            <a:ext cx="1577993" cy="3331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727" y="5989955"/>
            <a:ext cx="1770544" cy="4704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18783" y="14577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398" y="5933261"/>
            <a:ext cx="557318" cy="557318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 rot="10800000">
            <a:off x="7587041" y="3156478"/>
            <a:ext cx="1192696" cy="1139687"/>
          </a:xfrm>
          <a:prstGeom prst="rightArrow">
            <a:avLst/>
          </a:prstGeom>
          <a:solidFill>
            <a:srgbClr val="4DB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80463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902881" y="1619228"/>
            <a:ext cx="2036682" cy="4214191"/>
          </a:xfrm>
          <a:prstGeom prst="round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092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 smtClean="0">
                <a:solidFill>
                  <a:schemeClr val="bg1"/>
                </a:solidFill>
              </a:rPr>
              <a:t>데이터흐름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4,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070" y="5005679"/>
            <a:ext cx="1230305" cy="64424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18" y="1831163"/>
            <a:ext cx="1645610" cy="863945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/>
        </p:nvSpPr>
        <p:spPr>
          <a:xfrm>
            <a:off x="5077659" y="1619227"/>
            <a:ext cx="2036682" cy="4214191"/>
          </a:xfrm>
          <a:prstGeom prst="round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847" y="5005678"/>
            <a:ext cx="1230305" cy="644241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195" y="1831162"/>
            <a:ext cx="1645610" cy="863945"/>
          </a:xfrm>
          <a:prstGeom prst="rect">
            <a:avLst/>
          </a:prstGeom>
        </p:spPr>
      </p:pic>
      <p:sp>
        <p:nvSpPr>
          <p:cNvPr id="20" name="모서리가 둥근 직사각형 19"/>
          <p:cNvSpPr/>
          <p:nvPr/>
        </p:nvSpPr>
        <p:spPr>
          <a:xfrm>
            <a:off x="9252437" y="1619227"/>
            <a:ext cx="2036682" cy="4214191"/>
          </a:xfrm>
          <a:prstGeom prst="round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625" y="5005678"/>
            <a:ext cx="1230305" cy="644241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973" y="1831162"/>
            <a:ext cx="1645610" cy="863945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18" y="6045354"/>
            <a:ext cx="1577993" cy="3331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727" y="5989955"/>
            <a:ext cx="1770544" cy="4704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18783" y="14577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398" y="5933261"/>
            <a:ext cx="557318" cy="557318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 rot="10800000">
            <a:off x="3412263" y="3156478"/>
            <a:ext cx="1192696" cy="1139687"/>
          </a:xfrm>
          <a:prstGeom prst="rightArrow">
            <a:avLst/>
          </a:prstGeom>
          <a:solidFill>
            <a:srgbClr val="4DB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64049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902881" y="1619228"/>
            <a:ext cx="2036682" cy="4214191"/>
          </a:xfrm>
          <a:prstGeom prst="round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092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 smtClean="0">
                <a:solidFill>
                  <a:schemeClr val="bg1"/>
                </a:solidFill>
              </a:rPr>
              <a:t>데이터흐름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4,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070" y="5005679"/>
            <a:ext cx="1230305" cy="64424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18" y="1831163"/>
            <a:ext cx="1645610" cy="863945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/>
        </p:nvSpPr>
        <p:spPr>
          <a:xfrm>
            <a:off x="5077659" y="1619227"/>
            <a:ext cx="2036682" cy="4214191"/>
          </a:xfrm>
          <a:prstGeom prst="round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847" y="5005678"/>
            <a:ext cx="1230305" cy="644241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195" y="1831162"/>
            <a:ext cx="1645610" cy="863945"/>
          </a:xfrm>
          <a:prstGeom prst="rect">
            <a:avLst/>
          </a:prstGeom>
        </p:spPr>
      </p:pic>
      <p:sp>
        <p:nvSpPr>
          <p:cNvPr id="20" name="모서리가 둥근 직사각형 19"/>
          <p:cNvSpPr/>
          <p:nvPr/>
        </p:nvSpPr>
        <p:spPr>
          <a:xfrm>
            <a:off x="9252437" y="1619227"/>
            <a:ext cx="2036682" cy="4214191"/>
          </a:xfrm>
          <a:prstGeom prst="round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625" y="5005678"/>
            <a:ext cx="1230305" cy="644241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973" y="1831162"/>
            <a:ext cx="1645610" cy="863945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18" y="6045354"/>
            <a:ext cx="1577993" cy="3331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727" y="5989955"/>
            <a:ext cx="1770544" cy="4704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18783" y="14577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398" y="5933261"/>
            <a:ext cx="557318" cy="55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69578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511C118-2587-4BAC-976C-6A87808DBFB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6DA07A7-BB3A-4E3B-A1CB-FB1C25235A7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BF62D9-57AD-412C-8AB6-2475BE22224D}"/>
              </a:ext>
            </a:extLst>
          </p:cNvPr>
          <p:cNvSpPr txBox="1"/>
          <p:nvPr/>
        </p:nvSpPr>
        <p:spPr>
          <a:xfrm>
            <a:off x="467360" y="2468880"/>
            <a:ext cx="4955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질문에 대해 성실히 </a:t>
            </a:r>
            <a:r>
              <a:rPr lang="ko-KR" altLang="en-US" sz="2800" spc="-300" dirty="0" err="1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답변드리겠습니다</a:t>
            </a:r>
            <a:endParaRPr lang="ko-KR" altLang="en-US" sz="2800" spc="-3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CE221B-5538-4DAA-86B0-73E5CAF4E698}"/>
              </a:ext>
            </a:extLst>
          </p:cNvPr>
          <p:cNvSpPr txBox="1"/>
          <p:nvPr/>
        </p:nvSpPr>
        <p:spPr>
          <a:xfrm>
            <a:off x="395516" y="323464"/>
            <a:ext cx="363272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 smtClean="0">
                <a:solidFill>
                  <a:schemeClr val="bg1"/>
                </a:solidFill>
              </a:rPr>
              <a:t>Q&amp;A</a:t>
            </a:r>
            <a:endParaRPr lang="ko-KR" altLang="en-US" sz="13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17162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0C4291-AA49-4611-97D5-21EC4368F85B}"/>
              </a:ext>
            </a:extLst>
          </p:cNvPr>
          <p:cNvSpPr txBox="1"/>
          <p:nvPr/>
        </p:nvSpPr>
        <p:spPr>
          <a:xfrm>
            <a:off x="4701229" y="2676872"/>
            <a:ext cx="27895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-300" dirty="0" smtClean="0">
                <a:solidFill>
                  <a:schemeClr val="bg1"/>
                </a:solidFill>
              </a:rPr>
              <a:t>감사합니다</a:t>
            </a:r>
            <a:endParaRPr lang="ko-KR" altLang="en-US" sz="4800" spc="-300" dirty="0">
              <a:solidFill>
                <a:schemeClr val="bg1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F12AE3B-B2F6-41CB-8089-A3BC3350D683}"/>
              </a:ext>
            </a:extLst>
          </p:cNvPr>
          <p:cNvCxnSpPr>
            <a:cxnSpLocks/>
          </p:cNvCxnSpPr>
          <p:nvPr/>
        </p:nvCxnSpPr>
        <p:spPr>
          <a:xfrm>
            <a:off x="3862055" y="217289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BDE27BE-D47F-4C86-A8A7-881E337B1B9F}"/>
              </a:ext>
            </a:extLst>
          </p:cNvPr>
          <p:cNvCxnSpPr>
            <a:cxnSpLocks/>
          </p:cNvCxnSpPr>
          <p:nvPr/>
        </p:nvCxnSpPr>
        <p:spPr>
          <a:xfrm>
            <a:off x="3862055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A579EC9-5759-4D72-9456-D207CF1DDEEF}"/>
              </a:ext>
            </a:extLst>
          </p:cNvPr>
          <p:cNvSpPr txBox="1"/>
          <p:nvPr/>
        </p:nvSpPr>
        <p:spPr>
          <a:xfrm>
            <a:off x="3907749" y="4346555"/>
            <a:ext cx="4376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Python</a:t>
            </a:r>
            <a:r>
              <a:rPr lang="ko-KR" altLang="en-US" sz="1600" dirty="0" smtClean="0">
                <a:solidFill>
                  <a:schemeClr val="bg1"/>
                </a:solidFill>
              </a:rPr>
              <a:t>활용 디지털컨버전스 </a:t>
            </a:r>
            <a:r>
              <a:rPr lang="en-US" altLang="ko-KR" sz="1600" dirty="0" smtClean="0">
                <a:solidFill>
                  <a:schemeClr val="bg1"/>
                </a:solidFill>
              </a:rPr>
              <a:t>SW</a:t>
            </a:r>
            <a:r>
              <a:rPr lang="ko-KR" altLang="en-US" sz="1600" dirty="0" smtClean="0">
                <a:solidFill>
                  <a:schemeClr val="bg1"/>
                </a:solidFill>
              </a:rPr>
              <a:t>개발자 양성과정</a:t>
            </a:r>
            <a:r>
              <a:rPr lang="en-US" altLang="ko-KR" sz="1600" dirty="0" smtClean="0">
                <a:solidFill>
                  <a:schemeClr val="bg1"/>
                </a:solidFill>
              </a:rPr>
              <a:t>A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108276" y="6492240"/>
            <a:ext cx="2083724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08518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F6F75-B221-4061-B962-758F7C3BEB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4720" y="0"/>
            <a:ext cx="871728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647264" y="3105834"/>
            <a:ext cx="17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 smtClean="0">
                <a:solidFill>
                  <a:schemeClr val="bg1"/>
                </a:solidFill>
              </a:rPr>
              <a:t>개발동기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3121223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29153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17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 smtClean="0">
                <a:solidFill>
                  <a:schemeClr val="bg1"/>
                </a:solidFill>
              </a:rPr>
              <a:t>개발동기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5EA9CF4-4B02-4D79-9686-A8B683FEB8DB}"/>
              </a:ext>
            </a:extLst>
          </p:cNvPr>
          <p:cNvGrpSpPr/>
          <p:nvPr/>
        </p:nvGrpSpPr>
        <p:grpSpPr>
          <a:xfrm>
            <a:off x="5078740" y="5189424"/>
            <a:ext cx="2990895" cy="797140"/>
            <a:chOff x="1058249" y="5390664"/>
            <a:chExt cx="2990895" cy="79714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3EEFA88-3BDB-4986-A4E8-1D056235E726}"/>
                </a:ext>
              </a:extLst>
            </p:cNvPr>
            <p:cNvSpPr txBox="1"/>
            <p:nvPr/>
          </p:nvSpPr>
          <p:spPr>
            <a:xfrm>
              <a:off x="1161492" y="5880027"/>
              <a:ext cx="28876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spc="-150" dirty="0" smtClean="0">
                  <a:solidFill>
                    <a:srgbClr val="393939"/>
                  </a:solidFill>
                </a:rPr>
                <a:t>브랜드와 </a:t>
              </a:r>
              <a:r>
                <a:rPr lang="en-US" altLang="ko-KR" sz="1400" spc="-150" dirty="0" smtClean="0">
                  <a:solidFill>
                    <a:srgbClr val="393939"/>
                  </a:solidFill>
                </a:rPr>
                <a:t>PG</a:t>
              </a:r>
              <a:r>
                <a:rPr lang="ko-KR" altLang="en-US" sz="1400" spc="-150" dirty="0" smtClean="0">
                  <a:solidFill>
                    <a:srgbClr val="393939"/>
                  </a:solidFill>
                </a:rPr>
                <a:t>서비스의 결합</a:t>
              </a:r>
              <a:endParaRPr lang="ko-KR" altLang="en-US" sz="1400" spc="-150" dirty="0">
                <a:solidFill>
                  <a:srgbClr val="393939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D94904B-FC61-4D90-BA0A-83761D16208E}"/>
                </a:ext>
              </a:extLst>
            </p:cNvPr>
            <p:cNvSpPr txBox="1"/>
            <p:nvPr/>
          </p:nvSpPr>
          <p:spPr>
            <a:xfrm>
              <a:off x="1058249" y="5390664"/>
              <a:ext cx="20345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 smtClean="0">
                  <a:solidFill>
                    <a:srgbClr val="393939"/>
                  </a:solidFill>
                  <a:latin typeface="+mj-ea"/>
                  <a:ea typeface="+mj-ea"/>
                </a:rPr>
                <a:t>브랜드와 </a:t>
              </a:r>
              <a:r>
                <a:rPr lang="en-US" altLang="ko-KR" sz="2000" spc="-150" dirty="0" smtClean="0">
                  <a:solidFill>
                    <a:srgbClr val="393939"/>
                  </a:solidFill>
                  <a:latin typeface="+mj-ea"/>
                  <a:ea typeface="+mj-ea"/>
                </a:rPr>
                <a:t>PG</a:t>
              </a:r>
              <a:r>
                <a:rPr lang="ko-KR" altLang="en-US" sz="2000" spc="-150" dirty="0" smtClean="0">
                  <a:solidFill>
                    <a:srgbClr val="393939"/>
                  </a:solidFill>
                  <a:latin typeface="+mj-ea"/>
                  <a:ea typeface="+mj-ea"/>
                </a:rPr>
                <a:t>서비스</a:t>
              </a:r>
              <a:endParaRPr lang="ko-KR" altLang="en-US" sz="2000" spc="-150" dirty="0">
                <a:solidFill>
                  <a:srgbClr val="393939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22" name="그림 2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241" y="3040952"/>
            <a:ext cx="995462" cy="995462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468" y="3133999"/>
            <a:ext cx="809368" cy="809368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8415" y="3117363"/>
            <a:ext cx="809368" cy="809368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314" y="3099797"/>
            <a:ext cx="809368" cy="80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17177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17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 smtClean="0">
                <a:solidFill>
                  <a:schemeClr val="bg1"/>
                </a:solidFill>
              </a:rPr>
              <a:t>개발동기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5EA9CF4-4B02-4D79-9686-A8B683FEB8DB}"/>
              </a:ext>
            </a:extLst>
          </p:cNvPr>
          <p:cNvGrpSpPr/>
          <p:nvPr/>
        </p:nvGrpSpPr>
        <p:grpSpPr>
          <a:xfrm>
            <a:off x="4389443" y="5678787"/>
            <a:ext cx="3680192" cy="400110"/>
            <a:chOff x="368952" y="5880027"/>
            <a:chExt cx="3680192" cy="40011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3EEFA88-3BDB-4986-A4E8-1D056235E726}"/>
                </a:ext>
              </a:extLst>
            </p:cNvPr>
            <p:cNvSpPr txBox="1"/>
            <p:nvPr/>
          </p:nvSpPr>
          <p:spPr>
            <a:xfrm>
              <a:off x="1161492" y="5880027"/>
              <a:ext cx="28876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ko-KR" altLang="en-US" sz="1400" spc="-150" dirty="0">
                <a:solidFill>
                  <a:srgbClr val="393939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D94904B-FC61-4D90-BA0A-83761D16208E}"/>
                </a:ext>
              </a:extLst>
            </p:cNvPr>
            <p:cNvSpPr txBox="1"/>
            <p:nvPr/>
          </p:nvSpPr>
          <p:spPr>
            <a:xfrm>
              <a:off x="368952" y="5880027"/>
              <a:ext cx="34131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 smtClean="0">
                  <a:solidFill>
                    <a:srgbClr val="393939"/>
                  </a:solidFill>
                  <a:latin typeface="+mj-ea"/>
                  <a:ea typeface="+mj-ea"/>
                </a:rPr>
                <a:t>계속되는 자사 </a:t>
              </a:r>
              <a:r>
                <a:rPr lang="en-US" altLang="ko-KR" sz="2000" spc="-150" dirty="0" smtClean="0">
                  <a:solidFill>
                    <a:srgbClr val="393939"/>
                  </a:solidFill>
                  <a:latin typeface="+mj-ea"/>
                  <a:ea typeface="+mj-ea"/>
                </a:rPr>
                <a:t>PG</a:t>
              </a:r>
              <a:r>
                <a:rPr lang="ko-KR" altLang="en-US" sz="2000" spc="-150" dirty="0" smtClean="0">
                  <a:solidFill>
                    <a:srgbClr val="393939"/>
                  </a:solidFill>
                  <a:latin typeface="+mj-ea"/>
                  <a:ea typeface="+mj-ea"/>
                </a:rPr>
                <a:t>서비스의 중요성</a:t>
              </a:r>
              <a:endParaRPr lang="ko-KR" altLang="en-US" sz="2000" spc="-150" dirty="0">
                <a:solidFill>
                  <a:srgbClr val="393939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98" y="1561102"/>
            <a:ext cx="4553485" cy="314417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421" y="2181570"/>
            <a:ext cx="4380732" cy="261296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9" y="4904049"/>
            <a:ext cx="3818352" cy="77473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153" y="1956984"/>
            <a:ext cx="3549923" cy="370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63326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F6F75-B221-4061-B962-758F7C3BEB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4720" y="0"/>
            <a:ext cx="871728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647264" y="3105834"/>
            <a:ext cx="2550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프로젝트 소개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3121223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29026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550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프로젝트 소개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94904B-FC61-4D90-BA0A-83761D16208E}"/>
              </a:ext>
            </a:extLst>
          </p:cNvPr>
          <p:cNvSpPr txBox="1"/>
          <p:nvPr/>
        </p:nvSpPr>
        <p:spPr>
          <a:xfrm>
            <a:off x="5096367" y="5145179"/>
            <a:ext cx="1999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 smtClean="0">
                <a:solidFill>
                  <a:srgbClr val="393939"/>
                </a:solidFill>
                <a:latin typeface="+mj-ea"/>
                <a:ea typeface="+mj-ea"/>
              </a:rPr>
              <a:t>쇼핑몰 </a:t>
            </a:r>
            <a:r>
              <a:rPr lang="en-US" altLang="ko-KR" sz="2000" spc="-150" dirty="0" smtClean="0">
                <a:solidFill>
                  <a:srgbClr val="393939"/>
                </a:solidFill>
                <a:latin typeface="+mj-ea"/>
                <a:ea typeface="+mj-ea"/>
              </a:rPr>
              <a:t>+</a:t>
            </a:r>
            <a:r>
              <a:rPr lang="ko-KR" altLang="en-US" sz="2000" spc="-150" dirty="0" smtClean="0">
                <a:solidFill>
                  <a:srgbClr val="393939"/>
                </a:solidFill>
                <a:latin typeface="+mj-ea"/>
                <a:ea typeface="+mj-ea"/>
              </a:rPr>
              <a:t> </a:t>
            </a:r>
            <a:r>
              <a:rPr lang="en-US" altLang="ko-KR" sz="2000" spc="-150" dirty="0" smtClean="0">
                <a:solidFill>
                  <a:srgbClr val="393939"/>
                </a:solidFill>
                <a:latin typeface="+mj-ea"/>
                <a:ea typeface="+mj-ea"/>
              </a:rPr>
              <a:t>PG</a:t>
            </a:r>
            <a:r>
              <a:rPr lang="ko-KR" altLang="en-US" sz="2000" spc="-150" dirty="0" smtClean="0">
                <a:solidFill>
                  <a:srgbClr val="393939"/>
                </a:solidFill>
                <a:latin typeface="+mj-ea"/>
                <a:ea typeface="+mj-ea"/>
              </a:rPr>
              <a:t>서비스</a:t>
            </a:r>
            <a:endParaRPr lang="ko-KR" altLang="en-US" sz="2000" spc="-150" dirty="0">
              <a:solidFill>
                <a:srgbClr val="393939"/>
              </a:solidFill>
              <a:latin typeface="+mj-ea"/>
              <a:ea typeface="+mj-ea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82" y="3085627"/>
            <a:ext cx="4137985" cy="87357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632" y="2988228"/>
            <a:ext cx="4298507" cy="106837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862" y="3193862"/>
            <a:ext cx="470276" cy="47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68576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550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프로젝트 소개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94904B-FC61-4D90-BA0A-83761D16208E}"/>
              </a:ext>
            </a:extLst>
          </p:cNvPr>
          <p:cNvSpPr txBox="1"/>
          <p:nvPr/>
        </p:nvSpPr>
        <p:spPr>
          <a:xfrm>
            <a:off x="4742905" y="5967869"/>
            <a:ext cx="27061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 err="1" smtClean="0">
                <a:solidFill>
                  <a:srgbClr val="393939"/>
                </a:solidFill>
                <a:latin typeface="+mj-ea"/>
                <a:ea typeface="+mj-ea"/>
              </a:rPr>
              <a:t>신발구매에</a:t>
            </a:r>
            <a:r>
              <a:rPr lang="ko-KR" altLang="en-US" sz="2000" spc="-150" dirty="0" smtClean="0">
                <a:solidFill>
                  <a:srgbClr val="393939"/>
                </a:solidFill>
                <a:latin typeface="+mj-ea"/>
                <a:ea typeface="+mj-ea"/>
              </a:rPr>
              <a:t> 필요한</a:t>
            </a:r>
            <a:endParaRPr lang="en-US" altLang="ko-KR" sz="2000" spc="-150" dirty="0" smtClean="0">
              <a:solidFill>
                <a:srgbClr val="393939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2000" spc="-150" dirty="0" smtClean="0">
                <a:solidFill>
                  <a:srgbClr val="393939"/>
                </a:solidFill>
                <a:latin typeface="+mj-ea"/>
                <a:ea typeface="+mj-ea"/>
              </a:rPr>
              <a:t>기본적인 것만 담았습니다</a:t>
            </a:r>
            <a:endParaRPr lang="ko-KR" altLang="en-US" sz="2000" spc="-150" dirty="0">
              <a:solidFill>
                <a:srgbClr val="393939"/>
              </a:solidFill>
              <a:latin typeface="+mj-ea"/>
              <a:ea typeface="+mj-ea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82" y="3085627"/>
            <a:ext cx="4137985" cy="8735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579" y="1376311"/>
            <a:ext cx="2860028" cy="429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10649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550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프로젝트 소개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94904B-FC61-4D90-BA0A-83761D16208E}"/>
              </a:ext>
            </a:extLst>
          </p:cNvPr>
          <p:cNvSpPr txBox="1"/>
          <p:nvPr/>
        </p:nvSpPr>
        <p:spPr>
          <a:xfrm>
            <a:off x="5096367" y="5145179"/>
            <a:ext cx="1999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 smtClean="0">
                <a:solidFill>
                  <a:srgbClr val="393939"/>
                </a:solidFill>
                <a:latin typeface="+mj-ea"/>
                <a:ea typeface="+mj-ea"/>
              </a:rPr>
              <a:t>쇼핑몰 </a:t>
            </a:r>
            <a:r>
              <a:rPr lang="en-US" altLang="ko-KR" sz="2000" spc="-150" dirty="0" smtClean="0">
                <a:solidFill>
                  <a:srgbClr val="393939"/>
                </a:solidFill>
                <a:latin typeface="+mj-ea"/>
                <a:ea typeface="+mj-ea"/>
              </a:rPr>
              <a:t>+</a:t>
            </a:r>
            <a:r>
              <a:rPr lang="ko-KR" altLang="en-US" sz="2000" spc="-150" dirty="0" smtClean="0">
                <a:solidFill>
                  <a:srgbClr val="393939"/>
                </a:solidFill>
                <a:latin typeface="+mj-ea"/>
                <a:ea typeface="+mj-ea"/>
              </a:rPr>
              <a:t> </a:t>
            </a:r>
            <a:r>
              <a:rPr lang="en-US" altLang="ko-KR" sz="2000" spc="-150" dirty="0" smtClean="0">
                <a:solidFill>
                  <a:srgbClr val="393939"/>
                </a:solidFill>
                <a:latin typeface="+mj-ea"/>
                <a:ea typeface="+mj-ea"/>
              </a:rPr>
              <a:t>PG</a:t>
            </a:r>
            <a:r>
              <a:rPr lang="ko-KR" altLang="en-US" sz="2000" spc="-150" dirty="0" smtClean="0">
                <a:solidFill>
                  <a:srgbClr val="393939"/>
                </a:solidFill>
                <a:latin typeface="+mj-ea"/>
                <a:ea typeface="+mj-ea"/>
              </a:rPr>
              <a:t>서비스</a:t>
            </a:r>
            <a:endParaRPr lang="ko-KR" altLang="en-US" sz="2000" spc="-150" dirty="0">
              <a:solidFill>
                <a:srgbClr val="393939"/>
              </a:solidFill>
              <a:latin typeface="+mj-ea"/>
              <a:ea typeface="+mj-ea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82" y="3085627"/>
            <a:ext cx="4137985" cy="87357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632" y="2988228"/>
            <a:ext cx="4298507" cy="106837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862" y="3193862"/>
            <a:ext cx="470276" cy="47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11854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20009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나눔스퀘어 Light">
      <a:majorFont>
        <a:latin typeface="나눔스퀘어 ExtraBold"/>
        <a:ea typeface="나눔스퀘어 ExtraBold"/>
        <a:cs typeface=""/>
      </a:majorFont>
      <a:minorFont>
        <a:latin typeface="나눔스퀘어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289</Words>
  <Application>Microsoft Office PowerPoint</Application>
  <PresentationFormat>와이드스크린</PresentationFormat>
  <Paragraphs>117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나눔스퀘어 ExtraBold</vt:lpstr>
      <vt:lpstr>Arial</vt:lpstr>
      <vt:lpstr>나눔스퀘어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Koreavc</cp:lastModifiedBy>
  <cp:revision>34</cp:revision>
  <dcterms:created xsi:type="dcterms:W3CDTF">2020-09-07T02:34:06Z</dcterms:created>
  <dcterms:modified xsi:type="dcterms:W3CDTF">2021-07-08T11:08:12Z</dcterms:modified>
</cp:coreProperties>
</file>