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ko.wikipedia.org/wiki/%EB%87%8C" TargetMode="External"/><Relationship Id="rId3" Type="http://schemas.openxmlformats.org/officeDocument/2006/relationships/hyperlink" Target="https://ko.wikipedia.org/wiki/%EC%8B%A0%EA%B2%BD_%EC%84%B8%ED%8F%AC" TargetMode="External"/><Relationship Id="rId4" Type="http://schemas.openxmlformats.org/officeDocument/2006/relationships/hyperlink" Target="https://ko.wikipedia.org/w/index.php?title=%EC%8B%A0%EA%B2%BD_%EC%83%81%ED%94%BC_%EC%84%B8%ED%8F%AC&amp;action=edit&amp;redlink=1" TargetMode="External"/><Relationship Id="rId5" Type="http://schemas.openxmlformats.org/officeDocument/2006/relationships/hyperlink" Target="https://ko.wikipedia.org/wiki/%ED%9D%AC%EC%86%8C_%EB%8F%8C%EA%B8%B0_%EC%95%84%EA%B5%90_%EC%84%B8%ED%8F%AC" TargetMode="External"/><Relationship Id="rId6" Type="http://schemas.openxmlformats.org/officeDocument/2006/relationships/hyperlink" Target="https://ko.wikipedia.org/wiki/%EB%B3%84_%EC%95%84%EA%B5%90_%EC%84%B8%ED%8F%AC" TargetMode="External"/><Relationship Id="rId7" Type="http://schemas.openxmlformats.org/officeDocument/2006/relationships/hyperlink" Target="https://ko.wikipedia.org/wiki/%EB%AF%B8%EC%84%B8_%EC%95%84%EA%B5%90_%EC%84%B8%ED%8F%AC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2c0024a60_2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32c0024a60_2_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신경 아교 세포</a:t>
            </a:r>
            <a:r>
              <a:rPr b="0" i="0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(神經阿膠細胞, glia,neuroglia, glial cell) 또는 </a:t>
            </a:r>
            <a:r>
              <a:rPr b="1" i="0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신경교세포</a:t>
            </a:r>
            <a:r>
              <a:rPr b="0" i="0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또는 </a:t>
            </a:r>
            <a:r>
              <a:rPr b="1" i="0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교세포</a:t>
            </a:r>
            <a:r>
              <a:rPr b="0" i="0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또는 </a:t>
            </a:r>
            <a:r>
              <a:rPr b="1" i="0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아교세포</a:t>
            </a:r>
            <a:r>
              <a:rPr b="0" i="0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 </a:t>
            </a:r>
            <a:r>
              <a:rPr b="0" i="0" lang="ko" sz="1200" u="sng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2"/>
              </a:rPr>
              <a:t>뇌</a:t>
            </a:r>
            <a:r>
              <a:rPr b="0" i="0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속에 가장 많이 분포되어 있는 세포이다. 신경 아교 세포의 크기는 </a:t>
            </a:r>
            <a:r>
              <a:rPr b="0" i="0" lang="ko" sz="1200" u="sng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신경 세포</a:t>
            </a:r>
            <a:r>
              <a:rPr b="0" i="0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1/10 정도이나 수적으로는 약 10배정도로 수천억 개가 될 것으로 추정된다. 이 세포들은 그 자체로는 신경충격을 생성시키지 못하지만 신경원들이 고유의 기능을 수행하는 데 도움을 주며, 뇌 조직이 손상되었을 때 이를 회복시키는 데도 매우 중요한 기능을 한다. 이 밖에도 이 세포들은 신경세포에 영양물질의 공급, 신경전달이 이루어지도록 하는 세포외액의 조절, 슈반 세포에서처럼 보다 효과적인 신호전달을 위한 세포절연, 신경 세포의 면역작용 등의 다양한 역할을 한다. 신경교세포도 형태에 따라서 </a:t>
            </a:r>
            <a:r>
              <a:rPr b="0" i="0" lang="ko" sz="1200" u="sng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신경 상피 세포</a:t>
            </a:r>
            <a:r>
              <a:rPr b="0" i="0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(NEC,neuroepithelial cells) 또는 표피세포(Ependymal cells) ,</a:t>
            </a:r>
            <a:r>
              <a:rPr b="0" i="0" lang="ko" sz="1200" u="sng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희소 돌기 아교 세포</a:t>
            </a:r>
            <a:r>
              <a:rPr b="0" i="0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(oligodendroglia), </a:t>
            </a:r>
            <a:r>
              <a:rPr b="0" i="0" lang="ko" sz="1200" u="sng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별 아교 세포</a:t>
            </a:r>
            <a:r>
              <a:rPr b="0" i="0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(성상교세포,성상세포, astrocyte), </a:t>
            </a:r>
            <a:r>
              <a:rPr b="0" i="0" lang="ko" sz="1200" u="sng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7"/>
              </a:rPr>
              <a:t>미세 아교 세포</a:t>
            </a:r>
            <a:r>
              <a:rPr b="0" i="0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(microglia)로 나뉜다.</a:t>
            </a:r>
            <a:endParaRPr b="0" i="0"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g132c0024a60_2_9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2c0024a60_2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32c0024a60_2_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32c0024a60_2_10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2c0024a60_2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32c0024a60_2_1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32c0024a60_2_1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2c0024a60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32c0024a60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32c0024a60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2c0024a60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32c0024a60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32c0024a60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2c0024a60_0_2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32c0024a60_0_2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32c0024a60_0_2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2c0024a60_2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32c0024a60_2_1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32c0024a60_2_1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2c0024a60_2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32c0024a60_2_1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32c0024a60_2_1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825038" y="334171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showMasterSp="0" type="secHead">
  <p:cSld name="SECTION_HEADER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87" name="Google Shape;87;p17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822958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82296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3" type="body"/>
          </p:nvPr>
        </p:nvSpPr>
        <p:spPr>
          <a:xfrm>
            <a:off x="466344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00" name="Google Shape;100;p19"/>
          <p:cNvSpPr txBox="1"/>
          <p:nvPr>
            <p:ph idx="4" type="body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showMasterSp="0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showMasterSp="0" type="objTx">
  <p:cSld name="OBJECT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349134" y="4844839"/>
            <a:ext cx="19638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showMasterSp="0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1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822960" y="3806190"/>
            <a:ext cx="7585234" cy="6172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2"/>
          <p:cNvSpPr/>
          <p:nvPr>
            <p:ph idx="2" type="pic"/>
          </p:nvPr>
        </p:nvSpPr>
        <p:spPr>
          <a:xfrm>
            <a:off x="11" y="0"/>
            <a:ext cx="9143989" cy="3686307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822960" y="4430268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5" name="Google Shape;125;p22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showMasterSp="0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 rot="5400000">
            <a:off x="5369551" y="1483351"/>
            <a:ext cx="4319924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 rot="5400000">
            <a:off x="1369051" y="-431174"/>
            <a:ext cx="4319924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www.youtube.com/watch?v=lIT5-piVtRw&amp;list=PLpIPLT0Pf7IoTxTCi2MEQ94MZnHaxrP0j&amp;index=1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ctrTitle"/>
          </p:nvPr>
        </p:nvSpPr>
        <p:spPr>
          <a:xfrm>
            <a:off x="710629" y="3921489"/>
            <a:ext cx="7886700" cy="69951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ko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서울대학교 협동과정 생물정보학과</a:t>
            </a:r>
            <a:b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2022-24764 서연주</a:t>
            </a:r>
            <a:br>
              <a:rPr lang="ko" sz="1500"/>
            </a:br>
            <a:endParaRPr sz="1500"/>
          </a:p>
        </p:txBody>
      </p:sp>
      <p:sp>
        <p:nvSpPr>
          <p:cNvPr id="148" name="Google Shape;148;p25"/>
          <p:cNvSpPr/>
          <p:nvPr/>
        </p:nvSpPr>
        <p:spPr>
          <a:xfrm>
            <a:off x="1387909" y="1595116"/>
            <a:ext cx="65322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highlight>
                  <a:srgbClr val="FDFDFD"/>
                </a:highlight>
                <a:latin typeface="Calibri"/>
                <a:ea typeface="Calibri"/>
                <a:cs typeface="Calibri"/>
                <a:sym typeface="Calibri"/>
              </a:rPr>
              <a:t>Create LIN28A binding motif predictor </a:t>
            </a:r>
            <a:endParaRPr sz="2400">
              <a:solidFill>
                <a:schemeClr val="dk1"/>
              </a:solidFill>
              <a:highlight>
                <a:srgbClr val="FDFDFD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highlight>
                  <a:srgbClr val="FDFDFD"/>
                </a:highlight>
                <a:latin typeface="Calibri"/>
                <a:ea typeface="Calibri"/>
                <a:cs typeface="Calibri"/>
                <a:sym typeface="Calibri"/>
              </a:rPr>
              <a:t>using Random Forest model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7845770" y="127086"/>
            <a:ext cx="146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2D8DA8"/>
                </a:solidFill>
                <a:latin typeface="Comic Sans MS"/>
                <a:ea typeface="Comic Sans MS"/>
                <a:cs typeface="Comic Sans MS"/>
                <a:sym typeface="Comic Sans MS"/>
              </a:rPr>
              <a:t>서연주 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3072000" y="2948138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262626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생물정보학 및 실습1</a:t>
            </a:r>
            <a:endParaRPr sz="1500">
              <a:solidFill>
                <a:srgbClr val="262626"/>
              </a:solidFill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26262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Free term project</a:t>
            </a:r>
            <a:endParaRPr sz="1500">
              <a:solidFill>
                <a:srgbClr val="262626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/>
          <p:nvPr/>
        </p:nvSpPr>
        <p:spPr>
          <a:xfrm>
            <a:off x="900436" y="1064419"/>
            <a:ext cx="7628508" cy="385763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6"/>
          <p:cNvSpPr txBox="1"/>
          <p:nvPr>
            <p:ph type="title"/>
          </p:nvPr>
        </p:nvSpPr>
        <p:spPr>
          <a:xfrm>
            <a:off x="708272" y="89017"/>
            <a:ext cx="7682237" cy="7467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708272" y="330171"/>
            <a:ext cx="78206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761380" y="1070680"/>
            <a:ext cx="74757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2D8DA8"/>
              </a:buClr>
              <a:buSzPts val="1400"/>
              <a:buFont typeface="Calibri"/>
              <a:buAutoNum type="arabicPeriod"/>
            </a:pPr>
            <a:r>
              <a:rPr b="1" lang="ko" sz="1400">
                <a:solidFill>
                  <a:srgbClr val="2D8DA8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100"/>
          </a:p>
          <a:p>
            <a:pPr indent="-254000" lvl="1" marL="59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Abstract of </a:t>
            </a: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b="0" i="0" lang="k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rgbClr val="2D8DA8"/>
              </a:buClr>
              <a:buSzPts val="1400"/>
              <a:buFont typeface="Calibri"/>
              <a:buAutoNum type="arabicPeriod"/>
            </a:pPr>
            <a:r>
              <a:rPr b="1" lang="ko">
                <a:solidFill>
                  <a:srgbClr val="2D8DA8"/>
                </a:solidFill>
                <a:latin typeface="Calibri"/>
                <a:ea typeface="Calibri"/>
                <a:cs typeface="Calibri"/>
                <a:sym typeface="Calibri"/>
              </a:rPr>
              <a:t>Materials and methods</a:t>
            </a: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59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 preprocess data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59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R</a:t>
            </a: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 Forest model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2D8DA8"/>
              </a:buClr>
              <a:buSzPts val="1400"/>
              <a:buFont typeface="Calibri"/>
              <a:buAutoNum type="arabicPeriod"/>
            </a:pPr>
            <a:r>
              <a:rPr b="1" lang="ko" sz="1400">
                <a:solidFill>
                  <a:srgbClr val="2D8DA8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sz="1400">
              <a:solidFill>
                <a:srgbClr val="2D8D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D8DA8"/>
              </a:buClr>
              <a:buSzPts val="1400"/>
              <a:buFont typeface="Calibri"/>
              <a:buAutoNum type="arabicParenR"/>
            </a:pPr>
            <a:r>
              <a:rPr b="1" lang="ko">
                <a:solidFill>
                  <a:srgbClr val="2D8DA8"/>
                </a:solidFill>
                <a:latin typeface="Calibri"/>
                <a:ea typeface="Calibri"/>
                <a:cs typeface="Calibri"/>
                <a:sym typeface="Calibri"/>
              </a:rPr>
              <a:t>pre-model : Ensemble </a:t>
            </a:r>
            <a:endParaRPr b="1">
              <a:solidFill>
                <a:srgbClr val="2D8D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D8DA8"/>
              </a:buClr>
              <a:buSzPts val="1400"/>
              <a:buFont typeface="Calibri"/>
              <a:buAutoNum type="arabicParenR"/>
            </a:pPr>
            <a:r>
              <a:rPr b="1" lang="ko">
                <a:solidFill>
                  <a:srgbClr val="2D8DA8"/>
                </a:solidFill>
                <a:latin typeface="Calibri"/>
                <a:ea typeface="Calibri"/>
                <a:cs typeface="Calibri"/>
                <a:sym typeface="Calibri"/>
              </a:rPr>
              <a:t>Best model : seq length normalization</a:t>
            </a:r>
            <a:endParaRPr b="1">
              <a:solidFill>
                <a:srgbClr val="2D8D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structure &amp; Hyper parameter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of model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2D8DA8"/>
              </a:buClr>
              <a:buSzPts val="1400"/>
              <a:buFont typeface="Calibri"/>
              <a:buAutoNum type="arabicPeriod"/>
            </a:pPr>
            <a:r>
              <a:rPr b="1" lang="ko" sz="1400">
                <a:solidFill>
                  <a:srgbClr val="2D8DA8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1100"/>
          </a:p>
        </p:txBody>
      </p:sp>
      <p:cxnSp>
        <p:nvCxnSpPr>
          <p:cNvPr id="160" name="Google Shape;160;p26"/>
          <p:cNvCxnSpPr/>
          <p:nvPr/>
        </p:nvCxnSpPr>
        <p:spPr>
          <a:xfrm>
            <a:off x="708272" y="835795"/>
            <a:ext cx="7581900" cy="626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26"/>
          <p:cNvSpPr/>
          <p:nvPr/>
        </p:nvSpPr>
        <p:spPr>
          <a:xfrm>
            <a:off x="7845770" y="127086"/>
            <a:ext cx="146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2D8DA8"/>
                </a:solidFill>
                <a:latin typeface="Comic Sans MS"/>
                <a:ea typeface="Comic Sans MS"/>
                <a:cs typeface="Comic Sans MS"/>
                <a:sym typeface="Comic Sans MS"/>
              </a:rPr>
              <a:t>서연주 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822960" y="818965"/>
            <a:ext cx="7543800" cy="48405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rial"/>
              <a:buNone/>
            </a:pPr>
            <a:r>
              <a:rPr lang="ko" sz="2700"/>
              <a:t>Abstract of project</a:t>
            </a:r>
            <a:r>
              <a:rPr lang="ko" sz="2700"/>
              <a:t> </a:t>
            </a:r>
            <a:endParaRPr sz="2700"/>
          </a:p>
        </p:txBody>
      </p:sp>
      <p:sp>
        <p:nvSpPr>
          <p:cNvPr id="168" name="Google Shape;168;p27"/>
          <p:cNvSpPr/>
          <p:nvPr/>
        </p:nvSpPr>
        <p:spPr>
          <a:xfrm>
            <a:off x="357495" y="182762"/>
            <a:ext cx="14668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2D8DA8"/>
              </a:buClr>
              <a:buSzPts val="1400"/>
              <a:buFont typeface="Calibri"/>
              <a:buAutoNum type="arabicPeriod"/>
            </a:pPr>
            <a:r>
              <a:rPr b="1" lang="ko" sz="1400">
                <a:solidFill>
                  <a:srgbClr val="2D8DA8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100"/>
          </a:p>
        </p:txBody>
      </p:sp>
      <p:sp>
        <p:nvSpPr>
          <p:cNvPr id="169" name="Google Shape;169;p27"/>
          <p:cNvSpPr/>
          <p:nvPr/>
        </p:nvSpPr>
        <p:spPr>
          <a:xfrm>
            <a:off x="960625" y="1393375"/>
            <a:ext cx="7887900" cy="28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b="1"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Thema</a:t>
            </a:r>
            <a:r>
              <a:rPr b="1"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Random forest를 이용하여 LIN28A binding motif predictor 만들기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b="1"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python and R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b="1"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CLIP-seq로 LIN28A-RNA complex를 구현 함으로써 LIN28A의 binding motif에 대한 특징을 파악할 수 있다. -LIN28A-bound sequence들로 기계학습으로 예측 모델을 만들고 평가해 봄으로써 key sequence들을 파악할 수 있다. -LIN28A binding motif predictor를 Random forest 모델을 적용하여 생성하고 학습시킬 수 있다.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Random forest 모델링을 진행해 봄으로써 모델에 대한 이해와 방법론에 대한 원리에 대한 이해를 넓힐 수 있다.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7845770" y="127086"/>
            <a:ext cx="146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2D8DA8"/>
                </a:solidFill>
                <a:latin typeface="Comic Sans MS"/>
                <a:ea typeface="Comic Sans MS"/>
                <a:cs typeface="Comic Sans MS"/>
                <a:sym typeface="Comic Sans MS"/>
              </a:rPr>
              <a:t>서연주 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822960" y="818965"/>
            <a:ext cx="75438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rial"/>
              <a:buNone/>
            </a:pPr>
            <a:r>
              <a:rPr lang="ko" sz="2700"/>
              <a:t>How to preprocess data ? </a:t>
            </a:r>
            <a:r>
              <a:rPr lang="ko" sz="2700"/>
              <a:t> </a:t>
            </a:r>
            <a:endParaRPr sz="2700"/>
          </a:p>
        </p:txBody>
      </p:sp>
      <p:sp>
        <p:nvSpPr>
          <p:cNvPr id="177" name="Google Shape;177;p28"/>
          <p:cNvSpPr/>
          <p:nvPr/>
        </p:nvSpPr>
        <p:spPr>
          <a:xfrm>
            <a:off x="357501" y="182750"/>
            <a:ext cx="202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2D8DA8"/>
                </a:solidFill>
                <a:latin typeface="Calibri"/>
                <a:ea typeface="Calibri"/>
                <a:cs typeface="Calibri"/>
                <a:sym typeface="Calibri"/>
              </a:rPr>
              <a:t>2. Material and methods</a:t>
            </a:r>
            <a:endParaRPr sz="1100"/>
          </a:p>
        </p:txBody>
      </p:sp>
      <p:sp>
        <p:nvSpPr>
          <p:cNvPr id="178" name="Google Shape;178;p28"/>
          <p:cNvSpPr/>
          <p:nvPr/>
        </p:nvSpPr>
        <p:spPr>
          <a:xfrm>
            <a:off x="927127" y="1206325"/>
            <a:ext cx="7653600" cy="28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1905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ko" sz="1200">
                <a:solidFill>
                  <a:srgbClr val="24292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step </a:t>
            </a:r>
            <a:r>
              <a:rPr lang="ko" sz="1200">
                <a:solidFill>
                  <a:srgbClr val="24292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1) LIN28A-bound sequence 얻기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200">
                <a:solidFill>
                  <a:srgbClr val="24292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1.reference data 불러오기 :</a:t>
            </a:r>
            <a:r>
              <a:rPr lang="ko" sz="1100">
                <a:solidFill>
                  <a:srgbClr val="24292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800">
                <a:solidFill>
                  <a:srgbClr val="FF0000"/>
                </a:solidFill>
              </a:rPr>
              <a:t>GRCm39.primary_assembly.ge</a:t>
            </a:r>
            <a:r>
              <a:rPr lang="ko" sz="900">
                <a:solidFill>
                  <a:srgbClr val="FF0000"/>
                </a:solidFill>
              </a:rPr>
              <a:t>nome.fa</a:t>
            </a:r>
            <a:endParaRPr sz="1100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200">
                <a:solidFill>
                  <a:srgbClr val="24292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2. Pile up 생성 : </a:t>
            </a:r>
            <a:r>
              <a:rPr lang="ko" sz="900">
                <a:solidFill>
                  <a:srgbClr val="FF0000"/>
                </a:solidFill>
              </a:rPr>
              <a:t>samtools veiw,  index, sort , mpileup </a:t>
            </a:r>
            <a:r>
              <a:rPr lang="ko" sz="900">
                <a:solidFill>
                  <a:srgbClr val="212121"/>
                </a:solidFill>
              </a:rPr>
              <a:t>이용</a:t>
            </a:r>
            <a:endParaRPr sz="1100">
              <a:solidFill>
                <a:srgbClr val="24292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200">
                <a:solidFill>
                  <a:srgbClr val="24292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각 position별로 base수를 세기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200">
                <a:solidFill>
                  <a:srgbClr val="24292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각 position별로 Shannon entropy를 계산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200">
                <a:solidFill>
                  <a:srgbClr val="24292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entropy &gt;0.7 -&gt; 선행논문 참고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200">
                <a:solidFill>
                  <a:srgbClr val="24292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6. </a:t>
            </a:r>
            <a:r>
              <a:rPr lang="ko" sz="1000">
                <a:solidFill>
                  <a:srgbClr val="212121"/>
                </a:solidFill>
              </a:rPr>
              <a:t>chr1.fa.out 형태로 input sequence data 생성 :</a:t>
            </a:r>
            <a:r>
              <a:rPr lang="ko" sz="1000">
                <a:solidFill>
                  <a:srgbClr val="FF0000"/>
                </a:solidFill>
              </a:rPr>
              <a:t> </a:t>
            </a:r>
            <a:r>
              <a:rPr lang="ko" sz="900">
                <a:solidFill>
                  <a:srgbClr val="FF0000"/>
                </a:solidFill>
              </a:rPr>
              <a:t>bedtools getfasta</a:t>
            </a:r>
            <a:r>
              <a:rPr lang="ko" sz="900">
                <a:solidFill>
                  <a:srgbClr val="212121"/>
                </a:solidFill>
              </a:rPr>
              <a:t> 이용 </a:t>
            </a:r>
            <a:endParaRPr sz="900">
              <a:solidFill>
                <a:srgbClr val="212121"/>
              </a:solidFill>
            </a:endParaRPr>
          </a:p>
          <a:p>
            <a:pPr indent="0" lvl="0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</a:endParaRPr>
          </a:p>
          <a:p>
            <a:pPr indent="-1905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rgbClr val="24292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step 2) 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Null sequence 만들기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- random 하게 각 염기별 0.25(1/4) 확률로 임의의 null sequence 생성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ko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from random import Random 패키지 사용 → def RNAseqGenerator(number,length) 함수 제작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step 3) Random Forest model input : sequence, output : state (0,1) format 으로 데이터 전처리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- train , test data set으로 분할 (4:1, sate값 비율 고려 ) 후 모델링 진행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</a:t>
            </a:r>
            <a:endParaRPr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7845770" y="127086"/>
            <a:ext cx="146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2D8DA8"/>
                </a:solidFill>
                <a:latin typeface="Comic Sans MS"/>
                <a:ea typeface="Comic Sans MS"/>
                <a:cs typeface="Comic Sans MS"/>
                <a:sym typeface="Comic Sans MS"/>
              </a:rPr>
              <a:t>서연주 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 rotWithShape="1">
          <a:blip r:embed="rId3">
            <a:alphaModFix/>
          </a:blip>
          <a:srcRect b="16957" l="0" r="0" t="0"/>
          <a:stretch/>
        </p:blipFill>
        <p:spPr>
          <a:xfrm>
            <a:off x="2747963" y="3991348"/>
            <a:ext cx="3648075" cy="9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/>
        </p:nvSpPr>
        <p:spPr>
          <a:xfrm>
            <a:off x="3959375" y="4846625"/>
            <a:ext cx="158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&lt; data format &gt;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4">
            <a:alphaModFix/>
          </a:blip>
          <a:srcRect b="0" l="0" r="35979" t="0"/>
          <a:stretch/>
        </p:blipFill>
        <p:spPr>
          <a:xfrm>
            <a:off x="5196950" y="1345425"/>
            <a:ext cx="3648074" cy="1704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7872" y="1958322"/>
            <a:ext cx="1968300" cy="11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822960" y="818965"/>
            <a:ext cx="75438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rial"/>
              <a:buNone/>
            </a:pPr>
            <a:r>
              <a:rPr lang="ko" sz="2700"/>
              <a:t>About Random Forest model </a:t>
            </a:r>
            <a:r>
              <a:rPr lang="ko" sz="2700"/>
              <a:t>  </a:t>
            </a:r>
            <a:endParaRPr sz="2700"/>
          </a:p>
        </p:txBody>
      </p:sp>
      <p:sp>
        <p:nvSpPr>
          <p:cNvPr id="190" name="Google Shape;190;p29"/>
          <p:cNvSpPr/>
          <p:nvPr/>
        </p:nvSpPr>
        <p:spPr>
          <a:xfrm>
            <a:off x="357501" y="182750"/>
            <a:ext cx="202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2D8DA8"/>
                </a:solidFill>
                <a:latin typeface="Calibri"/>
                <a:ea typeface="Calibri"/>
                <a:cs typeface="Calibri"/>
                <a:sym typeface="Calibri"/>
              </a:rPr>
              <a:t>2. Material and methods</a:t>
            </a:r>
            <a:endParaRPr sz="1100"/>
          </a:p>
        </p:txBody>
      </p:sp>
      <p:sp>
        <p:nvSpPr>
          <p:cNvPr id="191" name="Google Shape;191;p29"/>
          <p:cNvSpPr/>
          <p:nvPr/>
        </p:nvSpPr>
        <p:spPr>
          <a:xfrm>
            <a:off x="960626" y="1393375"/>
            <a:ext cx="6290400" cy="28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500">
                <a:solidFill>
                  <a:srgbClr val="24292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Random forest이란?</a:t>
            </a: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다수</a:t>
            </a:r>
            <a:r>
              <a:rPr lang="ko" sz="1200">
                <a:solidFill>
                  <a:srgbClr val="24292F"/>
                </a:solidFill>
                <a:highlight>
                  <a:srgbClr val="FFFFFF"/>
                </a:highlight>
              </a:rPr>
              <a:t>의 의사결정나무모델에 의한 예측을 종합하는 앙상블 방법</a:t>
            </a:r>
            <a:r>
              <a:rPr lang="k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4292F"/>
                </a:solidFill>
                <a:highlight>
                  <a:srgbClr val="FFFFFF"/>
                </a:highlight>
              </a:rPr>
              <a:t>- 일반적으로 하나의 의사결정나무모델 보다 높은 예측 정확성을 보여줌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4292F"/>
                </a:solidFill>
                <a:highlight>
                  <a:srgbClr val="FFFFFF"/>
                </a:highlight>
              </a:rPr>
              <a:t>- 관측치 수에 비해 변수의 수가 많은 고차원 데이터에서 중요 변수 선택 기법으로 널리 활용됨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Calibri"/>
              <a:buChar char="●"/>
            </a:pPr>
            <a:r>
              <a:rPr lang="ko">
                <a:solidFill>
                  <a:srgbClr val="24292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핵심 아이디어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1200">
                <a:solidFill>
                  <a:srgbClr val="24292F"/>
                </a:solidFill>
                <a:highlight>
                  <a:srgbClr val="FFFFFF"/>
                </a:highlight>
              </a:rPr>
              <a:t>Diversity , Random 확보</a:t>
            </a:r>
            <a:r>
              <a:rPr lang="ko" sz="1100"/>
              <a:t> </a:t>
            </a:r>
            <a:endParaRPr sz="1100"/>
          </a:p>
          <a:p>
            <a:pPr indent="-95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r>
              <a:rPr lang="ko" sz="1200">
                <a:solidFill>
                  <a:srgbClr val="24292F"/>
                </a:solidFill>
                <a:highlight>
                  <a:srgbClr val="FFFFFF"/>
                </a:highlight>
              </a:rPr>
              <a:t>의사결정나무모델 구축 시 변수 무작위로 선택.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7845770" y="127086"/>
            <a:ext cx="146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2D8DA8"/>
                </a:solidFill>
                <a:latin typeface="Comic Sans MS"/>
                <a:ea typeface="Comic Sans MS"/>
                <a:cs typeface="Comic Sans MS"/>
                <a:sym typeface="Comic Sans MS"/>
              </a:rPr>
              <a:t>서연주 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446275"/>
            <a:ext cx="3925225" cy="21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5185325" y="4575025"/>
            <a:ext cx="300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https://www.youtube.com/watch?v=lIT5-piVtRw&amp;list=PLpIPLT0Pf7IoTxTCi2MEQ94MZnHaxrP0j&amp;index=19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1221050" y="3604625"/>
            <a:ext cx="3395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70C0"/>
                </a:solidFill>
              </a:rPr>
              <a:t>set.seed(7777)</a:t>
            </a:r>
            <a:endParaRPr sz="11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70C0"/>
                </a:solidFill>
              </a:rPr>
              <a:t>rf.fit = randomForest(state ~ . , data=data.train_extract,ntree = 500, importance = T )</a:t>
            </a:r>
            <a:endParaRPr sz="11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867875" y="271048"/>
            <a:ext cx="82128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/>
              <a:t>             </a:t>
            </a:r>
            <a:r>
              <a:rPr lang="ko" sz="27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" sz="2700">
                <a:latin typeface="Calibri"/>
                <a:ea typeface="Calibri"/>
                <a:cs typeface="Calibri"/>
                <a:sym typeface="Calibri"/>
              </a:rPr>
              <a:t>)  Evaluation of Ensemble model </a:t>
            </a:r>
            <a:r>
              <a:rPr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357494" y="182761"/>
            <a:ext cx="2207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2D8DA8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ko" sz="1400">
                <a:solidFill>
                  <a:srgbClr val="2D8DA8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1" sz="1400">
              <a:solidFill>
                <a:srgbClr val="2D8D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D8DA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742397" y="755250"/>
            <a:ext cx="321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2"/>
                </a:solidFill>
              </a:rPr>
              <a:t>&lt; Random Forest model </a:t>
            </a:r>
            <a:r>
              <a:rPr b="1" lang="ko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&gt; </a:t>
            </a:r>
            <a:endParaRPr b="1"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3409275" y="3462450"/>
            <a:ext cx="1173600" cy="200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7845770" y="127086"/>
            <a:ext cx="146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2D8DA8"/>
                </a:solidFill>
                <a:latin typeface="Comic Sans MS"/>
                <a:ea typeface="Comic Sans MS"/>
                <a:cs typeface="Comic Sans MS"/>
                <a:sym typeface="Comic Sans MS"/>
              </a:rPr>
              <a:t>서연주 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1067000" y="2123899"/>
            <a:ext cx="176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data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2987026" y="2143850"/>
            <a:ext cx="20181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data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6057114" y="3381663"/>
            <a:ext cx="2017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: 0.604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 : 0.900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 : 0.042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Accuracy : 0.501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5785739" y="2143840"/>
            <a:ext cx="20172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data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951500" y="1806425"/>
            <a:ext cx="4116600" cy="381900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Motif seq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5394398" y="1789325"/>
            <a:ext cx="2969100" cy="389100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Null seq</a:t>
            </a:r>
            <a:endParaRPr b="1"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565175" y="840745"/>
            <a:ext cx="81642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k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of sequence  = 2588358 , target motif :AAGNNG, AAGNGN,NUGUGN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k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600000개 씩 나눠서 4개의 모델을 만들고 ensemble 진행 하여 최종 모델 도출 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k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:  ntree = 500, norm.votes=FALSE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k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: test = 4 : 1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3376075" y="3381675"/>
            <a:ext cx="1971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: 0.571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 : 0.812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 : 0.190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Accuracy : 0.501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1312850" y="3381675"/>
            <a:ext cx="1926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: 0.602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 : 0.950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 : 0.053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Accuracy : 0.501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1865100" y="4375875"/>
            <a:ext cx="5345700" cy="484800"/>
          </a:xfrm>
          <a:prstGeom prst="rect">
            <a:avLst/>
          </a:prstGeom>
          <a:noFill/>
          <a:ln cap="flat" cmpd="sng" w="349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3200" lvl="0" marL="215900" marR="0" rtl="0" algn="ctr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200"/>
              <a:buChar char="✔"/>
            </a:pPr>
            <a:r>
              <a:rPr lang="ko" sz="1200">
                <a:solidFill>
                  <a:srgbClr val="3D85C6"/>
                </a:solidFill>
              </a:rPr>
              <a:t>Target motif를 여러개 잡고 진행한 Ensemble model</a:t>
            </a:r>
            <a:r>
              <a:rPr lang="ko" sz="1200">
                <a:solidFill>
                  <a:srgbClr val="3D85C6"/>
                </a:solidFill>
              </a:rPr>
              <a:t>에서는 </a:t>
            </a:r>
            <a:endParaRPr sz="1200">
              <a:solidFill>
                <a:srgbClr val="3D85C6"/>
              </a:solidFill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D85C6"/>
                </a:solidFill>
              </a:rPr>
              <a:t> LIN28A binding motif 예측 정확도가 낮음</a:t>
            </a:r>
            <a:r>
              <a:rPr lang="ko" sz="1200">
                <a:solidFill>
                  <a:srgbClr val="3D85C6"/>
                </a:solidFill>
              </a:rPr>
              <a:t>을 확인</a:t>
            </a:r>
            <a:r>
              <a:rPr lang="ko" sz="1200">
                <a:solidFill>
                  <a:srgbClr val="3D85C6"/>
                </a:solidFill>
              </a:rPr>
              <a:t>.</a:t>
            </a:r>
            <a:endParaRPr sz="1200">
              <a:solidFill>
                <a:srgbClr val="3D85C6"/>
              </a:solidFill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6057125" y="3462450"/>
            <a:ext cx="1269300" cy="200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1312850" y="3446325"/>
            <a:ext cx="1269300" cy="200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800" y="2451025"/>
            <a:ext cx="1873049" cy="7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000" y="2479777"/>
            <a:ext cx="2018101" cy="811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 rotWithShape="1">
          <a:blip r:embed="rId5">
            <a:alphaModFix/>
          </a:blip>
          <a:srcRect b="0" l="2343" r="0" t="0"/>
          <a:stretch/>
        </p:blipFill>
        <p:spPr>
          <a:xfrm>
            <a:off x="5837988" y="2489600"/>
            <a:ext cx="2065125" cy="8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867875" y="271048"/>
            <a:ext cx="82128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/>
              <a:t>             </a:t>
            </a:r>
            <a:r>
              <a:rPr lang="ko" sz="2700">
                <a:latin typeface="Calibri"/>
                <a:ea typeface="Calibri"/>
                <a:cs typeface="Calibri"/>
                <a:sym typeface="Calibri"/>
              </a:rPr>
              <a:t>2)  Evaluation of Best model </a:t>
            </a:r>
            <a:r>
              <a:rPr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357494" y="182761"/>
            <a:ext cx="2207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2D8DA8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ko" sz="1400">
                <a:solidFill>
                  <a:srgbClr val="2D8DA8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1" sz="1400">
              <a:solidFill>
                <a:srgbClr val="2D8D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D8DA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725672" y="801475"/>
            <a:ext cx="321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2"/>
                </a:solidFill>
              </a:rPr>
              <a:t>&lt; Random Forest model </a:t>
            </a:r>
            <a:r>
              <a:rPr b="1" lang="ko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&gt; </a:t>
            </a:r>
            <a:endParaRPr b="1"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3409275" y="3462450"/>
            <a:ext cx="1173600" cy="200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7845770" y="127086"/>
            <a:ext cx="146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2D8DA8"/>
                </a:solidFill>
                <a:latin typeface="Comic Sans MS"/>
                <a:ea typeface="Comic Sans MS"/>
                <a:cs typeface="Comic Sans MS"/>
                <a:sym typeface="Comic Sans MS"/>
              </a:rPr>
              <a:t>서연주 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1067000" y="2123899"/>
            <a:ext cx="176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data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2987026" y="2143850"/>
            <a:ext cx="20181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data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6057114" y="3381663"/>
            <a:ext cx="2017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: 0.664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 : 0.929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 : 0.074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Accuracy : 0.501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5785739" y="2143840"/>
            <a:ext cx="20172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data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951500" y="1806425"/>
            <a:ext cx="4116600" cy="381900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Motif seq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5394398" y="1789325"/>
            <a:ext cx="2969100" cy="389100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Null seq</a:t>
            </a:r>
            <a:endParaRPr b="1"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489900" y="924333"/>
            <a:ext cx="81642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of sequence  = 41357 , target motif : AAGNNG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: mtry = sqrt(41357) , ntree = 600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: test = 4 : 1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3376075" y="3381675"/>
            <a:ext cx="1971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: 0.820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 : 0.887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 : 0.121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Accuracy : 0.504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1449875" y="3381675"/>
            <a:ext cx="1678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: 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 : 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 : 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Accuracy : 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375" y="2505375"/>
            <a:ext cx="18730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386" y="2510115"/>
            <a:ext cx="20002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5000" y="2511975"/>
            <a:ext cx="1873053" cy="8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1"/>
          <p:cNvSpPr/>
          <p:nvPr/>
        </p:nvSpPr>
        <p:spPr>
          <a:xfrm>
            <a:off x="1789825" y="4375875"/>
            <a:ext cx="5345700" cy="484800"/>
          </a:xfrm>
          <a:prstGeom prst="rect">
            <a:avLst/>
          </a:prstGeom>
          <a:noFill/>
          <a:ln cap="flat" cmpd="sng" w="349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3200" lvl="0" marL="215900" marR="0" rtl="0" algn="ctr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200"/>
              <a:buChar char="✔"/>
            </a:pPr>
            <a:r>
              <a:rPr lang="ko" sz="1200">
                <a:solidFill>
                  <a:srgbClr val="3D85C6"/>
                </a:solidFill>
              </a:rPr>
              <a:t>Random 하게 생성된 Null seq에서 보다 엔트로피 값이 튀는 특정 Motif seq에서 </a:t>
            </a:r>
            <a:endParaRPr sz="1200">
              <a:solidFill>
                <a:srgbClr val="3D85C6"/>
              </a:solidFill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D85C6"/>
                </a:solidFill>
              </a:rPr>
              <a:t> </a:t>
            </a:r>
            <a:r>
              <a:rPr lang="ko" sz="1200">
                <a:solidFill>
                  <a:srgbClr val="3D85C6"/>
                </a:solidFill>
              </a:rPr>
              <a:t>LIN28A </a:t>
            </a:r>
            <a:r>
              <a:rPr lang="ko" sz="1200">
                <a:solidFill>
                  <a:srgbClr val="3D85C6"/>
                </a:solidFill>
              </a:rPr>
              <a:t>binding motif 예측 정확도가 증가함을 확인.</a:t>
            </a:r>
            <a:endParaRPr sz="1200">
              <a:solidFill>
                <a:srgbClr val="3D85C6"/>
              </a:solidFill>
            </a:endParaRPr>
          </a:p>
        </p:txBody>
      </p:sp>
      <p:sp>
        <p:nvSpPr>
          <p:cNvPr id="244" name="Google Shape;244;p31"/>
          <p:cNvSpPr/>
          <p:nvPr/>
        </p:nvSpPr>
        <p:spPr>
          <a:xfrm>
            <a:off x="6057125" y="3462450"/>
            <a:ext cx="1269300" cy="200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1"/>
          <p:cNvSpPr/>
          <p:nvPr/>
        </p:nvSpPr>
        <p:spPr>
          <a:xfrm>
            <a:off x="1312850" y="3446325"/>
            <a:ext cx="1269300" cy="200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/>
          <p:nvPr/>
        </p:nvSpPr>
        <p:spPr>
          <a:xfrm>
            <a:off x="852154" y="1220815"/>
            <a:ext cx="7745436" cy="226056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2"/>
          <p:cNvSpPr txBox="1"/>
          <p:nvPr>
            <p:ph type="title"/>
          </p:nvPr>
        </p:nvSpPr>
        <p:spPr>
          <a:xfrm>
            <a:off x="852154" y="598148"/>
            <a:ext cx="74397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1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/>
              <a:t>Discussion</a:t>
            </a: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357503" y="182750"/>
            <a:ext cx="324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2D8DA8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ko">
                <a:solidFill>
                  <a:srgbClr val="2D8DA8"/>
                </a:solidFill>
              </a:rPr>
              <a:t>Discussion</a:t>
            </a:r>
            <a:endParaRPr b="1" sz="1400">
              <a:solidFill>
                <a:srgbClr val="2D8DA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747300" y="1304450"/>
            <a:ext cx="7984200" cy="2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LIN28A binding motif predictor 를 Random Forest model로 제시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939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i="0" lang="ko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모델의 성능이 Test data  Accuracy기준 0.9, Balanced Accuracy기준 0.8 이하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k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chr1 ~ </a:t>
            </a:r>
            <a:r>
              <a:rPr lang="ko" sz="13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MU069435.1</a:t>
            </a:r>
            <a:r>
              <a:rPr lang="k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까지의 모든 </a:t>
            </a:r>
            <a:r>
              <a:rPr lang="ko" sz="130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seq_record.id 데이터를 이용하여 학습시킨 모델과 비교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모델의 성능을 높이기 위한 추가 방법론에 대한 제시 및 논의 필요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ex) Hyper parameter  tuning : keras tuner ….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Other modeling method : CNN, RNN ….</a:t>
            </a: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ko" sz="150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ko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해당 LIN28A binding motif predictor를 기반으로 추후 유사한 연구의 예측모델 적용 방안에 대한 탐구</a:t>
            </a:r>
            <a:endParaRPr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7845770" y="127086"/>
            <a:ext cx="146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2D8DA8"/>
                </a:solidFill>
                <a:latin typeface="Comic Sans MS"/>
                <a:ea typeface="Comic Sans MS"/>
                <a:cs typeface="Comic Sans MS"/>
                <a:sym typeface="Comic Sans MS"/>
              </a:rPr>
              <a:t>서연주 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추억">
  <a:themeElements>
    <a:clrScheme name="추억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