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69" r:id="rId3"/>
    <p:sldId id="300" r:id="rId4"/>
    <p:sldId id="304" r:id="rId5"/>
    <p:sldId id="306" r:id="rId6"/>
    <p:sldId id="307" r:id="rId7"/>
    <p:sldId id="303" r:id="rId8"/>
    <p:sldId id="314" r:id="rId9"/>
    <p:sldId id="308" r:id="rId10"/>
    <p:sldId id="309" r:id="rId11"/>
    <p:sldId id="310" r:id="rId12"/>
    <p:sldId id="311" r:id="rId13"/>
    <p:sldId id="312" r:id="rId14"/>
    <p:sldId id="315" r:id="rId15"/>
    <p:sldId id="316" r:id="rId16"/>
    <p:sldId id="317" r:id="rId17"/>
    <p:sldId id="318" r:id="rId18"/>
    <p:sldId id="320" r:id="rId19"/>
    <p:sldId id="319" r:id="rId20"/>
    <p:sldId id="321" r:id="rId21"/>
    <p:sldId id="322" r:id="rId22"/>
    <p:sldId id="323" r:id="rId23"/>
    <p:sldId id="324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4" r:id="rId32"/>
    <p:sldId id="335" r:id="rId33"/>
    <p:sldId id="333" r:id="rId34"/>
    <p:sldId id="342" r:id="rId35"/>
    <p:sldId id="265" r:id="rId36"/>
  </p:sldIdLst>
  <p:sldSz cx="12192000" cy="6858000"/>
  <p:notesSz cx="6858000" cy="9144000"/>
  <p:embeddedFontLst>
    <p:embeddedFont>
      <p:font typeface="KoPub돋움체 Bold" panose="00000800000000000000" pitchFamily="2" charset="-127"/>
      <p:bold r:id="rId37"/>
    </p:embeddedFont>
    <p:embeddedFont>
      <p:font typeface="KoPub돋움체 Light" panose="00000300000000000000" pitchFamily="2" charset="-127"/>
      <p:regular r:id="rId38"/>
    </p:embeddedFont>
    <p:embeddedFont>
      <p:font typeface="KoPub돋움체 Medium" panose="00000600000000000000" pitchFamily="2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29D"/>
    <a:srgbClr val="00294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KoPub돋움체 Medium" panose="00000600000000000000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ea typeface="KoPub돋움체 Medium" panose="00000600000000000000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ECDD8559-E00F-4929-B36E-6AED35091A08}" type="datetimeFigureOut">
              <a:rPr lang="ko-KR" altLang="en-US" smtClean="0"/>
              <a:pPr/>
              <a:t>2024-03-21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C3DBC79A-962B-4A02-A00F-80DED52B5E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2.png"/><Relationship Id="rId7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477020" y="2544011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Chicken Game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기능 정의서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F1E34-3623-4115-AF9E-54F6F177FB1B}"/>
              </a:ext>
            </a:extLst>
          </p:cNvPr>
          <p:cNvSpPr txBox="1"/>
          <p:nvPr/>
        </p:nvSpPr>
        <p:spPr>
          <a:xfrm>
            <a:off x="458434" y="3212676"/>
            <a:ext cx="5097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2024/03/19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45CBC-0E10-41BE-B69C-9ABB8D48B27D}"/>
              </a:ext>
            </a:extLst>
          </p:cNvPr>
          <p:cNvSpPr txBox="1"/>
          <p:nvPr/>
        </p:nvSpPr>
        <p:spPr>
          <a:xfrm>
            <a:off x="458434" y="3551230"/>
            <a:ext cx="5097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한성대학교 </a:t>
            </a:r>
            <a:r>
              <a:rPr lang="en-US" altLang="ko-KR" sz="15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VR/AR </a:t>
            </a:r>
            <a:r>
              <a:rPr lang="ko-KR" altLang="en-US" sz="15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교육과정</a:t>
            </a:r>
            <a:endParaRPr lang="en-US" altLang="ko-KR" sz="15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4C19A-3F1B-46C9-9FE9-469C5F0C10A9}"/>
              </a:ext>
            </a:extLst>
          </p:cNvPr>
          <p:cNvSpPr txBox="1"/>
          <p:nvPr/>
        </p:nvSpPr>
        <p:spPr>
          <a:xfrm>
            <a:off x="458434" y="3889784"/>
            <a:ext cx="5097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서연석</a:t>
            </a:r>
            <a:endParaRPr lang="en-US" altLang="ko-KR" sz="15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48AA49-B663-4163-80C8-36F9621078A7}"/>
              </a:ext>
            </a:extLst>
          </p:cNvPr>
          <p:cNvSpPr/>
          <p:nvPr/>
        </p:nvSpPr>
        <p:spPr>
          <a:xfrm>
            <a:off x="10050011" y="6566035"/>
            <a:ext cx="2066488" cy="240898"/>
          </a:xfrm>
          <a:prstGeom prst="rect">
            <a:avLst/>
          </a:prstGeom>
          <a:solidFill>
            <a:srgbClr val="0F429D"/>
          </a:solidFill>
          <a:ln>
            <a:solidFill>
              <a:srgbClr val="0F4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 descr="Cuboid - Free education icons">
            <a:extLst>
              <a:ext uri="{FF2B5EF4-FFF2-40B4-BE49-F238E27FC236}">
                <a16:creationId xmlns:a16="http://schemas.microsoft.com/office/drawing/2014/main" id="{3A9852B8-1BC9-4B78-82B1-AA0D0610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597765" y="3763133"/>
            <a:ext cx="509194" cy="50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플레이 방식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F925A-69ED-4804-BD4B-66F0F0A7F63B}"/>
              </a:ext>
            </a:extLst>
          </p:cNvPr>
          <p:cNvSpPr txBox="1"/>
          <p:nvPr/>
        </p:nvSpPr>
        <p:spPr>
          <a:xfrm>
            <a:off x="4447143" y="1709616"/>
            <a:ext cx="75994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공유하는 규칙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1.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일정 확률로 위쪽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(Top)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 방면 정 중앙 위치에 아이템 생성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돋움체 Light" panose="00000300000000000000" pitchFamily="2" charset="-127"/>
            </a:endParaRP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돋움체 Light" panose="00000300000000000000" pitchFamily="2" charset="-127"/>
            </a:endParaRP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2.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생성 및 삭제 프로세스를 소지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돋움체 Light" panose="00000300000000000000" pitchFamily="2" charset="-127"/>
            </a:endParaRPr>
          </a:p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  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-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생성 프로세스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: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공이 다른 플랫폼 윗면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(Top)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도달하면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두 가지 값 중 하나를 무작위로 받아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         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마지막으로 생성된 타일의 왼쪽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(Left)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또는 정면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(Front)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플랫폼이 생성될지 결정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	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□</a:t>
            </a:r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왼쪽에서 생성될 경우 </a:t>
            </a:r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카메라 정면 방향</a:t>
            </a:r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기준 좌측으로 이어지는 길 형성</a:t>
            </a:r>
            <a:endParaRPr lang="en-US" altLang="ko-KR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	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□ 정면에서 생성될 경우 </a:t>
            </a:r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카메라 정면 방향 기준 우측으로 이어지는 길 형성</a:t>
            </a:r>
            <a:endParaRPr lang="en-US" altLang="ko-KR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	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■ 주의 사항 </a:t>
            </a:r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카메라가 관측 불가능한 좌</a:t>
            </a:r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우측에 경로가 형성될 가능성 차단 필요</a:t>
            </a:r>
            <a:endParaRPr lang="en-US" altLang="ko-KR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		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○ 지정된 좌</a:t>
            </a:r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우측 범위를 넘은 지점에 생성되는 타일들은</a:t>
            </a:r>
            <a:endParaRPr lang="en-US" altLang="ko-KR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		    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원래 생성되어야 하는 지점의 반대 지점에서 생성 </a:t>
            </a:r>
            <a:endParaRPr lang="en-US" altLang="ko-KR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		    (ex. Left -&gt; Front / Front -&gt; Left)</a:t>
            </a:r>
          </a:p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	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□ 목적 </a:t>
            </a:r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플레이어가 이동할 수 있는 길을 끊김없이 형성하여</a:t>
            </a:r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게임의 진행</a:t>
            </a:r>
            <a:endParaRPr lang="en-US" altLang="ko-KR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삭제 프로세스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타일이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삭제 지점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도달하면 게임 내에서 소멸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	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□ 목적 </a:t>
            </a:r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용도를 다한 타일을 제거해 불필요한 자원 낭비 방지</a:t>
            </a:r>
            <a:endParaRPr lang="en-US" altLang="ko-KR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C1DD8-0123-4117-8BCE-9EA39B678B5F}"/>
              </a:ext>
            </a:extLst>
          </p:cNvPr>
          <p:cNvSpPr txBox="1"/>
          <p:nvPr/>
        </p:nvSpPr>
        <p:spPr>
          <a:xfrm>
            <a:off x="4447143" y="1090567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타일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DA751-108D-4E47-97B5-97F58A679427}"/>
              </a:ext>
            </a:extLst>
          </p:cNvPr>
          <p:cNvSpPr/>
          <p:nvPr/>
        </p:nvSpPr>
        <p:spPr>
          <a:xfrm rot="16200000" flipV="1">
            <a:off x="1155143" y="3718622"/>
            <a:ext cx="5301830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00B9E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1" name="Picture 2" descr="Cuboid - Free education icons">
            <a:extLst>
              <a:ext uri="{FF2B5EF4-FFF2-40B4-BE49-F238E27FC236}">
                <a16:creationId xmlns:a16="http://schemas.microsoft.com/office/drawing/2014/main" id="{C6C41D06-9B04-4D94-86B1-57D54B52A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203901" y="3325708"/>
            <a:ext cx="509194" cy="50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uboid - Free education icons">
            <a:extLst>
              <a:ext uri="{FF2B5EF4-FFF2-40B4-BE49-F238E27FC236}">
                <a16:creationId xmlns:a16="http://schemas.microsoft.com/office/drawing/2014/main" id="{897D6FD2-D6E1-4409-B348-B9FED956A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043597" y="3424520"/>
            <a:ext cx="509194" cy="50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527D4F-AE37-4490-B5FF-8A016A10B81A}"/>
              </a:ext>
            </a:extLst>
          </p:cNvPr>
          <p:cNvSpPr txBox="1"/>
          <p:nvPr/>
        </p:nvSpPr>
        <p:spPr>
          <a:xfrm>
            <a:off x="1735041" y="301824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&gt;&gt;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30" name="Picture 2" descr="Film camera - Gebruikersinterface en Gebaren iconen">
            <a:extLst>
              <a:ext uri="{FF2B5EF4-FFF2-40B4-BE49-F238E27FC236}">
                <a16:creationId xmlns:a16="http://schemas.microsoft.com/office/drawing/2014/main" id="{77021D38-9569-4D4B-8EEB-DF660C67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1216057" y="4944973"/>
            <a:ext cx="488960" cy="48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사다리꼴 30">
            <a:extLst>
              <a:ext uri="{FF2B5EF4-FFF2-40B4-BE49-F238E27FC236}">
                <a16:creationId xmlns:a16="http://schemas.microsoft.com/office/drawing/2014/main" id="{6AAA1BA2-BD7D-4A39-BB74-908D8410660A}"/>
              </a:ext>
            </a:extLst>
          </p:cNvPr>
          <p:cNvSpPr/>
          <p:nvPr/>
        </p:nvSpPr>
        <p:spPr>
          <a:xfrm rot="5400000">
            <a:off x="-8214" y="5286940"/>
            <a:ext cx="1345912" cy="56907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308205-20F9-4B2D-846B-4576043B4930}"/>
              </a:ext>
            </a:extLst>
          </p:cNvPr>
          <p:cNvSpPr txBox="1"/>
          <p:nvPr/>
        </p:nvSpPr>
        <p:spPr>
          <a:xfrm>
            <a:off x="1687790" y="549816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&gt;&gt;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33" name="Picture 2" descr="Cuboid - Free education icons">
            <a:extLst>
              <a:ext uri="{FF2B5EF4-FFF2-40B4-BE49-F238E27FC236}">
                <a16:creationId xmlns:a16="http://schemas.microsoft.com/office/drawing/2014/main" id="{C9E482CF-AFE1-49D3-9F5B-AACACFA61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607374" y="5849165"/>
            <a:ext cx="550192" cy="55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665CB2-7C12-4FBC-A779-91197F73D0FB}"/>
              </a:ext>
            </a:extLst>
          </p:cNvPr>
          <p:cNvCxnSpPr>
            <a:cxnSpLocks/>
          </p:cNvCxnSpPr>
          <p:nvPr/>
        </p:nvCxnSpPr>
        <p:spPr>
          <a:xfrm flipH="1">
            <a:off x="518720" y="6545656"/>
            <a:ext cx="743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Film camera - Gebruikersinterface en Gebaren iconen">
            <a:extLst>
              <a:ext uri="{FF2B5EF4-FFF2-40B4-BE49-F238E27FC236}">
                <a16:creationId xmlns:a16="http://schemas.microsoft.com/office/drawing/2014/main" id="{FC1D2401-A3B4-4B10-B331-CA5101A45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156757" y="4999789"/>
            <a:ext cx="488960" cy="48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사다리꼴 39">
            <a:extLst>
              <a:ext uri="{FF2B5EF4-FFF2-40B4-BE49-F238E27FC236}">
                <a16:creationId xmlns:a16="http://schemas.microsoft.com/office/drawing/2014/main" id="{4690029C-0053-40F1-8D80-883C317B1D88}"/>
              </a:ext>
            </a:extLst>
          </p:cNvPr>
          <p:cNvSpPr/>
          <p:nvPr/>
        </p:nvSpPr>
        <p:spPr>
          <a:xfrm rot="5400000">
            <a:off x="1932486" y="5341756"/>
            <a:ext cx="1345912" cy="56907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CD6F65B-ECF9-4876-BCBD-F2BE5E92C9A4}"/>
              </a:ext>
            </a:extLst>
          </p:cNvPr>
          <p:cNvGrpSpPr/>
          <p:nvPr/>
        </p:nvGrpSpPr>
        <p:grpSpPr>
          <a:xfrm rot="6706594">
            <a:off x="2704591" y="5912533"/>
            <a:ext cx="892460" cy="464616"/>
            <a:chOff x="2534252" y="5821624"/>
            <a:chExt cx="892460" cy="464616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A9317A8-77A3-4DA2-AA99-49879131D2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0209" y="6090514"/>
              <a:ext cx="226503" cy="195726"/>
            </a:xfrm>
            <a:prstGeom prst="line">
              <a:avLst/>
            </a:prstGeom>
            <a:ln>
              <a:solidFill>
                <a:srgbClr val="0F42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ABE0C6C-A760-47D8-A8E8-88816A3031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6099" y="5821624"/>
              <a:ext cx="0" cy="301842"/>
            </a:xfrm>
            <a:prstGeom prst="line">
              <a:avLst/>
            </a:prstGeom>
            <a:ln>
              <a:solidFill>
                <a:srgbClr val="0F42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591CC8D-7287-4F64-AC26-0FA00E6BBC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4252" y="6123941"/>
              <a:ext cx="223264" cy="159155"/>
            </a:xfrm>
            <a:prstGeom prst="line">
              <a:avLst/>
            </a:prstGeom>
            <a:ln>
              <a:solidFill>
                <a:srgbClr val="0F42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B7B1FE1-F0E6-4396-813F-6A16ED7006A8}"/>
              </a:ext>
            </a:extLst>
          </p:cNvPr>
          <p:cNvCxnSpPr>
            <a:cxnSpLocks/>
          </p:cNvCxnSpPr>
          <p:nvPr/>
        </p:nvCxnSpPr>
        <p:spPr>
          <a:xfrm flipV="1">
            <a:off x="1128786" y="5778625"/>
            <a:ext cx="241032" cy="113398"/>
          </a:xfrm>
          <a:prstGeom prst="line">
            <a:avLst/>
          </a:prstGeom>
          <a:ln>
            <a:solidFill>
              <a:srgbClr val="0F4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B4FBC73-68C5-4604-8C0A-E972B70C3817}"/>
              </a:ext>
            </a:extLst>
          </p:cNvPr>
          <p:cNvCxnSpPr>
            <a:cxnSpLocks/>
          </p:cNvCxnSpPr>
          <p:nvPr/>
        </p:nvCxnSpPr>
        <p:spPr>
          <a:xfrm flipV="1">
            <a:off x="1065290" y="5535200"/>
            <a:ext cx="103712" cy="300124"/>
          </a:xfrm>
          <a:prstGeom prst="line">
            <a:avLst/>
          </a:prstGeom>
          <a:ln>
            <a:solidFill>
              <a:srgbClr val="0F4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69F1454-6D85-4BD2-892B-E1A86258841A}"/>
              </a:ext>
            </a:extLst>
          </p:cNvPr>
          <p:cNvSpPr txBox="1"/>
          <p:nvPr/>
        </p:nvSpPr>
        <p:spPr>
          <a:xfrm>
            <a:off x="224608" y="4572949"/>
            <a:ext cx="3604310" cy="30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▲  생성 프로세스 예시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FE09FD-B565-4886-BA6D-1A2192DD1413}"/>
              </a:ext>
            </a:extLst>
          </p:cNvPr>
          <p:cNvSpPr txBox="1"/>
          <p:nvPr/>
        </p:nvSpPr>
        <p:spPr>
          <a:xfrm>
            <a:off x="189689" y="6553424"/>
            <a:ext cx="3604310" cy="30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▲  삭제 프로세스 예시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63" name="Picture 2" descr="Cuboid - Free education icons">
            <a:extLst>
              <a:ext uri="{FF2B5EF4-FFF2-40B4-BE49-F238E27FC236}">
                <a16:creationId xmlns:a16="http://schemas.microsoft.com/office/drawing/2014/main" id="{16CB9557-91F7-4E79-9C2E-F8AB55569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437460" y="3861944"/>
            <a:ext cx="509194" cy="50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uboid - Free education icons">
            <a:extLst>
              <a:ext uri="{FF2B5EF4-FFF2-40B4-BE49-F238E27FC236}">
                <a16:creationId xmlns:a16="http://schemas.microsoft.com/office/drawing/2014/main" id="{F9112B1F-0FEC-41F3-82CC-1AB18E2E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277156" y="3960756"/>
            <a:ext cx="509194" cy="50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uboid - Free education icons">
            <a:extLst>
              <a:ext uri="{FF2B5EF4-FFF2-40B4-BE49-F238E27FC236}">
                <a16:creationId xmlns:a16="http://schemas.microsoft.com/office/drawing/2014/main" id="{ADD7B139-3485-49EE-836E-EEE8159D9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388758" y="2776291"/>
            <a:ext cx="509194" cy="50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uboid - Free education icons">
            <a:extLst>
              <a:ext uri="{FF2B5EF4-FFF2-40B4-BE49-F238E27FC236}">
                <a16:creationId xmlns:a16="http://schemas.microsoft.com/office/drawing/2014/main" id="{17E217A7-2845-48D6-8A79-744C1FC03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566324" y="2885512"/>
            <a:ext cx="509194" cy="50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uboid - Free education icons">
            <a:extLst>
              <a:ext uri="{FF2B5EF4-FFF2-40B4-BE49-F238E27FC236}">
                <a16:creationId xmlns:a16="http://schemas.microsoft.com/office/drawing/2014/main" id="{60A603A7-AEE5-409D-B359-6DF6F81A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406020" y="2984324"/>
            <a:ext cx="509194" cy="50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6F9BD74-0BE0-4768-BE9E-38CBA32D8DD7}"/>
              </a:ext>
            </a:extLst>
          </p:cNvPr>
          <p:cNvCxnSpPr>
            <a:cxnSpLocks/>
          </p:cNvCxnSpPr>
          <p:nvPr/>
        </p:nvCxnSpPr>
        <p:spPr>
          <a:xfrm flipV="1">
            <a:off x="2792732" y="2624806"/>
            <a:ext cx="102914" cy="58964"/>
          </a:xfrm>
          <a:prstGeom prst="line">
            <a:avLst/>
          </a:prstGeom>
          <a:ln>
            <a:solidFill>
              <a:srgbClr val="0F4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2C16199-EAF9-4ECE-8222-A2EFE7DAFF97}"/>
              </a:ext>
            </a:extLst>
          </p:cNvPr>
          <p:cNvCxnSpPr>
            <a:cxnSpLocks/>
          </p:cNvCxnSpPr>
          <p:nvPr/>
        </p:nvCxnSpPr>
        <p:spPr>
          <a:xfrm flipV="1">
            <a:off x="2638697" y="2504684"/>
            <a:ext cx="0" cy="141143"/>
          </a:xfrm>
          <a:prstGeom prst="line">
            <a:avLst/>
          </a:prstGeom>
          <a:ln>
            <a:solidFill>
              <a:srgbClr val="0F4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02A4201-8A21-47D9-93BC-BF9259AF952B}"/>
              </a:ext>
            </a:extLst>
          </p:cNvPr>
          <p:cNvCxnSpPr>
            <a:cxnSpLocks/>
          </p:cNvCxnSpPr>
          <p:nvPr/>
        </p:nvCxnSpPr>
        <p:spPr>
          <a:xfrm flipH="1" flipV="1">
            <a:off x="2409778" y="2643477"/>
            <a:ext cx="74750" cy="31465"/>
          </a:xfrm>
          <a:prstGeom prst="line">
            <a:avLst/>
          </a:prstGeom>
          <a:ln>
            <a:solidFill>
              <a:srgbClr val="0F4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2" descr="Cuboid - Free education icons">
            <a:extLst>
              <a:ext uri="{FF2B5EF4-FFF2-40B4-BE49-F238E27FC236}">
                <a16:creationId xmlns:a16="http://schemas.microsoft.com/office/drawing/2014/main" id="{3D084937-0408-4229-9839-1BD9F2391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172489" y="1404611"/>
            <a:ext cx="661776" cy="6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526DA6F-67E6-44E3-B892-6007AA0027C6}"/>
              </a:ext>
            </a:extLst>
          </p:cNvPr>
          <p:cNvSpPr txBox="1"/>
          <p:nvPr/>
        </p:nvSpPr>
        <p:spPr>
          <a:xfrm>
            <a:off x="1717720" y="38796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&gt;&gt;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6E72B5E-82C5-4E1B-BE49-688261DD9C93}"/>
              </a:ext>
            </a:extLst>
          </p:cNvPr>
          <p:cNvCxnSpPr>
            <a:cxnSpLocks/>
          </p:cNvCxnSpPr>
          <p:nvPr/>
        </p:nvCxnSpPr>
        <p:spPr>
          <a:xfrm flipV="1">
            <a:off x="2988095" y="3623265"/>
            <a:ext cx="102914" cy="58964"/>
          </a:xfrm>
          <a:prstGeom prst="line">
            <a:avLst/>
          </a:prstGeom>
          <a:ln>
            <a:solidFill>
              <a:srgbClr val="0F4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AC57447-689A-4356-9C70-13D104E95A7D}"/>
              </a:ext>
            </a:extLst>
          </p:cNvPr>
          <p:cNvCxnSpPr>
            <a:cxnSpLocks/>
          </p:cNvCxnSpPr>
          <p:nvPr/>
        </p:nvCxnSpPr>
        <p:spPr>
          <a:xfrm flipV="1">
            <a:off x="2845898" y="3514245"/>
            <a:ext cx="0" cy="141143"/>
          </a:xfrm>
          <a:prstGeom prst="line">
            <a:avLst/>
          </a:prstGeom>
          <a:ln>
            <a:solidFill>
              <a:srgbClr val="0F4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C6B7915-1117-443B-AC9F-E3ACFBE2D427}"/>
              </a:ext>
            </a:extLst>
          </p:cNvPr>
          <p:cNvCxnSpPr>
            <a:cxnSpLocks/>
          </p:cNvCxnSpPr>
          <p:nvPr/>
        </p:nvCxnSpPr>
        <p:spPr>
          <a:xfrm flipH="1" flipV="1">
            <a:off x="2605141" y="3641936"/>
            <a:ext cx="74750" cy="31465"/>
          </a:xfrm>
          <a:prstGeom prst="line">
            <a:avLst/>
          </a:prstGeom>
          <a:ln>
            <a:solidFill>
              <a:srgbClr val="0F4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6" descr="gold coin money symbol icon 19046339 PNG">
            <a:extLst>
              <a:ext uri="{FF2B5EF4-FFF2-40B4-BE49-F238E27FC236}">
                <a16:creationId xmlns:a16="http://schemas.microsoft.com/office/drawing/2014/main" id="{4E149D21-729A-4AF4-82FB-10FC82F5E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92" y="1184685"/>
            <a:ext cx="292070" cy="29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Cuboid - Free education icons">
            <a:extLst>
              <a:ext uri="{FF2B5EF4-FFF2-40B4-BE49-F238E27FC236}">
                <a16:creationId xmlns:a16="http://schemas.microsoft.com/office/drawing/2014/main" id="{07731246-2B97-4A3E-B858-E25A8AED7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131648" y="1420464"/>
            <a:ext cx="661776" cy="6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" descr="Angel Wings PNG Transparent Images Download for Free">
            <a:extLst>
              <a:ext uri="{FF2B5EF4-FFF2-40B4-BE49-F238E27FC236}">
                <a16:creationId xmlns:a16="http://schemas.microsoft.com/office/drawing/2014/main" id="{A0E9AFAE-81AE-4FC3-93E1-1B84AB83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08" y="1086237"/>
            <a:ext cx="480264" cy="39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BA0CE8D-F1BB-4F7A-B301-4DC215CFD9B2}"/>
              </a:ext>
            </a:extLst>
          </p:cNvPr>
          <p:cNvSpPr txBox="1"/>
          <p:nvPr/>
        </p:nvSpPr>
        <p:spPr>
          <a:xfrm>
            <a:off x="224608" y="2204153"/>
            <a:ext cx="3604310" cy="30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▲ 아이템 생성 예시 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88" name="Picture 2" descr="Cuboid - Free education icons">
            <a:extLst>
              <a:ext uri="{FF2B5EF4-FFF2-40B4-BE49-F238E27FC236}">
                <a16:creationId xmlns:a16="http://schemas.microsoft.com/office/drawing/2014/main" id="{1D75DD4E-0D80-4D02-83D5-F7548D568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885293" y="3514320"/>
            <a:ext cx="509194" cy="50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C47AB42-AB83-4C35-B30B-5011986D4D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146" y="3356219"/>
            <a:ext cx="261417" cy="253861"/>
          </a:xfrm>
          <a:prstGeom prst="rect">
            <a:avLst/>
          </a:prstGeom>
        </p:spPr>
      </p:pic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2B23FC2-CB91-49F3-96CF-A24F72FF1F87}"/>
              </a:ext>
            </a:extLst>
          </p:cNvPr>
          <p:cNvCxnSpPr>
            <a:cxnSpLocks/>
          </p:cNvCxnSpPr>
          <p:nvPr/>
        </p:nvCxnSpPr>
        <p:spPr>
          <a:xfrm flipV="1">
            <a:off x="574255" y="3599585"/>
            <a:ext cx="300611" cy="21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2" descr="Cuboid - Free education icons">
            <a:extLst>
              <a:ext uri="{FF2B5EF4-FFF2-40B4-BE49-F238E27FC236}">
                <a16:creationId xmlns:a16="http://schemas.microsoft.com/office/drawing/2014/main" id="{45480D3E-061C-4211-B128-303F8CCCC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249849" y="3078233"/>
            <a:ext cx="509194" cy="50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C9E1B741-4679-44AF-8F4F-3C8B9869F9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2275" y="2928737"/>
            <a:ext cx="261417" cy="253861"/>
          </a:xfrm>
          <a:prstGeom prst="rect">
            <a:avLst/>
          </a:prstGeom>
        </p:spPr>
      </p:pic>
      <p:pic>
        <p:nvPicPr>
          <p:cNvPr id="97" name="Picture 2" descr="Cuboid - Free education icons">
            <a:extLst>
              <a:ext uri="{FF2B5EF4-FFF2-40B4-BE49-F238E27FC236}">
                <a16:creationId xmlns:a16="http://schemas.microsoft.com/office/drawing/2014/main" id="{5E3FB9CF-9495-407D-96D8-4FD9DFC2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108222" y="4060406"/>
            <a:ext cx="509194" cy="50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B8B0D341-960E-4BBE-A98D-4D273F3511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4623" y="3903890"/>
            <a:ext cx="261417" cy="253861"/>
          </a:xfrm>
          <a:prstGeom prst="rect">
            <a:avLst/>
          </a:prstGeom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1AB4E58E-89A6-4B04-A59C-771BED8EFAB7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75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플레이 방식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F925A-69ED-4804-BD4B-66F0F0A7F63B}"/>
              </a:ext>
            </a:extLst>
          </p:cNvPr>
          <p:cNvSpPr txBox="1"/>
          <p:nvPr/>
        </p:nvSpPr>
        <p:spPr>
          <a:xfrm>
            <a:off x="4447143" y="1709616"/>
            <a:ext cx="759944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형태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윗면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(Top),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하단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(Bottom)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모서리 길이가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옆면들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(Front, Back, Left, Right)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모서리 길이의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배인 직육면체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목적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게임 실행과 동시에 플레이어를 곧바로 이동 과정에 투입할 경우 게임의 난이도가 급상승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플레이어에게 실행 후 초기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2~3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 간의 일종의 적응 단계를 부여</a:t>
            </a:r>
          </a:p>
          <a:p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고정적인 초기 타일 생성 위치를 보유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: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초기 타일 생성 위치에서 타일이 생성되며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돋움체 Light" panose="00000300000000000000" pitchFamily="2" charset="-127"/>
            </a:endParaRP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이후 생성되는 모든 타일들로 이어주는 일종의 시작 지점 역할을 수행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돋움체 Light" panose="00000300000000000000" pitchFamily="2" charset="-127"/>
            </a:endParaRPr>
          </a:p>
          <a:p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일반 타일과 마찬가지로 타일 삭제 지점에 도달하면 게임 내에서 소멸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  <a:p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최초 실행 시에만 생성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C1DD8-0123-4117-8BCE-9EA39B678B5F}"/>
              </a:ext>
            </a:extLst>
          </p:cNvPr>
          <p:cNvSpPr txBox="1"/>
          <p:nvPr/>
        </p:nvSpPr>
        <p:spPr>
          <a:xfrm>
            <a:off x="4447143" y="1090567"/>
            <a:ext cx="181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 지점 타일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DA751-108D-4E47-97B5-97F58A679427}"/>
              </a:ext>
            </a:extLst>
          </p:cNvPr>
          <p:cNvSpPr/>
          <p:nvPr/>
        </p:nvSpPr>
        <p:spPr>
          <a:xfrm rot="16200000" flipV="1">
            <a:off x="1155143" y="3718622"/>
            <a:ext cx="5301830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00B9E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103417-1771-45FF-917F-D49CE226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88" y="1552232"/>
            <a:ext cx="2355727" cy="18767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6D0326-9B86-47E2-8977-DAF7F78088F6}"/>
              </a:ext>
            </a:extLst>
          </p:cNvPr>
          <p:cNvSpPr txBox="1"/>
          <p:nvPr/>
        </p:nvSpPr>
        <p:spPr>
          <a:xfrm>
            <a:off x="224608" y="3512701"/>
            <a:ext cx="3604310" cy="30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▲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텍스쳐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&amp;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디자인 미적용한 시작 지점 타일의 기본 형태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6A6F3F-0C7D-40AA-8282-C4199765B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50" y="3950982"/>
            <a:ext cx="2012692" cy="19786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38EC6C-9F72-4165-B433-74A6773E87D2}"/>
              </a:ext>
            </a:extLst>
          </p:cNvPr>
          <p:cNvSpPr txBox="1"/>
          <p:nvPr/>
        </p:nvSpPr>
        <p:spPr>
          <a:xfrm>
            <a:off x="178888" y="5988820"/>
            <a:ext cx="3604310" cy="30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▲ 고정 초기 타일 생성 위치에서 초기 타일이 생성된 이후의 모습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E9AEA35-CE43-4AFA-80E3-08CFE40E9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751" y="1995279"/>
            <a:ext cx="498583" cy="48417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3F7E0E-75F8-4B69-8A5D-6D07E5C4AC68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51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플레이 방식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F925A-69ED-4804-BD4B-66F0F0A7F63B}"/>
              </a:ext>
            </a:extLst>
          </p:cNvPr>
          <p:cNvSpPr txBox="1"/>
          <p:nvPr/>
        </p:nvSpPr>
        <p:spPr>
          <a:xfrm>
            <a:off x="4447143" y="1709616"/>
            <a:ext cx="759944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형태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플레이어가 게임 내에서 관찰 불가능한 평면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역할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충돌한 타일들의 게임 내 소멸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이동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: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카메라와 함께 이동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카메라가 전진하면 플랫폼 하강 지점도 함께 전진하여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플레이어가 지나간 플랫폼들을 순차적으로 삭제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돋움체 Light" panose="00000300000000000000" pitchFamily="2" charset="-127"/>
            </a:endParaRPr>
          </a:p>
          <a:p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목적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:</a:t>
            </a:r>
          </a:p>
          <a:p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1.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닭이 지나온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획득하지 못한 아이템은 게임 내에서 더 이상 역할이 없기에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게임 내에서 </a:t>
            </a:r>
            <a:r>
              <a:rPr lang="ko-KR" altLang="en-US" sz="16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잔류시킬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경우 불필요한 자원 소모를 초래</a:t>
            </a:r>
          </a:p>
          <a:p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개별 타일들이 자체적인 삭제 조건을 소지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계산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실행하는 것보다 용이한 타일 삭제 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C1DD8-0123-4117-8BCE-9EA39B678B5F}"/>
              </a:ext>
            </a:extLst>
          </p:cNvPr>
          <p:cNvSpPr txBox="1"/>
          <p:nvPr/>
        </p:nvSpPr>
        <p:spPr>
          <a:xfrm>
            <a:off x="4447143" y="1090567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타일 삭제 지점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DA751-108D-4E47-97B5-97F58A679427}"/>
              </a:ext>
            </a:extLst>
          </p:cNvPr>
          <p:cNvSpPr/>
          <p:nvPr/>
        </p:nvSpPr>
        <p:spPr>
          <a:xfrm rot="16200000" flipV="1">
            <a:off x="1155143" y="3718622"/>
            <a:ext cx="5301830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00B9E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" name="Picture 2" descr="Film camera - Gebruikersinterface en Gebaren iconen">
            <a:extLst>
              <a:ext uri="{FF2B5EF4-FFF2-40B4-BE49-F238E27FC236}">
                <a16:creationId xmlns:a16="http://schemas.microsoft.com/office/drawing/2014/main" id="{5E0E969F-AB80-42AE-B198-ED4D42781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1297991" y="2898059"/>
            <a:ext cx="488960" cy="48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사다리꼴 10">
            <a:extLst>
              <a:ext uri="{FF2B5EF4-FFF2-40B4-BE49-F238E27FC236}">
                <a16:creationId xmlns:a16="http://schemas.microsoft.com/office/drawing/2014/main" id="{1ADD15A1-A6EA-4F5C-88DB-CA02D95A56A9}"/>
              </a:ext>
            </a:extLst>
          </p:cNvPr>
          <p:cNvSpPr/>
          <p:nvPr/>
        </p:nvSpPr>
        <p:spPr>
          <a:xfrm rot="5400000">
            <a:off x="73720" y="3240026"/>
            <a:ext cx="1345912" cy="56907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8D176-ED73-4189-B638-0D5450321412}"/>
              </a:ext>
            </a:extLst>
          </p:cNvPr>
          <p:cNvSpPr txBox="1"/>
          <p:nvPr/>
        </p:nvSpPr>
        <p:spPr>
          <a:xfrm>
            <a:off x="1769724" y="34512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&gt;&gt;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3" name="Picture 2" descr="Cuboid - Free education icons">
            <a:extLst>
              <a:ext uri="{FF2B5EF4-FFF2-40B4-BE49-F238E27FC236}">
                <a16:creationId xmlns:a16="http://schemas.microsoft.com/office/drawing/2014/main" id="{47A3C670-1090-4F5F-9E62-1578F8ADF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032555" y="3748879"/>
            <a:ext cx="550192" cy="55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767C09-E58A-44EE-A512-0B39728CA0B4}"/>
              </a:ext>
            </a:extLst>
          </p:cNvPr>
          <p:cNvCxnSpPr>
            <a:cxnSpLocks/>
          </p:cNvCxnSpPr>
          <p:nvPr/>
        </p:nvCxnSpPr>
        <p:spPr>
          <a:xfrm flipH="1">
            <a:off x="884848" y="4498742"/>
            <a:ext cx="743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Film camera - Gebruikersinterface en Gebaren iconen">
            <a:extLst>
              <a:ext uri="{FF2B5EF4-FFF2-40B4-BE49-F238E27FC236}">
                <a16:creationId xmlns:a16="http://schemas.microsoft.com/office/drawing/2014/main" id="{E6CC4E87-C978-4CF7-849A-99E428BB1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238691" y="2952875"/>
            <a:ext cx="488960" cy="48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다리꼴 15">
            <a:extLst>
              <a:ext uri="{FF2B5EF4-FFF2-40B4-BE49-F238E27FC236}">
                <a16:creationId xmlns:a16="http://schemas.microsoft.com/office/drawing/2014/main" id="{5C631E05-1E30-4DF5-A9A1-65A0883817DD}"/>
              </a:ext>
            </a:extLst>
          </p:cNvPr>
          <p:cNvSpPr/>
          <p:nvPr/>
        </p:nvSpPr>
        <p:spPr>
          <a:xfrm rot="5400000">
            <a:off x="2014420" y="3294842"/>
            <a:ext cx="1345912" cy="56907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5189D68-2085-437F-804E-008750318D34}"/>
              </a:ext>
            </a:extLst>
          </p:cNvPr>
          <p:cNvGrpSpPr/>
          <p:nvPr/>
        </p:nvGrpSpPr>
        <p:grpSpPr>
          <a:xfrm rot="6706594">
            <a:off x="2786525" y="3865619"/>
            <a:ext cx="892460" cy="464616"/>
            <a:chOff x="2534252" y="5821624"/>
            <a:chExt cx="892460" cy="464616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CC95A36-8EB3-4F4B-83B3-2E732B974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0209" y="6090514"/>
              <a:ext cx="226503" cy="195726"/>
            </a:xfrm>
            <a:prstGeom prst="line">
              <a:avLst/>
            </a:prstGeom>
            <a:ln>
              <a:solidFill>
                <a:srgbClr val="0F42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0B38C48-F2BA-46D2-9450-F8D712AE7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6099" y="5821624"/>
              <a:ext cx="0" cy="301842"/>
            </a:xfrm>
            <a:prstGeom prst="line">
              <a:avLst/>
            </a:prstGeom>
            <a:ln>
              <a:solidFill>
                <a:srgbClr val="0F42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A4AE03E-8B01-4BBA-A18F-9AFF1FE0D7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4252" y="6123941"/>
              <a:ext cx="223264" cy="159155"/>
            </a:xfrm>
            <a:prstGeom prst="line">
              <a:avLst/>
            </a:prstGeom>
            <a:ln>
              <a:solidFill>
                <a:srgbClr val="0F42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6" descr="gold coin money symbol icon 19046339 PNG">
            <a:extLst>
              <a:ext uri="{FF2B5EF4-FFF2-40B4-BE49-F238E27FC236}">
                <a16:creationId xmlns:a16="http://schemas.microsoft.com/office/drawing/2014/main" id="{12A203EC-86B2-4E9B-88A2-7945FDE59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42" y="3537004"/>
            <a:ext cx="292070" cy="29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9D8ABDB-5F3E-4B49-8480-107C04D85AC9}"/>
              </a:ext>
            </a:extLst>
          </p:cNvPr>
          <p:cNvSpPr txBox="1"/>
          <p:nvPr/>
        </p:nvSpPr>
        <p:spPr>
          <a:xfrm>
            <a:off x="224608" y="4814435"/>
            <a:ext cx="3604310" cy="30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▲ 타일 삭제 지점이 타일을 삭제하는 과정에 대한 예시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05175D-DB7A-48E3-A20C-C33281BD01A4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5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플레이 방식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F925A-69ED-4804-BD4B-66F0F0A7F63B}"/>
              </a:ext>
            </a:extLst>
          </p:cNvPr>
          <p:cNvSpPr txBox="1"/>
          <p:nvPr/>
        </p:nvSpPr>
        <p:spPr>
          <a:xfrm>
            <a:off x="4447143" y="1709616"/>
            <a:ext cx="759944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형태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카메라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시야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관찰 가능한 </a:t>
            </a:r>
            <a:r>
              <a:rPr lang="ko-KR" altLang="en-US" sz="16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범위만큼을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커버 가능한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평면 및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해당 평면 위 존재하는 오브젝트들의 집합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위치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</a:p>
          <a:p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1.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타일들 하단에 위치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Z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축 정면으로 접합면이 안보이도록 연결된 형태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3.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타일 삭제 지점에 도달한 배경 오브젝트는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최후미에 존재하는 배경 오브젝트의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돋움체 Light" panose="00000300000000000000" pitchFamily="2" charset="-127"/>
            </a:endParaRPr>
          </a:p>
          <a:p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   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후방으로 이동시켜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플레이어에게 배경이 반복된다는 감각을 형성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점수가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50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점 단위의 수에 도달할 때마다 배경 변경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배경 변경 순서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: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산 → 강 → 사막 → 마을 → 도시 → 산 →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…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순환 구조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돋움체 Light" panose="000003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역할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기능적 역할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게임 진행도를 직관적으로 전달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플레이어가 점수를 육안으로 확인하는 것보다 직관적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심리적 역할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똑같은 배경을 반복하는 과정에서 유발될 수 있는 단조로움 방지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시각적 환기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C1DD8-0123-4117-8BCE-9EA39B678B5F}"/>
              </a:ext>
            </a:extLst>
          </p:cNvPr>
          <p:cNvSpPr txBox="1"/>
          <p:nvPr/>
        </p:nvSpPr>
        <p:spPr>
          <a:xfrm>
            <a:off x="4447143" y="1090567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DA751-108D-4E47-97B5-97F58A679427}"/>
              </a:ext>
            </a:extLst>
          </p:cNvPr>
          <p:cNvSpPr/>
          <p:nvPr/>
        </p:nvSpPr>
        <p:spPr>
          <a:xfrm rot="16200000" flipV="1">
            <a:off x="1155143" y="3718622"/>
            <a:ext cx="5301830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00B9E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A4E40B-5B98-4374-AF92-A5F972381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9" y="4017475"/>
            <a:ext cx="1181015" cy="20657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1803A2-216C-4F93-AB4B-6917D08BD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341" y="4022432"/>
            <a:ext cx="1171938" cy="20657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BB9A4D-EAC8-48C5-B796-1638CB22D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424" y="4022432"/>
            <a:ext cx="1171939" cy="206389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D6BBF3E-A470-45A3-90F4-2E407886E86D}"/>
              </a:ext>
            </a:extLst>
          </p:cNvPr>
          <p:cNvSpPr txBox="1"/>
          <p:nvPr/>
        </p:nvSpPr>
        <p:spPr>
          <a:xfrm>
            <a:off x="201748" y="6205643"/>
            <a:ext cx="3604310" cy="30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▲ 배경 예시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71140-E76E-4490-B127-BEDAA057CFF9}"/>
              </a:ext>
            </a:extLst>
          </p:cNvPr>
          <p:cNvSpPr/>
          <p:nvPr/>
        </p:nvSpPr>
        <p:spPr>
          <a:xfrm>
            <a:off x="267629" y="3468940"/>
            <a:ext cx="1181015" cy="45719"/>
          </a:xfrm>
          <a:prstGeom prst="rect">
            <a:avLst/>
          </a:prstGeom>
          <a:solidFill>
            <a:srgbClr val="0F429D"/>
          </a:solidFill>
          <a:ln>
            <a:solidFill>
              <a:srgbClr val="002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2742E7-DEFF-4866-BD0A-1B52BD272580}"/>
              </a:ext>
            </a:extLst>
          </p:cNvPr>
          <p:cNvSpPr/>
          <p:nvPr/>
        </p:nvSpPr>
        <p:spPr>
          <a:xfrm>
            <a:off x="2293070" y="3468940"/>
            <a:ext cx="1181015" cy="45719"/>
          </a:xfrm>
          <a:prstGeom prst="rect">
            <a:avLst/>
          </a:prstGeom>
          <a:solidFill>
            <a:srgbClr val="0F429D"/>
          </a:solidFill>
          <a:ln>
            <a:solidFill>
              <a:srgbClr val="002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AC450A-5EC0-4A73-A0E2-5DFA7ACDEA10}"/>
              </a:ext>
            </a:extLst>
          </p:cNvPr>
          <p:cNvSpPr txBox="1"/>
          <p:nvPr/>
        </p:nvSpPr>
        <p:spPr>
          <a:xfrm>
            <a:off x="81969" y="3614179"/>
            <a:ext cx="3604310" cy="30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▲ 타일 삭제 지점에 도달한 배경이 최후미로 이동하는 과정의 예시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04A5E4-CB5E-4DCE-AF92-D1417EEC621C}"/>
              </a:ext>
            </a:extLst>
          </p:cNvPr>
          <p:cNvSpPr txBox="1"/>
          <p:nvPr/>
        </p:nvSpPr>
        <p:spPr>
          <a:xfrm>
            <a:off x="1689199" y="25111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&gt;&gt;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55F797-1391-4264-9CA7-373C150616B4}"/>
              </a:ext>
            </a:extLst>
          </p:cNvPr>
          <p:cNvSpPr/>
          <p:nvPr/>
        </p:nvSpPr>
        <p:spPr>
          <a:xfrm>
            <a:off x="545494" y="2783807"/>
            <a:ext cx="637564" cy="617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배경 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1D6B50-95F8-4DA0-A6D3-DCC0FD7787F2}"/>
              </a:ext>
            </a:extLst>
          </p:cNvPr>
          <p:cNvSpPr/>
          <p:nvPr/>
        </p:nvSpPr>
        <p:spPr>
          <a:xfrm>
            <a:off x="545494" y="2163223"/>
            <a:ext cx="637564" cy="6175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배경 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A9870A0-D263-4405-AE4A-94F68E71AF72}"/>
              </a:ext>
            </a:extLst>
          </p:cNvPr>
          <p:cNvSpPr/>
          <p:nvPr/>
        </p:nvSpPr>
        <p:spPr>
          <a:xfrm>
            <a:off x="545494" y="1559569"/>
            <a:ext cx="637564" cy="617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배경 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8E9D50B-1522-45B3-9197-5DE6D4C9EC91}"/>
              </a:ext>
            </a:extLst>
          </p:cNvPr>
          <p:cNvCxnSpPr>
            <a:cxnSpLocks/>
          </p:cNvCxnSpPr>
          <p:nvPr/>
        </p:nvCxnSpPr>
        <p:spPr>
          <a:xfrm>
            <a:off x="317963" y="1878672"/>
            <a:ext cx="0" cy="107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69E9EBC-F894-4251-96EE-3BBD1AC3AAC3}"/>
              </a:ext>
            </a:extLst>
          </p:cNvPr>
          <p:cNvSpPr/>
          <p:nvPr/>
        </p:nvSpPr>
        <p:spPr>
          <a:xfrm>
            <a:off x="2585190" y="1548587"/>
            <a:ext cx="637564" cy="617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배경 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EBC4A12-A8B0-4395-A853-B8739462FAFF}"/>
              </a:ext>
            </a:extLst>
          </p:cNvPr>
          <p:cNvSpPr/>
          <p:nvPr/>
        </p:nvSpPr>
        <p:spPr>
          <a:xfrm>
            <a:off x="2585190" y="2786413"/>
            <a:ext cx="637564" cy="6175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배경 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1C36BED-4E97-4039-B762-3C3B892226CB}"/>
              </a:ext>
            </a:extLst>
          </p:cNvPr>
          <p:cNvSpPr/>
          <p:nvPr/>
        </p:nvSpPr>
        <p:spPr>
          <a:xfrm>
            <a:off x="2585190" y="2182759"/>
            <a:ext cx="637564" cy="617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배경 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2E8233B-1466-4D67-BFF5-0AA6E7C8F7BC}"/>
              </a:ext>
            </a:extLst>
          </p:cNvPr>
          <p:cNvCxnSpPr>
            <a:cxnSpLocks/>
          </p:cNvCxnSpPr>
          <p:nvPr/>
        </p:nvCxnSpPr>
        <p:spPr>
          <a:xfrm>
            <a:off x="2357659" y="1846762"/>
            <a:ext cx="0" cy="107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0A77B0F-5AE4-4951-84D0-AEB726F9ACF4}"/>
              </a:ext>
            </a:extLst>
          </p:cNvPr>
          <p:cNvSpPr txBox="1"/>
          <p:nvPr/>
        </p:nvSpPr>
        <p:spPr>
          <a:xfrm>
            <a:off x="62835" y="3353415"/>
            <a:ext cx="3604310" cy="30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타일 삭제 지점</a:t>
            </a:r>
            <a:endParaRPr lang="en-US" altLang="ko-KR" sz="1200" spc="-150" dirty="0">
              <a:solidFill>
                <a:srgbClr val="0F42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6" name="화살표: U자형 85">
            <a:extLst>
              <a:ext uri="{FF2B5EF4-FFF2-40B4-BE49-F238E27FC236}">
                <a16:creationId xmlns:a16="http://schemas.microsoft.com/office/drawing/2014/main" id="{E5877095-22EA-4F9A-AA71-6D3431969841}"/>
              </a:ext>
            </a:extLst>
          </p:cNvPr>
          <p:cNvSpPr/>
          <p:nvPr/>
        </p:nvSpPr>
        <p:spPr>
          <a:xfrm rot="16200000" flipV="1">
            <a:off x="2653008" y="2317745"/>
            <a:ext cx="1659692" cy="38193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18F130E-CB2E-4FA6-956E-0C174CDE3B3B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96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플레이 방식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F925A-69ED-4804-BD4B-66F0F0A7F63B}"/>
              </a:ext>
            </a:extLst>
          </p:cNvPr>
          <p:cNvSpPr txBox="1"/>
          <p:nvPr/>
        </p:nvSpPr>
        <p:spPr>
          <a:xfrm>
            <a:off x="4447143" y="1709616"/>
            <a:ext cx="75994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형태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아이템별로 상이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기능주의적 디자인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닭과 충돌하는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충돌 범위는 구체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아이템의 형태를 실제 충돌 범위로 반영할 경우 과다 연산 우려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위치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타일의 윗면 정 중앙에 부양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돋움체 Light" panose="000003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목적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: </a:t>
            </a:r>
          </a:p>
          <a:p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1.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단순히 길을 따라가기만 한다는 행위에서 유발될 수 있는 단조로움</a:t>
            </a:r>
          </a:p>
          <a:p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수집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획득 및 화폐 개념을 도입하여 수집 욕구 자극 및 재화 획득을 위한 반복 플레이 유도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3.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랜덤 생성되는 아이템이 유발하는 무작위적 경험을 통해 매 회차마다 새로운 인상 형성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각 아이템은 아이템별 획득 프로세스를 소지</a:t>
            </a: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공이 아이템의 충돌 범위에 충돌할 경우 아이템 별 획득 프로세스들이 실행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C1DD8-0123-4117-8BCE-9EA39B678B5F}"/>
              </a:ext>
            </a:extLst>
          </p:cNvPr>
          <p:cNvSpPr txBox="1"/>
          <p:nvPr/>
        </p:nvSpPr>
        <p:spPr>
          <a:xfrm>
            <a:off x="4447143" y="1090567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DA751-108D-4E47-97B5-97F58A679427}"/>
              </a:ext>
            </a:extLst>
          </p:cNvPr>
          <p:cNvSpPr/>
          <p:nvPr/>
        </p:nvSpPr>
        <p:spPr>
          <a:xfrm rot="16200000" flipV="1">
            <a:off x="1155143" y="3718622"/>
            <a:ext cx="5301830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00B9E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2" name="Picture 2" descr="Cuboid - Free education icons">
            <a:extLst>
              <a:ext uri="{FF2B5EF4-FFF2-40B4-BE49-F238E27FC236}">
                <a16:creationId xmlns:a16="http://schemas.microsoft.com/office/drawing/2014/main" id="{93D08C8B-4051-4A51-B2E1-A9630741A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672214" y="2956523"/>
            <a:ext cx="1049082" cy="104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gold coin money symbol icon 19046339 PNG">
            <a:extLst>
              <a:ext uri="{FF2B5EF4-FFF2-40B4-BE49-F238E27FC236}">
                <a16:creationId xmlns:a16="http://schemas.microsoft.com/office/drawing/2014/main" id="{A5E92248-5849-4DAD-B77F-718FFE6D6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52" y="2528140"/>
            <a:ext cx="463005" cy="4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uboid - Free education icons">
            <a:extLst>
              <a:ext uri="{FF2B5EF4-FFF2-40B4-BE49-F238E27FC236}">
                <a16:creationId xmlns:a16="http://schemas.microsoft.com/office/drawing/2014/main" id="{34CA9DB0-1B80-4FA3-83EC-8F78A01F9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006976" y="2987928"/>
            <a:ext cx="1049082" cy="104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Angel Wings PNG Transparent Images Download for Free">
            <a:extLst>
              <a:ext uri="{FF2B5EF4-FFF2-40B4-BE49-F238E27FC236}">
                <a16:creationId xmlns:a16="http://schemas.microsoft.com/office/drawing/2014/main" id="{81A45E0A-F75C-4D7C-A04E-C758C0886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847" y="2375284"/>
            <a:ext cx="761339" cy="63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0CB4BF-FD65-4E87-9ED9-BF4592ECD4DF}"/>
              </a:ext>
            </a:extLst>
          </p:cNvPr>
          <p:cNvSpPr txBox="1"/>
          <p:nvPr/>
        </p:nvSpPr>
        <p:spPr>
          <a:xfrm>
            <a:off x="224608" y="4814435"/>
            <a:ext cx="3604310" cy="30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▲ 아이템이 타일 위에 생성된 모습에 대한 예시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822E86-3129-4148-9718-8AAD75DDD963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49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플레이 방식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F925A-69ED-4804-BD4B-66F0F0A7F63B}"/>
              </a:ext>
            </a:extLst>
          </p:cNvPr>
          <p:cNvSpPr txBox="1"/>
          <p:nvPr/>
        </p:nvSpPr>
        <p:spPr>
          <a:xfrm>
            <a:off x="4447143" y="1709616"/>
            <a:ext cx="759944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코인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</a:t>
            </a:r>
          </a:p>
          <a:p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1.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점수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증가</a:t>
            </a:r>
          </a:p>
          <a:p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플레이어가 현재 보유 중인 코인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추가</a:t>
            </a:r>
          </a:p>
          <a:p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날개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</a:p>
          <a:p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1.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점수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증가</a:t>
            </a:r>
          </a:p>
          <a:p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2. 5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 간 캐릭터가 하늘을 날아 추락 무효화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공통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</a:t>
            </a:r>
          </a:p>
          <a:p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3.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아이템 소멸</a:t>
            </a:r>
          </a:p>
          <a:p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4.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아이템이 소멸된 위치에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+1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텍스트 표시 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(+1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텍스트는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 후에 </a:t>
            </a:r>
            <a:r>
              <a:rPr lang="ko-KR" altLang="en-US" sz="16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페이드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아웃되며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화면에서 소멸</a:t>
            </a:r>
          </a:p>
          <a:p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C1DD8-0123-4117-8BCE-9EA39B678B5F}"/>
              </a:ext>
            </a:extLst>
          </p:cNvPr>
          <p:cNvSpPr txBox="1"/>
          <p:nvPr/>
        </p:nvSpPr>
        <p:spPr>
          <a:xfrm>
            <a:off x="4447143" y="1090567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DA751-108D-4E47-97B5-97F58A679427}"/>
              </a:ext>
            </a:extLst>
          </p:cNvPr>
          <p:cNvSpPr/>
          <p:nvPr/>
        </p:nvSpPr>
        <p:spPr>
          <a:xfrm rot="16200000" flipV="1">
            <a:off x="1155143" y="3718622"/>
            <a:ext cx="5301830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00B9E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" name="Picture 6" descr="gold coin money symbol icon 19046339 PNG">
            <a:extLst>
              <a:ext uri="{FF2B5EF4-FFF2-40B4-BE49-F238E27FC236}">
                <a16:creationId xmlns:a16="http://schemas.microsoft.com/office/drawing/2014/main" id="{D58BDB4F-90DC-40F8-B1C8-B66C8DFB8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20" y="1817289"/>
            <a:ext cx="1040680" cy="104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Angel Wings PNG Transparent Images Download for Free">
            <a:extLst>
              <a:ext uri="{FF2B5EF4-FFF2-40B4-BE49-F238E27FC236}">
                <a16:creationId xmlns:a16="http://schemas.microsoft.com/office/drawing/2014/main" id="{01EA21FE-106C-47E9-9B9C-E5A82B1E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062" y="4244145"/>
            <a:ext cx="1242596" cy="109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55367E-0601-4C27-8EBF-25EA56B6CBBC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40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플레이 방식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F925A-69ED-4804-BD4B-66F0F0A7F63B}"/>
              </a:ext>
            </a:extLst>
          </p:cNvPr>
          <p:cNvSpPr txBox="1"/>
          <p:nvPr/>
        </p:nvSpPr>
        <p:spPr>
          <a:xfrm>
            <a:off x="4447143" y="1709616"/>
            <a:ext cx="75994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정수형 데이터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형태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현재 기록 중인 점수 또는 최고 기록으로 저장된 점수를 텍스트로 표현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위치는 화면마다 상이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게임 화면은 화면 중앙 상단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/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메인 화면은 화면 중앙 하단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범위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최소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최대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100,000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까지의 정수형 데이터를 저장 가능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매 회차마다 점수는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으로 초기화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종료 시 현재 회차에서 기록한 점수가 이전 최고 기록 점수를 초과할 경우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현재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회차의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점수가 최고 기록 점수로 저장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역할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플레이어의 실력을 가장 직관적으로 확인 가능한 척도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스스로 형성한 최고 기록이라는 수치를 지속적으로 노출하여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게임에 결말이 없지만 도전의식 자극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기록 경신이라는 반복 플레이의 동기를 부여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C1DD8-0123-4117-8BCE-9EA39B678B5F}"/>
              </a:ext>
            </a:extLst>
          </p:cNvPr>
          <p:cNvSpPr txBox="1"/>
          <p:nvPr/>
        </p:nvSpPr>
        <p:spPr>
          <a:xfrm>
            <a:off x="4447143" y="1090567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DA751-108D-4E47-97B5-97F58A679427}"/>
              </a:ext>
            </a:extLst>
          </p:cNvPr>
          <p:cNvSpPr/>
          <p:nvPr/>
        </p:nvSpPr>
        <p:spPr>
          <a:xfrm rot="16200000" flipV="1">
            <a:off x="1155143" y="3718622"/>
            <a:ext cx="5301830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00B9E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63BF33-D407-4019-8DF2-0A2C6448E9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69" y="1552232"/>
            <a:ext cx="2090636" cy="3452615"/>
          </a:xfrm>
          <a:prstGeom prst="rect">
            <a:avLst/>
          </a:prstGeom>
        </p:spPr>
      </p:pic>
      <p:sp>
        <p:nvSpPr>
          <p:cNvPr id="13" name="TextBox 21">
            <a:extLst>
              <a:ext uri="{FF2B5EF4-FFF2-40B4-BE49-F238E27FC236}">
                <a16:creationId xmlns:a16="http://schemas.microsoft.com/office/drawing/2014/main" id="{B31FEBFB-44B2-48D1-BE83-6C6CEF609674}"/>
              </a:ext>
            </a:extLst>
          </p:cNvPr>
          <p:cNvSpPr txBox="1"/>
          <p:nvPr/>
        </p:nvSpPr>
        <p:spPr>
          <a:xfrm>
            <a:off x="1682929" y="1975755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42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FD76C-4135-4BBE-8313-7F8E225A7563}"/>
              </a:ext>
            </a:extLst>
          </p:cNvPr>
          <p:cNvSpPr txBox="1"/>
          <p:nvPr/>
        </p:nvSpPr>
        <p:spPr>
          <a:xfrm>
            <a:off x="224608" y="5155502"/>
            <a:ext cx="3604310" cy="30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▲ 게임 화면에서 등장하는 점수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UI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예시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140FAD-ABCA-48BC-9F8F-3E8E73C6492A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5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화면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7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C1DD8-0123-4117-8BCE-9EA39B678B5F}"/>
              </a:ext>
            </a:extLst>
          </p:cNvPr>
          <p:cNvSpPr txBox="1"/>
          <p:nvPr/>
        </p:nvSpPr>
        <p:spPr>
          <a:xfrm>
            <a:off x="4247577" y="5184395"/>
            <a:ext cx="3696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ko-KR" altLang="en-US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개의 화면</a:t>
            </a:r>
            <a:endParaRPr lang="en-US" altLang="ko-KR" sz="2400" spc="-150" dirty="0">
              <a:solidFill>
                <a:srgbClr val="0F42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endParaRPr lang="en-US" altLang="ko-KR" sz="2400" spc="-150" dirty="0">
              <a:solidFill>
                <a:srgbClr val="0F42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화살표 방향대로 화면 이동 기능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5F2746-A0B6-49FD-B141-8407E9670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96" y="1209659"/>
            <a:ext cx="8224008" cy="360260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36C3E7F-D1C9-4827-8CEE-BFE19F64C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274" y="2828835"/>
            <a:ext cx="680646" cy="12003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B7DE54-2FC6-4DDF-8412-10A7110A7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723" y="443290"/>
            <a:ext cx="642553" cy="11304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FD9DF59-75D3-4A33-9530-FC543FCD5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327" y="1268382"/>
            <a:ext cx="794705" cy="13981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133907-8D30-4878-854D-D41E74B657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0413" y="1268382"/>
            <a:ext cx="789317" cy="139814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461313-71EB-4DCD-865D-3E10321913E1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61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화면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7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0867A-7190-4BDE-91C1-F4521BA3210F}"/>
              </a:ext>
            </a:extLst>
          </p:cNvPr>
          <p:cNvSpPr txBox="1"/>
          <p:nvPr/>
        </p:nvSpPr>
        <p:spPr>
          <a:xfrm>
            <a:off x="4447143" y="1709616"/>
            <a:ext cx="7599448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총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개의 </a:t>
            </a:r>
            <a:r>
              <a:rPr lang="ko-KR" altLang="en-US" sz="16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버튼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4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개의 텍스트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1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개의 이미지로 구성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버튼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</a:p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  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게임 화면 버튼 </a:t>
            </a:r>
            <a:r>
              <a:rPr lang="en-US" altLang="ko-KR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터치 시 화면 내 존재하는 모든 버튼 숨기고 게임 실행 상태로 돌입</a:t>
            </a:r>
            <a:endParaRPr lang="en-US" altLang="ko-KR" sz="13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3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사운드 버튼 </a:t>
            </a:r>
            <a:r>
              <a:rPr lang="en-US" altLang="ko-KR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터치 시 사운드 출력 여부를 온 오프 가능 및 해당 버튼의 이미지 변경</a:t>
            </a:r>
            <a:endParaRPr lang="en-US" altLang="ko-KR" sz="13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   </a:t>
            </a:r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최초 실행 시 기본값은 </a:t>
            </a:r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ON) </a:t>
            </a:r>
          </a:p>
          <a:p>
            <a:pPr lvl="1"/>
            <a:r>
              <a:rPr lang="en-US" altLang="ko-KR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        ON 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상태인 사운드 버튼의 경우 </a:t>
            </a:r>
            <a:r>
              <a:rPr lang="en-US" altLang="ko-KR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터치 시 사운드 </a:t>
            </a:r>
            <a:r>
              <a:rPr lang="ko-KR" altLang="en-US" sz="13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미출력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상태로 전환 </a:t>
            </a:r>
            <a:r>
              <a:rPr lang="en-US" altLang="ko-KR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&amp; 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이미지 변경</a:t>
            </a:r>
          </a:p>
          <a:p>
            <a:pPr lvl="1"/>
            <a:r>
              <a:rPr lang="en-US" altLang="ko-KR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        OFF 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상태인 사운드 버튼의 경우 </a:t>
            </a:r>
            <a:r>
              <a:rPr lang="en-US" altLang="ko-KR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터치 시 사운드 </a:t>
            </a:r>
            <a:r>
              <a:rPr lang="ko-KR" altLang="en-US" sz="13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미출력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상태로 전환 </a:t>
            </a:r>
            <a:r>
              <a:rPr lang="en-US" altLang="ko-KR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&amp; 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이미지 변경 </a:t>
            </a:r>
          </a:p>
          <a:p>
            <a:pPr lvl="1"/>
            <a:endParaRPr lang="ko-KR" altLang="en-US" sz="13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SHOP 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버튼 </a:t>
            </a:r>
            <a:r>
              <a:rPr lang="en-US" altLang="ko-KR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상점화면으로 이동 </a:t>
            </a:r>
            <a:endParaRPr lang="en-US" altLang="ko-KR" sz="13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</a:t>
            </a:r>
          </a:p>
          <a:p>
            <a:r>
              <a:rPr lang="en-US" altLang="ko-KR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? 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버튼 </a:t>
            </a:r>
            <a:r>
              <a:rPr lang="en-US" altLang="ko-KR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게임 룰 설명 화면으로 이동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91476-B3C9-4715-BBBD-F19A7235D863}"/>
              </a:ext>
            </a:extLst>
          </p:cNvPr>
          <p:cNvSpPr txBox="1"/>
          <p:nvPr/>
        </p:nvSpPr>
        <p:spPr>
          <a:xfrm>
            <a:off x="4447143" y="1090567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메인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678FF5-443C-4119-AD8C-E0F549B72F6A}"/>
              </a:ext>
            </a:extLst>
          </p:cNvPr>
          <p:cNvSpPr/>
          <p:nvPr/>
        </p:nvSpPr>
        <p:spPr>
          <a:xfrm rot="16200000" flipV="1">
            <a:off x="1155143" y="3718622"/>
            <a:ext cx="5301830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00B9E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2A71EE-0A1E-4107-8BA4-53D7470A1839}"/>
              </a:ext>
            </a:extLst>
          </p:cNvPr>
          <p:cNvSpPr/>
          <p:nvPr/>
        </p:nvSpPr>
        <p:spPr>
          <a:xfrm>
            <a:off x="776360" y="1726797"/>
            <a:ext cx="2336753" cy="420288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16D038-1190-4A70-8C48-7A15E15232E3}"/>
              </a:ext>
            </a:extLst>
          </p:cNvPr>
          <p:cNvSpPr/>
          <p:nvPr/>
        </p:nvSpPr>
        <p:spPr>
          <a:xfrm>
            <a:off x="742005" y="1684843"/>
            <a:ext cx="2422968" cy="430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29BD81-06F5-406F-ACEB-4771CD9FE46B}"/>
              </a:ext>
            </a:extLst>
          </p:cNvPr>
          <p:cNvSpPr txBox="1"/>
          <p:nvPr/>
        </p:nvSpPr>
        <p:spPr>
          <a:xfrm>
            <a:off x="1328959" y="2369976"/>
            <a:ext cx="124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게임 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9938-11D7-4BBF-A280-25B558AB5EDA}"/>
              </a:ext>
            </a:extLst>
          </p:cNvPr>
          <p:cNvSpPr txBox="1"/>
          <p:nvPr/>
        </p:nvSpPr>
        <p:spPr>
          <a:xfrm>
            <a:off x="1328959" y="2770086"/>
            <a:ext cx="1249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TAP</a:t>
            </a:r>
            <a:r>
              <a:rPr lang="ko-KR" altLang="en-US" sz="12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하여 시작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E4AE42-8373-4F0B-B4FB-4256B1FF81BB}"/>
              </a:ext>
            </a:extLst>
          </p:cNvPr>
          <p:cNvSpPr txBox="1"/>
          <p:nvPr/>
        </p:nvSpPr>
        <p:spPr>
          <a:xfrm>
            <a:off x="1328959" y="3533917"/>
            <a:ext cx="1249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최고 기록 </a:t>
            </a:r>
            <a:r>
              <a:rPr lang="en-US" altLang="ko-KR" sz="12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200</a:t>
            </a:r>
            <a:endParaRPr lang="ko-KR" altLang="en-US" sz="12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40303-E39C-4A36-A2E1-23852FC28BD2}"/>
              </a:ext>
            </a:extLst>
          </p:cNvPr>
          <p:cNvSpPr txBox="1"/>
          <p:nvPr/>
        </p:nvSpPr>
        <p:spPr>
          <a:xfrm>
            <a:off x="1878082" y="5544207"/>
            <a:ext cx="48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X 25</a:t>
            </a:r>
            <a:endParaRPr lang="ko-KR" altLang="en-US" sz="12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4D694BB-A9AC-45CE-95C0-FEA58F8DE1B0}"/>
              </a:ext>
            </a:extLst>
          </p:cNvPr>
          <p:cNvSpPr/>
          <p:nvPr/>
        </p:nvSpPr>
        <p:spPr>
          <a:xfrm>
            <a:off x="1685593" y="5544208"/>
            <a:ext cx="250160" cy="2769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C1CD575-B4D2-490C-9D76-D93249D88C92}"/>
              </a:ext>
            </a:extLst>
          </p:cNvPr>
          <p:cNvSpPr/>
          <p:nvPr/>
        </p:nvSpPr>
        <p:spPr>
          <a:xfrm>
            <a:off x="1054949" y="4371853"/>
            <a:ext cx="481714" cy="4984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D5C5B7C-712B-4F78-A8AE-72EE659D2C23}"/>
              </a:ext>
            </a:extLst>
          </p:cNvPr>
          <p:cNvSpPr/>
          <p:nvPr/>
        </p:nvSpPr>
        <p:spPr>
          <a:xfrm>
            <a:off x="1718917" y="4673927"/>
            <a:ext cx="481714" cy="4984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C9C96AE-A6A5-43B4-B83D-001EB35FE24C}"/>
              </a:ext>
            </a:extLst>
          </p:cNvPr>
          <p:cNvSpPr/>
          <p:nvPr/>
        </p:nvSpPr>
        <p:spPr>
          <a:xfrm>
            <a:off x="2367242" y="4345739"/>
            <a:ext cx="481714" cy="4984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2377CED-3148-4974-A70A-CBF44E625B42}"/>
              </a:ext>
            </a:extLst>
          </p:cNvPr>
          <p:cNvCxnSpPr>
            <a:cxnSpLocks/>
          </p:cNvCxnSpPr>
          <p:nvPr/>
        </p:nvCxnSpPr>
        <p:spPr>
          <a:xfrm flipH="1">
            <a:off x="3113113" y="2617365"/>
            <a:ext cx="14337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51A62B5-2B58-40B4-9D07-3148E29C0294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536663" y="3047085"/>
            <a:ext cx="3010170" cy="15739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D80B76-51E3-4C8C-BD11-84DF970103B1}"/>
              </a:ext>
            </a:extLst>
          </p:cNvPr>
          <p:cNvCxnSpPr>
            <a:cxnSpLocks/>
            <a:endCxn id="21" idx="6"/>
          </p:cNvCxnSpPr>
          <p:nvPr/>
        </p:nvCxnSpPr>
        <p:spPr>
          <a:xfrm flipH="1">
            <a:off x="2848956" y="4009938"/>
            <a:ext cx="1697878" cy="585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199B017-7717-4C45-A0E2-9142B4B072F6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2200631" y="4371853"/>
            <a:ext cx="2346204" cy="551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88DBA1-0D60-48F6-B021-10E384F27919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18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화면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7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0867A-7190-4BDE-91C1-F4521BA3210F}"/>
              </a:ext>
            </a:extLst>
          </p:cNvPr>
          <p:cNvSpPr txBox="1"/>
          <p:nvPr/>
        </p:nvSpPr>
        <p:spPr>
          <a:xfrm>
            <a:off x="4447143" y="1709616"/>
            <a:ext cx="75994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총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개의 버튼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4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개의 </a:t>
            </a:r>
            <a:r>
              <a:rPr lang="ko-KR" altLang="en-US" sz="16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텍스트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1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개의 이미지로 구성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6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텍스트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</a:p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  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메인 타이틀</a:t>
            </a:r>
            <a:endParaRPr lang="en-US" altLang="ko-KR" sz="13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3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</a:t>
            </a:r>
            <a:r>
              <a:rPr lang="ko-KR" altLang="en-US" sz="13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탭할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경우 시작한다는 정보를 표현하는 텍스트</a:t>
            </a:r>
            <a:endParaRPr lang="en-US" altLang="ko-KR" sz="13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(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해당 사실을 강조하기 위해 동적으로 일정한 간격마다 투명상태와 불투명상태 반복</a:t>
            </a:r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최고 기록</a:t>
            </a:r>
            <a:endParaRPr lang="en-US" altLang="ko-KR" sz="13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3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플레이어가 소지하고 있는 보석의 개수</a:t>
            </a:r>
            <a:endParaRPr lang="en-US" altLang="ko-KR" sz="13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91476-B3C9-4715-BBBD-F19A7235D863}"/>
              </a:ext>
            </a:extLst>
          </p:cNvPr>
          <p:cNvSpPr txBox="1"/>
          <p:nvPr/>
        </p:nvSpPr>
        <p:spPr>
          <a:xfrm>
            <a:off x="4447143" y="1090567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메인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678FF5-443C-4119-AD8C-E0F549B72F6A}"/>
              </a:ext>
            </a:extLst>
          </p:cNvPr>
          <p:cNvSpPr/>
          <p:nvPr/>
        </p:nvSpPr>
        <p:spPr>
          <a:xfrm rot="16200000" flipV="1">
            <a:off x="1155143" y="3718622"/>
            <a:ext cx="5301830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00B9E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BD7958-89F7-4820-AD08-3B0DBCC80BBF}"/>
              </a:ext>
            </a:extLst>
          </p:cNvPr>
          <p:cNvSpPr/>
          <p:nvPr/>
        </p:nvSpPr>
        <p:spPr>
          <a:xfrm>
            <a:off x="742005" y="1684843"/>
            <a:ext cx="2422968" cy="430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F543B-575C-450C-A337-C58C02A86140}"/>
              </a:ext>
            </a:extLst>
          </p:cNvPr>
          <p:cNvSpPr txBox="1"/>
          <p:nvPr/>
        </p:nvSpPr>
        <p:spPr>
          <a:xfrm>
            <a:off x="1328959" y="2369976"/>
            <a:ext cx="124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F429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게임 제목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6783D-509E-4CB6-9679-276CCE801756}"/>
              </a:ext>
            </a:extLst>
          </p:cNvPr>
          <p:cNvSpPr txBox="1"/>
          <p:nvPr/>
        </p:nvSpPr>
        <p:spPr>
          <a:xfrm>
            <a:off x="1328959" y="2770086"/>
            <a:ext cx="1249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rgbClr val="0F429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TAP</a:t>
            </a:r>
            <a:r>
              <a:rPr lang="ko-KR" altLang="en-US" sz="1200" spc="-150" dirty="0">
                <a:solidFill>
                  <a:srgbClr val="0F429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하여 시작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FDDD78-7069-42E0-A96B-2633DCA23122}"/>
              </a:ext>
            </a:extLst>
          </p:cNvPr>
          <p:cNvSpPr txBox="1"/>
          <p:nvPr/>
        </p:nvSpPr>
        <p:spPr>
          <a:xfrm>
            <a:off x="1328959" y="3533917"/>
            <a:ext cx="1249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solidFill>
                  <a:srgbClr val="0F429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최고 기록 </a:t>
            </a:r>
            <a:r>
              <a:rPr lang="en-US" altLang="ko-KR" sz="1200" spc="-150" dirty="0">
                <a:solidFill>
                  <a:srgbClr val="0F429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200</a:t>
            </a:r>
            <a:endParaRPr lang="ko-KR" altLang="en-US" sz="1200" spc="-150" dirty="0">
              <a:solidFill>
                <a:srgbClr val="0F429D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75BC73-D2AD-49F1-A520-3C41FA01855B}"/>
              </a:ext>
            </a:extLst>
          </p:cNvPr>
          <p:cNvSpPr txBox="1"/>
          <p:nvPr/>
        </p:nvSpPr>
        <p:spPr>
          <a:xfrm>
            <a:off x="1878082" y="5544207"/>
            <a:ext cx="48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rgbClr val="0F429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X 25</a:t>
            </a:r>
            <a:endParaRPr lang="ko-KR" altLang="en-US" sz="1200" spc="-150" dirty="0">
              <a:solidFill>
                <a:srgbClr val="0F429D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71A0DD-AE6C-40DD-A5DA-573CCF798A6B}"/>
              </a:ext>
            </a:extLst>
          </p:cNvPr>
          <p:cNvSpPr/>
          <p:nvPr/>
        </p:nvSpPr>
        <p:spPr>
          <a:xfrm>
            <a:off x="1685593" y="5544208"/>
            <a:ext cx="250160" cy="2769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1DA1D7-261B-4273-A4D2-DB6BEE1FFEBD}"/>
              </a:ext>
            </a:extLst>
          </p:cNvPr>
          <p:cNvSpPr/>
          <p:nvPr/>
        </p:nvSpPr>
        <p:spPr>
          <a:xfrm>
            <a:off x="1054949" y="4371853"/>
            <a:ext cx="481714" cy="4984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10B4A49-BB5C-493A-99F2-9406F1879148}"/>
              </a:ext>
            </a:extLst>
          </p:cNvPr>
          <p:cNvSpPr/>
          <p:nvPr/>
        </p:nvSpPr>
        <p:spPr>
          <a:xfrm>
            <a:off x="1718917" y="4673927"/>
            <a:ext cx="481714" cy="4984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BFF198B-C528-4FDF-A0AF-E7192747336D}"/>
              </a:ext>
            </a:extLst>
          </p:cNvPr>
          <p:cNvSpPr/>
          <p:nvPr/>
        </p:nvSpPr>
        <p:spPr>
          <a:xfrm>
            <a:off x="2367242" y="4345739"/>
            <a:ext cx="481714" cy="4984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8ECAD6-7AFA-4EA6-B1F9-D6310ED2CB99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2578019" y="2570031"/>
            <a:ext cx="1977204" cy="64112"/>
          </a:xfrm>
          <a:prstGeom prst="straightConnector1">
            <a:avLst/>
          </a:prstGeom>
          <a:ln>
            <a:solidFill>
              <a:srgbClr val="0F4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FE8C283-328E-4F6C-8426-B427E5485950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578019" y="2908586"/>
            <a:ext cx="1977204" cy="138500"/>
          </a:xfrm>
          <a:prstGeom prst="straightConnector1">
            <a:avLst/>
          </a:prstGeom>
          <a:ln>
            <a:solidFill>
              <a:srgbClr val="0F4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691EFBB-A8F2-4897-8C15-F1E8B3C4A2A3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578019" y="3598878"/>
            <a:ext cx="1977204" cy="73539"/>
          </a:xfrm>
          <a:prstGeom prst="straightConnector1">
            <a:avLst/>
          </a:prstGeom>
          <a:ln>
            <a:solidFill>
              <a:srgbClr val="0F4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0091931-3FBE-45B5-ADDF-E08778220F66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2367242" y="4009938"/>
            <a:ext cx="2079901" cy="1672769"/>
          </a:xfrm>
          <a:prstGeom prst="straightConnector1">
            <a:avLst/>
          </a:prstGeom>
          <a:ln>
            <a:solidFill>
              <a:srgbClr val="0F4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C90A6B-65B3-497B-BE83-A8E5BB658346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73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&gt;&gt;</a:t>
            </a:r>
            <a:endParaRPr lang="ko-KR" altLang="en-US" sz="32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89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1685436" y="1540606"/>
            <a:ext cx="10593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34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2432228" y="1599383"/>
            <a:ext cx="352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1685436" y="2552688"/>
            <a:ext cx="10593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34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2432228" y="2611465"/>
            <a:ext cx="352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장르 설명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1685436" y="3564770"/>
            <a:ext cx="10593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34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2432228" y="3623547"/>
            <a:ext cx="352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선정 플랫폼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1685436" y="4576852"/>
            <a:ext cx="10593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34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2432228" y="4635629"/>
            <a:ext cx="352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대상 타겟팅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927236-9D11-46DD-AEB3-01DDECDC08AD}"/>
              </a:ext>
            </a:extLst>
          </p:cNvPr>
          <p:cNvSpPr txBox="1"/>
          <p:nvPr/>
        </p:nvSpPr>
        <p:spPr>
          <a:xfrm>
            <a:off x="1685436" y="5536354"/>
            <a:ext cx="10593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endParaRPr lang="ko-KR" altLang="en-US" sz="34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0EC8FF-D834-4140-9B8E-61BFA1C294C9}"/>
              </a:ext>
            </a:extLst>
          </p:cNvPr>
          <p:cNvSpPr txBox="1"/>
          <p:nvPr/>
        </p:nvSpPr>
        <p:spPr>
          <a:xfrm>
            <a:off x="2432228" y="5588934"/>
            <a:ext cx="352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 방향성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50C681-4DE4-424E-A58F-2DEAC8588DDC}"/>
              </a:ext>
            </a:extLst>
          </p:cNvPr>
          <p:cNvSpPr txBox="1"/>
          <p:nvPr/>
        </p:nvSpPr>
        <p:spPr>
          <a:xfrm>
            <a:off x="6158167" y="1488026"/>
            <a:ext cx="10593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endParaRPr lang="ko-KR" altLang="en-US" sz="34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D34B67-B550-45A2-B36E-9AD0F6BE1EF4}"/>
              </a:ext>
            </a:extLst>
          </p:cNvPr>
          <p:cNvSpPr txBox="1"/>
          <p:nvPr/>
        </p:nvSpPr>
        <p:spPr>
          <a:xfrm>
            <a:off x="6904959" y="1546803"/>
            <a:ext cx="352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플레이 방식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7519C4-913C-4B32-8D01-EE684BBC0E05}"/>
              </a:ext>
            </a:extLst>
          </p:cNvPr>
          <p:cNvSpPr txBox="1"/>
          <p:nvPr/>
        </p:nvSpPr>
        <p:spPr>
          <a:xfrm>
            <a:off x="6158167" y="2500108"/>
            <a:ext cx="10593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</a:t>
            </a:r>
            <a:endParaRPr lang="ko-KR" altLang="en-US" sz="34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B01A9-C86C-4378-B5CD-145CD62449A6}"/>
              </a:ext>
            </a:extLst>
          </p:cNvPr>
          <p:cNvSpPr txBox="1"/>
          <p:nvPr/>
        </p:nvSpPr>
        <p:spPr>
          <a:xfrm>
            <a:off x="6904959" y="2558885"/>
            <a:ext cx="352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화면 구성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D2B8AD-6817-41C7-8618-3D21BA0711A5}"/>
              </a:ext>
            </a:extLst>
          </p:cNvPr>
          <p:cNvSpPr txBox="1"/>
          <p:nvPr/>
        </p:nvSpPr>
        <p:spPr>
          <a:xfrm>
            <a:off x="6158167" y="3512190"/>
            <a:ext cx="10593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8</a:t>
            </a:r>
            <a:endParaRPr lang="ko-KR" altLang="en-US" sz="34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03B720-75F7-4E0E-9D57-A3E95BAF0ECA}"/>
              </a:ext>
            </a:extLst>
          </p:cNvPr>
          <p:cNvSpPr txBox="1"/>
          <p:nvPr/>
        </p:nvSpPr>
        <p:spPr>
          <a:xfrm>
            <a:off x="6904959" y="3570967"/>
            <a:ext cx="352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비주얼 컨셉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0E5F04-06BB-4929-B0AA-D91409222D07}"/>
              </a:ext>
            </a:extLst>
          </p:cNvPr>
          <p:cNvSpPr txBox="1"/>
          <p:nvPr/>
        </p:nvSpPr>
        <p:spPr>
          <a:xfrm>
            <a:off x="6158167" y="4524272"/>
            <a:ext cx="10593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</a:t>
            </a:r>
            <a:endParaRPr lang="ko-KR" altLang="en-US" sz="34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83EEC9-B5B9-4BF1-9CDA-69F110E87BD5}"/>
              </a:ext>
            </a:extLst>
          </p:cNvPr>
          <p:cNvSpPr txBox="1"/>
          <p:nvPr/>
        </p:nvSpPr>
        <p:spPr>
          <a:xfrm>
            <a:off x="6904959" y="4583049"/>
            <a:ext cx="352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 모델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140667-2925-4347-8A05-2514158D7999}"/>
              </a:ext>
            </a:extLst>
          </p:cNvPr>
          <p:cNvSpPr txBox="1"/>
          <p:nvPr/>
        </p:nvSpPr>
        <p:spPr>
          <a:xfrm>
            <a:off x="6158167" y="5483774"/>
            <a:ext cx="10593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</a:t>
            </a:r>
            <a:endParaRPr lang="ko-KR" altLang="en-US" sz="34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44FC22-3C6A-4FC1-A95C-0F1677C093EB}"/>
              </a:ext>
            </a:extLst>
          </p:cNvPr>
          <p:cNvSpPr txBox="1"/>
          <p:nvPr/>
        </p:nvSpPr>
        <p:spPr>
          <a:xfrm>
            <a:off x="6904959" y="5536354"/>
            <a:ext cx="352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5FE36F-A18A-4D08-B8FD-49914D8CFD8A}"/>
              </a:ext>
            </a:extLst>
          </p:cNvPr>
          <p:cNvSpPr/>
          <p:nvPr/>
        </p:nvSpPr>
        <p:spPr>
          <a:xfrm>
            <a:off x="10050011" y="6566035"/>
            <a:ext cx="2066488" cy="240898"/>
          </a:xfrm>
          <a:prstGeom prst="rect">
            <a:avLst/>
          </a:prstGeom>
          <a:solidFill>
            <a:srgbClr val="0F429D"/>
          </a:solidFill>
          <a:ln>
            <a:solidFill>
              <a:srgbClr val="0F4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화면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7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0867A-7190-4BDE-91C1-F4521BA3210F}"/>
              </a:ext>
            </a:extLst>
          </p:cNvPr>
          <p:cNvSpPr txBox="1"/>
          <p:nvPr/>
        </p:nvSpPr>
        <p:spPr>
          <a:xfrm>
            <a:off x="4447143" y="1709616"/>
            <a:ext cx="7599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총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개의 버튼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4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개의 텍스트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1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개의 </a:t>
            </a:r>
            <a:r>
              <a:rPr lang="ko-KR" altLang="en-US" sz="1600" dirty="0">
                <a:solidFill>
                  <a:srgbClr val="00B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이미지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구성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600" dirty="0">
                <a:solidFill>
                  <a:srgbClr val="00B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이미지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</a:p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  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플레이어가 소지하고 있는 보석의 개수임을 강조하기 위한 보석 이미지</a:t>
            </a:r>
            <a:endParaRPr lang="en-US" altLang="ko-KR" sz="13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91476-B3C9-4715-BBBD-F19A7235D863}"/>
              </a:ext>
            </a:extLst>
          </p:cNvPr>
          <p:cNvSpPr txBox="1"/>
          <p:nvPr/>
        </p:nvSpPr>
        <p:spPr>
          <a:xfrm>
            <a:off x="4447143" y="1090567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메인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678FF5-443C-4119-AD8C-E0F549B72F6A}"/>
              </a:ext>
            </a:extLst>
          </p:cNvPr>
          <p:cNvSpPr/>
          <p:nvPr/>
        </p:nvSpPr>
        <p:spPr>
          <a:xfrm rot="16200000" flipV="1">
            <a:off x="1155143" y="3718622"/>
            <a:ext cx="5301830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00B9E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F5E309-F1E8-4AC0-A83A-797D47E6861F}"/>
              </a:ext>
            </a:extLst>
          </p:cNvPr>
          <p:cNvSpPr/>
          <p:nvPr/>
        </p:nvSpPr>
        <p:spPr>
          <a:xfrm>
            <a:off x="742005" y="1684843"/>
            <a:ext cx="2422968" cy="430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2EA7F-BCFB-4E08-AB9C-0EE008D4B09E}"/>
              </a:ext>
            </a:extLst>
          </p:cNvPr>
          <p:cNvSpPr txBox="1"/>
          <p:nvPr/>
        </p:nvSpPr>
        <p:spPr>
          <a:xfrm>
            <a:off x="1328959" y="2369976"/>
            <a:ext cx="124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게임 제목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6979A7-F178-4E73-BEF9-4E9EF221B6CD}"/>
              </a:ext>
            </a:extLst>
          </p:cNvPr>
          <p:cNvSpPr txBox="1"/>
          <p:nvPr/>
        </p:nvSpPr>
        <p:spPr>
          <a:xfrm>
            <a:off x="1328959" y="2770086"/>
            <a:ext cx="1249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TAP</a:t>
            </a:r>
            <a:r>
              <a:rPr lang="ko-KR" altLang="en-US" sz="12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하여 시작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AF568E-4E7B-4DEB-98B2-0F08D42C7AE0}"/>
              </a:ext>
            </a:extLst>
          </p:cNvPr>
          <p:cNvSpPr txBox="1"/>
          <p:nvPr/>
        </p:nvSpPr>
        <p:spPr>
          <a:xfrm>
            <a:off x="1328959" y="3533917"/>
            <a:ext cx="1249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최고 기록 </a:t>
            </a:r>
            <a:r>
              <a:rPr lang="en-US" altLang="ko-KR" sz="12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200</a:t>
            </a:r>
            <a:endParaRPr lang="ko-KR" altLang="en-US" sz="12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B8521A-82B2-4E5B-B5AA-E7E440FAA928}"/>
              </a:ext>
            </a:extLst>
          </p:cNvPr>
          <p:cNvSpPr txBox="1"/>
          <p:nvPr/>
        </p:nvSpPr>
        <p:spPr>
          <a:xfrm>
            <a:off x="1878082" y="5544207"/>
            <a:ext cx="48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X 25</a:t>
            </a:r>
            <a:endParaRPr lang="ko-KR" altLang="en-US" sz="12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D01EE91-2820-456F-A0D9-5281E72FE795}"/>
              </a:ext>
            </a:extLst>
          </p:cNvPr>
          <p:cNvSpPr/>
          <p:nvPr/>
        </p:nvSpPr>
        <p:spPr>
          <a:xfrm>
            <a:off x="1685593" y="5544208"/>
            <a:ext cx="250160" cy="27699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5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3E77C80-86E8-4C86-97FA-05A2FE24E67A}"/>
              </a:ext>
            </a:extLst>
          </p:cNvPr>
          <p:cNvSpPr/>
          <p:nvPr/>
        </p:nvSpPr>
        <p:spPr>
          <a:xfrm>
            <a:off x="1054949" y="4371853"/>
            <a:ext cx="481714" cy="4984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5E00E21-0680-427D-B933-BD761A7BCFB9}"/>
              </a:ext>
            </a:extLst>
          </p:cNvPr>
          <p:cNvSpPr/>
          <p:nvPr/>
        </p:nvSpPr>
        <p:spPr>
          <a:xfrm>
            <a:off x="1718917" y="4673927"/>
            <a:ext cx="481714" cy="4984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2491469-73CF-4A67-97C9-300F7D0CB21D}"/>
              </a:ext>
            </a:extLst>
          </p:cNvPr>
          <p:cNvSpPr/>
          <p:nvPr/>
        </p:nvSpPr>
        <p:spPr>
          <a:xfrm>
            <a:off x="2367242" y="4345739"/>
            <a:ext cx="481714" cy="4984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82BD3ED-5ED6-4B79-A9B2-91C484310A5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810673" y="2642532"/>
            <a:ext cx="2761328" cy="29016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FC7A33-E204-4188-A315-690FC9E57DA8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57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B15C238-4FAB-4EFF-9E49-7AEE074E8D50}"/>
              </a:ext>
            </a:extLst>
          </p:cNvPr>
          <p:cNvSpPr/>
          <p:nvPr/>
        </p:nvSpPr>
        <p:spPr>
          <a:xfrm>
            <a:off x="742005" y="1684843"/>
            <a:ext cx="2422968" cy="43048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35" name="Picture 2" descr="Cuboid - Free education icons">
            <a:extLst>
              <a:ext uri="{FF2B5EF4-FFF2-40B4-BE49-F238E27FC236}">
                <a16:creationId xmlns:a16="http://schemas.microsoft.com/office/drawing/2014/main" id="{FDADCCB2-EBB7-4952-8771-AF42835C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229563" y="1601629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uboid - Free education icons">
            <a:extLst>
              <a:ext uri="{FF2B5EF4-FFF2-40B4-BE49-F238E27FC236}">
                <a16:creationId xmlns:a16="http://schemas.microsoft.com/office/drawing/2014/main" id="{D992ED72-E4D8-43E1-AFC8-5741E88CF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980365" y="1750703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uboid - Free education icons">
            <a:extLst>
              <a:ext uri="{FF2B5EF4-FFF2-40B4-BE49-F238E27FC236}">
                <a16:creationId xmlns:a16="http://schemas.microsoft.com/office/drawing/2014/main" id="{441C2B46-58F2-44FD-B675-E4D4D3135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266094" y="1909306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uboid - Free education icons">
            <a:extLst>
              <a:ext uri="{FF2B5EF4-FFF2-40B4-BE49-F238E27FC236}">
                <a16:creationId xmlns:a16="http://schemas.microsoft.com/office/drawing/2014/main" id="{EE3F1F14-184B-4C67-8A96-17C494EF7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019799" y="2051046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uboid - Free education icons">
            <a:extLst>
              <a:ext uri="{FF2B5EF4-FFF2-40B4-BE49-F238E27FC236}">
                <a16:creationId xmlns:a16="http://schemas.microsoft.com/office/drawing/2014/main" id="{D857F75F-6CF4-4A4E-AA50-626DD9ED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261744" y="2217977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uboid - Free education icons">
            <a:extLst>
              <a:ext uri="{FF2B5EF4-FFF2-40B4-BE49-F238E27FC236}">
                <a16:creationId xmlns:a16="http://schemas.microsoft.com/office/drawing/2014/main" id="{5C7F3B7A-3C7D-4352-9C35-E359F4452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025013" y="2374369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uboid - Free education icons">
            <a:extLst>
              <a:ext uri="{FF2B5EF4-FFF2-40B4-BE49-F238E27FC236}">
                <a16:creationId xmlns:a16="http://schemas.microsoft.com/office/drawing/2014/main" id="{BDF40E43-8EA5-4049-A848-04C2EE092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301477" y="2533493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uboid - Free education icons">
            <a:extLst>
              <a:ext uri="{FF2B5EF4-FFF2-40B4-BE49-F238E27FC236}">
                <a16:creationId xmlns:a16="http://schemas.microsoft.com/office/drawing/2014/main" id="{9F255CC0-E2A9-41A0-AB17-604840281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051981" y="2666678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uboid - Free education icons">
            <a:extLst>
              <a:ext uri="{FF2B5EF4-FFF2-40B4-BE49-F238E27FC236}">
                <a16:creationId xmlns:a16="http://schemas.microsoft.com/office/drawing/2014/main" id="{19762E0D-991E-4BE7-8A90-9B7F0A83B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344326" y="2816805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uboid - Free education icons">
            <a:extLst>
              <a:ext uri="{FF2B5EF4-FFF2-40B4-BE49-F238E27FC236}">
                <a16:creationId xmlns:a16="http://schemas.microsoft.com/office/drawing/2014/main" id="{07C47918-CB39-45BD-8DE4-1F7A1DE61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098030" y="2964598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uboid - Free education icons">
            <a:extLst>
              <a:ext uri="{FF2B5EF4-FFF2-40B4-BE49-F238E27FC236}">
                <a16:creationId xmlns:a16="http://schemas.microsoft.com/office/drawing/2014/main" id="{2DDD5008-35CC-4A4F-B75E-0BA8EA33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851735" y="3132841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uboid - Free education icons">
            <a:extLst>
              <a:ext uri="{FF2B5EF4-FFF2-40B4-BE49-F238E27FC236}">
                <a16:creationId xmlns:a16="http://schemas.microsoft.com/office/drawing/2014/main" id="{D91619DE-1B17-4DF6-BC00-E15F1524B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605441" y="3290827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uboid - Free education icons">
            <a:extLst>
              <a:ext uri="{FF2B5EF4-FFF2-40B4-BE49-F238E27FC236}">
                <a16:creationId xmlns:a16="http://schemas.microsoft.com/office/drawing/2014/main" id="{96186FD0-4D65-4734-BFAC-F12EA113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357053" y="3447602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uboid - Free education icons">
            <a:extLst>
              <a:ext uri="{FF2B5EF4-FFF2-40B4-BE49-F238E27FC236}">
                <a16:creationId xmlns:a16="http://schemas.microsoft.com/office/drawing/2014/main" id="{1D95A431-EAEB-430F-BB93-5DB155800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111225" y="3596833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uboid - Free education icons">
            <a:extLst>
              <a:ext uri="{FF2B5EF4-FFF2-40B4-BE49-F238E27FC236}">
                <a16:creationId xmlns:a16="http://schemas.microsoft.com/office/drawing/2014/main" id="{CB59A7A4-15AE-45BB-97ED-CAA71437F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380881" y="3774176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uboid - Free education icons">
            <a:extLst>
              <a:ext uri="{FF2B5EF4-FFF2-40B4-BE49-F238E27FC236}">
                <a16:creationId xmlns:a16="http://schemas.microsoft.com/office/drawing/2014/main" id="{63A74D05-C8E7-4917-8923-F1CF799F2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123784" y="3929662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uboid - Free education icons">
            <a:extLst>
              <a:ext uri="{FF2B5EF4-FFF2-40B4-BE49-F238E27FC236}">
                <a16:creationId xmlns:a16="http://schemas.microsoft.com/office/drawing/2014/main" id="{AAE0673E-B1F1-47E4-8539-2078FE512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421551" y="4092130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uboid - Free education icons">
            <a:extLst>
              <a:ext uri="{FF2B5EF4-FFF2-40B4-BE49-F238E27FC236}">
                <a16:creationId xmlns:a16="http://schemas.microsoft.com/office/drawing/2014/main" id="{F1481323-4873-45CD-8A0F-EA4EA475D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712469" y="4254598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uboid - Free education icons">
            <a:extLst>
              <a:ext uri="{FF2B5EF4-FFF2-40B4-BE49-F238E27FC236}">
                <a16:creationId xmlns:a16="http://schemas.microsoft.com/office/drawing/2014/main" id="{48D04F8C-9D8A-4953-9E34-44809C4C3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982124" y="4440092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uboid - Free education icons">
            <a:extLst>
              <a:ext uri="{FF2B5EF4-FFF2-40B4-BE49-F238E27FC236}">
                <a16:creationId xmlns:a16="http://schemas.microsoft.com/office/drawing/2014/main" id="{C8B20560-95B2-4A09-B7F7-CB8660491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250487" y="4633865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uboid - Free education icons">
            <a:extLst>
              <a:ext uri="{FF2B5EF4-FFF2-40B4-BE49-F238E27FC236}">
                <a16:creationId xmlns:a16="http://schemas.microsoft.com/office/drawing/2014/main" id="{CD489CC1-C509-407C-810A-5422A0326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019800" y="4773050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uboid - Free education icons">
            <a:extLst>
              <a:ext uri="{FF2B5EF4-FFF2-40B4-BE49-F238E27FC236}">
                <a16:creationId xmlns:a16="http://schemas.microsoft.com/office/drawing/2014/main" id="{AE6F55D0-19DD-4119-AF85-9ACEB5C1E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790523" y="4912234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화면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7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0867A-7190-4BDE-91C1-F4521BA3210F}"/>
              </a:ext>
            </a:extLst>
          </p:cNvPr>
          <p:cNvSpPr txBox="1"/>
          <p:nvPr/>
        </p:nvSpPr>
        <p:spPr>
          <a:xfrm>
            <a:off x="4447143" y="1709616"/>
            <a:ext cx="75994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 중인 게임 화면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게임의 메인 행위가 진행되는 화면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게임의 메인 행위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규칙에 종속되는 오브젝트들이 동작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상호작용하는 화면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오브젝트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캐릭터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타일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시작 지점 타일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타일 삭제 지점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배경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아이템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카메라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시야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UI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점수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화면 중앙 상단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캐릭터가 플랫폼에서 떨어져 하강할 경우 게임 오버 처리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게임 오버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UI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표시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91476-B3C9-4715-BBBD-F19A7235D863}"/>
              </a:ext>
            </a:extLst>
          </p:cNvPr>
          <p:cNvSpPr txBox="1"/>
          <p:nvPr/>
        </p:nvSpPr>
        <p:spPr>
          <a:xfrm>
            <a:off x="4447143" y="1090567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678FF5-443C-4119-AD8C-E0F549B72F6A}"/>
              </a:ext>
            </a:extLst>
          </p:cNvPr>
          <p:cNvSpPr/>
          <p:nvPr/>
        </p:nvSpPr>
        <p:spPr>
          <a:xfrm rot="16200000" flipV="1">
            <a:off x="1155143" y="3718622"/>
            <a:ext cx="5301830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00B9E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" name="Picture 2" descr="Cuboid - Free education icons">
            <a:extLst>
              <a:ext uri="{FF2B5EF4-FFF2-40B4-BE49-F238E27FC236}">
                <a16:creationId xmlns:a16="http://schemas.microsoft.com/office/drawing/2014/main" id="{CC04A449-DBE0-466E-BE2B-29095DE5F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556910" y="5051419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E9B1C7D-DCDE-4B8D-8BE0-38BCA9C0879B}"/>
              </a:ext>
            </a:extLst>
          </p:cNvPr>
          <p:cNvSpPr/>
          <p:nvPr/>
        </p:nvSpPr>
        <p:spPr>
          <a:xfrm>
            <a:off x="1706577" y="1191237"/>
            <a:ext cx="1576062" cy="480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A94536C0-413C-4211-ADFB-FEEED76ED4EE}"/>
              </a:ext>
            </a:extLst>
          </p:cNvPr>
          <p:cNvSpPr txBox="1"/>
          <p:nvPr/>
        </p:nvSpPr>
        <p:spPr>
          <a:xfrm>
            <a:off x="1682929" y="1975755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42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</p:txBody>
      </p:sp>
      <p:pic>
        <p:nvPicPr>
          <p:cNvPr id="38" name="Picture 2" descr="Cuboid - Free education icons">
            <a:extLst>
              <a:ext uri="{FF2B5EF4-FFF2-40B4-BE49-F238E27FC236}">
                <a16:creationId xmlns:a16="http://schemas.microsoft.com/office/drawing/2014/main" id="{15DA84C1-074C-44BB-9E16-C16EF1599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313370" y="5171523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8E46ADB-1E14-47DE-B805-1A1B0F9E2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557" y="4763511"/>
            <a:ext cx="443768" cy="430942"/>
          </a:xfrm>
          <a:prstGeom prst="rect">
            <a:avLst/>
          </a:prstGeom>
        </p:spPr>
      </p:pic>
      <p:pic>
        <p:nvPicPr>
          <p:cNvPr id="40" name="Picture 2" descr="Cuboid - Free education icons">
            <a:extLst>
              <a:ext uri="{FF2B5EF4-FFF2-40B4-BE49-F238E27FC236}">
                <a16:creationId xmlns:a16="http://schemas.microsoft.com/office/drawing/2014/main" id="{4A0F8C53-3005-494A-A3F3-ACAF11A72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063705" y="5325162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uboid - Free education icons">
            <a:extLst>
              <a:ext uri="{FF2B5EF4-FFF2-40B4-BE49-F238E27FC236}">
                <a16:creationId xmlns:a16="http://schemas.microsoft.com/office/drawing/2014/main" id="{C062AF90-C08E-40F6-8FFD-734D6EA24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333275" y="5495943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uboid - Free education icons">
            <a:extLst>
              <a:ext uri="{FF2B5EF4-FFF2-40B4-BE49-F238E27FC236}">
                <a16:creationId xmlns:a16="http://schemas.microsoft.com/office/drawing/2014/main" id="{E5A442A9-E71C-4F6C-91BF-54D1853E9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594587" y="5657990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uboid - Free education icons">
            <a:extLst>
              <a:ext uri="{FF2B5EF4-FFF2-40B4-BE49-F238E27FC236}">
                <a16:creationId xmlns:a16="http://schemas.microsoft.com/office/drawing/2014/main" id="{CFE2C735-BE97-4973-9096-44695ADE3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368889" y="5798650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991360-9157-4DFD-BF37-E0E68B56405F}"/>
              </a:ext>
            </a:extLst>
          </p:cNvPr>
          <p:cNvSpPr/>
          <p:nvPr/>
        </p:nvSpPr>
        <p:spPr>
          <a:xfrm>
            <a:off x="672252" y="6006369"/>
            <a:ext cx="1576062" cy="748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44" name="Picture 6" descr="gold coin money symbol icon 19046339 PNG">
            <a:extLst>
              <a:ext uri="{FF2B5EF4-FFF2-40B4-BE49-F238E27FC236}">
                <a16:creationId xmlns:a16="http://schemas.microsoft.com/office/drawing/2014/main" id="{09CA3CC5-FE86-47F9-818C-FFE7BEB24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13" y="4372806"/>
            <a:ext cx="347961" cy="34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gold coin money symbol icon 19046339 PNG">
            <a:extLst>
              <a:ext uri="{FF2B5EF4-FFF2-40B4-BE49-F238E27FC236}">
                <a16:creationId xmlns:a16="http://schemas.microsoft.com/office/drawing/2014/main" id="{5337AF53-90B1-4ABB-AB0E-F9581053F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44" y="3872192"/>
            <a:ext cx="347961" cy="34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gold coin money symbol icon 19046339 PNG">
            <a:extLst>
              <a:ext uri="{FF2B5EF4-FFF2-40B4-BE49-F238E27FC236}">
                <a16:creationId xmlns:a16="http://schemas.microsoft.com/office/drawing/2014/main" id="{5E7688BB-7C05-4E6F-80EF-403B47934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299" y="2743135"/>
            <a:ext cx="347961" cy="34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gold coin money symbol icon 19046339 PNG">
            <a:extLst>
              <a:ext uri="{FF2B5EF4-FFF2-40B4-BE49-F238E27FC236}">
                <a16:creationId xmlns:a16="http://schemas.microsoft.com/office/drawing/2014/main" id="{64CBC934-AABB-4FCE-B086-96701D4CD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607" y="1981843"/>
            <a:ext cx="347961" cy="34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gold coin money symbol icon 19046339 PNG">
            <a:extLst>
              <a:ext uri="{FF2B5EF4-FFF2-40B4-BE49-F238E27FC236}">
                <a16:creationId xmlns:a16="http://schemas.microsoft.com/office/drawing/2014/main" id="{18FB570B-54BF-434B-AC10-A7A04DD81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77" y="2909204"/>
            <a:ext cx="347961" cy="34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나무 - 무료 자연개 아이콘">
            <a:extLst>
              <a:ext uri="{FF2B5EF4-FFF2-40B4-BE49-F238E27FC236}">
                <a16:creationId xmlns:a16="http://schemas.microsoft.com/office/drawing/2014/main" id="{ECDACEDD-9A88-44D5-BD94-186E4A667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3" y="2984722"/>
            <a:ext cx="397689" cy="3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나무 - 무료 자연개 아이콘">
            <a:extLst>
              <a:ext uri="{FF2B5EF4-FFF2-40B4-BE49-F238E27FC236}">
                <a16:creationId xmlns:a16="http://schemas.microsoft.com/office/drawing/2014/main" id="{599BBA15-7201-45FB-AB8D-ED0D5643A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37" y="5546582"/>
            <a:ext cx="397689" cy="3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나무 - 무료 자연개 아이콘">
            <a:extLst>
              <a:ext uri="{FF2B5EF4-FFF2-40B4-BE49-F238E27FC236}">
                <a16:creationId xmlns:a16="http://schemas.microsoft.com/office/drawing/2014/main" id="{740A51D7-2BBB-4364-B9EF-F22DD9891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80" y="3842299"/>
            <a:ext cx="397689" cy="3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나무 - 무료 자연개 아이콘">
            <a:extLst>
              <a:ext uri="{FF2B5EF4-FFF2-40B4-BE49-F238E27FC236}">
                <a16:creationId xmlns:a16="http://schemas.microsoft.com/office/drawing/2014/main" id="{2EDE5A07-672E-4BBB-995C-69A85E732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7" y="4496991"/>
            <a:ext cx="397689" cy="3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나무 - 무료 자연개 아이콘">
            <a:extLst>
              <a:ext uri="{FF2B5EF4-FFF2-40B4-BE49-F238E27FC236}">
                <a16:creationId xmlns:a16="http://schemas.microsoft.com/office/drawing/2014/main" id="{E0CAED45-D6B6-492A-93A9-8F1557506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32" y="1746434"/>
            <a:ext cx="397689" cy="3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나무 - 무료 자연개 아이콘">
            <a:extLst>
              <a:ext uri="{FF2B5EF4-FFF2-40B4-BE49-F238E27FC236}">
                <a16:creationId xmlns:a16="http://schemas.microsoft.com/office/drawing/2014/main" id="{3161DE61-B335-4B54-91C2-9EDAD08BD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09" y="3672923"/>
            <a:ext cx="335756" cy="33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AF9EC686-45AF-415B-B69B-784DC2C32D5C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36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36947D02-BFCC-4234-9F5A-861B7699C74E}"/>
              </a:ext>
            </a:extLst>
          </p:cNvPr>
          <p:cNvSpPr/>
          <p:nvPr/>
        </p:nvSpPr>
        <p:spPr>
          <a:xfrm>
            <a:off x="742005" y="1684843"/>
            <a:ext cx="2422968" cy="43048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화면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7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0867A-7190-4BDE-91C1-F4521BA3210F}"/>
              </a:ext>
            </a:extLst>
          </p:cNvPr>
          <p:cNvSpPr txBox="1"/>
          <p:nvPr/>
        </p:nvSpPr>
        <p:spPr>
          <a:xfrm>
            <a:off x="4447143" y="1709616"/>
            <a:ext cx="759944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 중인 게임 화면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오버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UI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표시 중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총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개의 </a:t>
            </a:r>
            <a:r>
              <a:rPr lang="ko-KR" altLang="en-US" sz="16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버튼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4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개의 텍스트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버튼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</a:t>
            </a:r>
          </a:p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RETRY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버튼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터치 시 게임 오버 메뉴를 비활성화하고 메인 메뉴로 전환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SHARE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버튼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터치 시 스코어를 소셜 미디어 앱 중 하나를 선택하여 스코어를 공유하는 창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플로팅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91476-B3C9-4715-BBBD-F19A7235D863}"/>
              </a:ext>
            </a:extLst>
          </p:cNvPr>
          <p:cNvSpPr txBox="1"/>
          <p:nvPr/>
        </p:nvSpPr>
        <p:spPr>
          <a:xfrm>
            <a:off x="4447143" y="1090567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678FF5-443C-4119-AD8C-E0F549B72F6A}"/>
              </a:ext>
            </a:extLst>
          </p:cNvPr>
          <p:cNvSpPr/>
          <p:nvPr/>
        </p:nvSpPr>
        <p:spPr>
          <a:xfrm rot="16200000" flipV="1">
            <a:off x="1155143" y="3718622"/>
            <a:ext cx="5301830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00B9E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1" name="Picture 2" descr="Cuboid - Free education icons">
            <a:extLst>
              <a:ext uri="{FF2B5EF4-FFF2-40B4-BE49-F238E27FC236}">
                <a16:creationId xmlns:a16="http://schemas.microsoft.com/office/drawing/2014/main" id="{22331153-CDF5-4AD1-9ADA-37DADA269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229563" y="1601629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uboid - Free education icons">
            <a:extLst>
              <a:ext uri="{FF2B5EF4-FFF2-40B4-BE49-F238E27FC236}">
                <a16:creationId xmlns:a16="http://schemas.microsoft.com/office/drawing/2014/main" id="{977644CE-98AD-4375-A362-5C74DB3B8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980365" y="1750703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uboid - Free education icons">
            <a:extLst>
              <a:ext uri="{FF2B5EF4-FFF2-40B4-BE49-F238E27FC236}">
                <a16:creationId xmlns:a16="http://schemas.microsoft.com/office/drawing/2014/main" id="{BC3B0314-5B24-4336-A8DB-BE6576227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266094" y="1909306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uboid - Free education icons">
            <a:extLst>
              <a:ext uri="{FF2B5EF4-FFF2-40B4-BE49-F238E27FC236}">
                <a16:creationId xmlns:a16="http://schemas.microsoft.com/office/drawing/2014/main" id="{7DDE0B53-738E-41A0-937F-CACD1001B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019799" y="2051046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uboid - Free education icons">
            <a:extLst>
              <a:ext uri="{FF2B5EF4-FFF2-40B4-BE49-F238E27FC236}">
                <a16:creationId xmlns:a16="http://schemas.microsoft.com/office/drawing/2014/main" id="{0AB97491-36F5-4E3B-924D-8ECA4B39B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261744" y="2217977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uboid - Free education icons">
            <a:extLst>
              <a:ext uri="{FF2B5EF4-FFF2-40B4-BE49-F238E27FC236}">
                <a16:creationId xmlns:a16="http://schemas.microsoft.com/office/drawing/2014/main" id="{05DCD2F2-FEB7-4B6E-9598-DB554F439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025013" y="2374369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uboid - Free education icons">
            <a:extLst>
              <a:ext uri="{FF2B5EF4-FFF2-40B4-BE49-F238E27FC236}">
                <a16:creationId xmlns:a16="http://schemas.microsoft.com/office/drawing/2014/main" id="{C4C60D16-CF01-4BB6-A428-C0A8C4CF9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301477" y="2533493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uboid - Free education icons">
            <a:extLst>
              <a:ext uri="{FF2B5EF4-FFF2-40B4-BE49-F238E27FC236}">
                <a16:creationId xmlns:a16="http://schemas.microsoft.com/office/drawing/2014/main" id="{84DF1B15-F2CB-40F5-83C4-4CC7FFC6E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051981" y="2666678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uboid - Free education icons">
            <a:extLst>
              <a:ext uri="{FF2B5EF4-FFF2-40B4-BE49-F238E27FC236}">
                <a16:creationId xmlns:a16="http://schemas.microsoft.com/office/drawing/2014/main" id="{22515655-A0B3-4230-B11B-C7E35D6CB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344326" y="2816805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uboid - Free education icons">
            <a:extLst>
              <a:ext uri="{FF2B5EF4-FFF2-40B4-BE49-F238E27FC236}">
                <a16:creationId xmlns:a16="http://schemas.microsoft.com/office/drawing/2014/main" id="{D9E7CA0E-2104-410D-ADA0-DF5E2FD2E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098030" y="2964598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uboid - Free education icons">
            <a:extLst>
              <a:ext uri="{FF2B5EF4-FFF2-40B4-BE49-F238E27FC236}">
                <a16:creationId xmlns:a16="http://schemas.microsoft.com/office/drawing/2014/main" id="{3BC28F8C-8019-4CF4-8AE5-E85C2D789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851735" y="3132841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uboid - Free education icons">
            <a:extLst>
              <a:ext uri="{FF2B5EF4-FFF2-40B4-BE49-F238E27FC236}">
                <a16:creationId xmlns:a16="http://schemas.microsoft.com/office/drawing/2014/main" id="{7B6D724B-BF42-4A74-A21C-44B5363AD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605441" y="3290827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uboid - Free education icons">
            <a:extLst>
              <a:ext uri="{FF2B5EF4-FFF2-40B4-BE49-F238E27FC236}">
                <a16:creationId xmlns:a16="http://schemas.microsoft.com/office/drawing/2014/main" id="{C3BB942A-7281-42FC-A884-82B88BB89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357053" y="3447602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uboid - Free education icons">
            <a:extLst>
              <a:ext uri="{FF2B5EF4-FFF2-40B4-BE49-F238E27FC236}">
                <a16:creationId xmlns:a16="http://schemas.microsoft.com/office/drawing/2014/main" id="{D37B94B9-23D7-4A09-B509-E7108B9F3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111225" y="3596833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uboid - Free education icons">
            <a:extLst>
              <a:ext uri="{FF2B5EF4-FFF2-40B4-BE49-F238E27FC236}">
                <a16:creationId xmlns:a16="http://schemas.microsoft.com/office/drawing/2014/main" id="{2B3B2418-D868-4EBC-9ABA-F8C4077F2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380881" y="3774176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uboid - Free education icons">
            <a:extLst>
              <a:ext uri="{FF2B5EF4-FFF2-40B4-BE49-F238E27FC236}">
                <a16:creationId xmlns:a16="http://schemas.microsoft.com/office/drawing/2014/main" id="{4C99A7BB-777D-47A5-B462-44CA48B7B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123784" y="3929662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uboid - Free education icons">
            <a:extLst>
              <a:ext uri="{FF2B5EF4-FFF2-40B4-BE49-F238E27FC236}">
                <a16:creationId xmlns:a16="http://schemas.microsoft.com/office/drawing/2014/main" id="{A05FC98F-D368-4874-ADCE-377E6C17B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421551" y="4092130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uboid - Free education icons">
            <a:extLst>
              <a:ext uri="{FF2B5EF4-FFF2-40B4-BE49-F238E27FC236}">
                <a16:creationId xmlns:a16="http://schemas.microsoft.com/office/drawing/2014/main" id="{3940E626-E654-47A8-B3BE-73B4F7B92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712469" y="4254598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uboid - Free education icons">
            <a:extLst>
              <a:ext uri="{FF2B5EF4-FFF2-40B4-BE49-F238E27FC236}">
                <a16:creationId xmlns:a16="http://schemas.microsoft.com/office/drawing/2014/main" id="{0E41CE82-EB9B-4B04-B19F-B5B1988C2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982124" y="4440092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uboid - Free education icons">
            <a:extLst>
              <a:ext uri="{FF2B5EF4-FFF2-40B4-BE49-F238E27FC236}">
                <a16:creationId xmlns:a16="http://schemas.microsoft.com/office/drawing/2014/main" id="{0412CF66-865E-4B02-9E46-E3E313EE1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250487" y="4633865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uboid - Free education icons">
            <a:extLst>
              <a:ext uri="{FF2B5EF4-FFF2-40B4-BE49-F238E27FC236}">
                <a16:creationId xmlns:a16="http://schemas.microsoft.com/office/drawing/2014/main" id="{08764B44-4E21-4454-9AEA-844D6C0CD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019800" y="4773050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uboid - Free education icons">
            <a:extLst>
              <a:ext uri="{FF2B5EF4-FFF2-40B4-BE49-F238E27FC236}">
                <a16:creationId xmlns:a16="http://schemas.microsoft.com/office/drawing/2014/main" id="{0E2D7600-54F6-4091-8D64-0AE237F7C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790523" y="4912234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uboid - Free education icons">
            <a:extLst>
              <a:ext uri="{FF2B5EF4-FFF2-40B4-BE49-F238E27FC236}">
                <a16:creationId xmlns:a16="http://schemas.microsoft.com/office/drawing/2014/main" id="{1845330A-CABE-4A4E-9B11-B5D7B20F1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556910" y="5051419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891850E-E341-4CC8-A9D0-BDBDECA0CD8F}"/>
              </a:ext>
            </a:extLst>
          </p:cNvPr>
          <p:cNvSpPr/>
          <p:nvPr/>
        </p:nvSpPr>
        <p:spPr>
          <a:xfrm>
            <a:off x="1706577" y="1191237"/>
            <a:ext cx="1576062" cy="480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40" name="Picture 2" descr="Cuboid - Free education icons">
            <a:extLst>
              <a:ext uri="{FF2B5EF4-FFF2-40B4-BE49-F238E27FC236}">
                <a16:creationId xmlns:a16="http://schemas.microsoft.com/office/drawing/2014/main" id="{17FA0860-52ED-442F-B581-8CEA0A98F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313370" y="5171523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BAB6093-40D3-448B-B25E-1DD900EA9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39592">
            <a:off x="2411447" y="5181620"/>
            <a:ext cx="443768" cy="430942"/>
          </a:xfrm>
          <a:prstGeom prst="rect">
            <a:avLst/>
          </a:prstGeom>
        </p:spPr>
      </p:pic>
      <p:pic>
        <p:nvPicPr>
          <p:cNvPr id="42" name="Picture 2" descr="Cuboid - Free education icons">
            <a:extLst>
              <a:ext uri="{FF2B5EF4-FFF2-40B4-BE49-F238E27FC236}">
                <a16:creationId xmlns:a16="http://schemas.microsoft.com/office/drawing/2014/main" id="{0C3E6FA1-AAB3-4C18-930B-9719E3E5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063705" y="5325162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uboid - Free education icons">
            <a:extLst>
              <a:ext uri="{FF2B5EF4-FFF2-40B4-BE49-F238E27FC236}">
                <a16:creationId xmlns:a16="http://schemas.microsoft.com/office/drawing/2014/main" id="{62C68E75-3AB2-41D5-9FD3-A83CF8C2E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333275" y="5495943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uboid - Free education icons">
            <a:extLst>
              <a:ext uri="{FF2B5EF4-FFF2-40B4-BE49-F238E27FC236}">
                <a16:creationId xmlns:a16="http://schemas.microsoft.com/office/drawing/2014/main" id="{DE62F9B5-1DD4-4AA5-A620-C6E44EA32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594587" y="5657990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uboid - Free education icons">
            <a:extLst>
              <a:ext uri="{FF2B5EF4-FFF2-40B4-BE49-F238E27FC236}">
                <a16:creationId xmlns:a16="http://schemas.microsoft.com/office/drawing/2014/main" id="{60905F02-E631-4A1F-B5EA-D5390DB34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368889" y="5798650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38298F40-5457-4320-8B7F-5BE9F3C27757}"/>
              </a:ext>
            </a:extLst>
          </p:cNvPr>
          <p:cNvSpPr/>
          <p:nvPr/>
        </p:nvSpPr>
        <p:spPr>
          <a:xfrm>
            <a:off x="672252" y="6006369"/>
            <a:ext cx="1576062" cy="748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47" name="Picture 6" descr="gold coin money symbol icon 19046339 PNG">
            <a:extLst>
              <a:ext uri="{FF2B5EF4-FFF2-40B4-BE49-F238E27FC236}">
                <a16:creationId xmlns:a16="http://schemas.microsoft.com/office/drawing/2014/main" id="{406AA099-C583-4BDA-9DB2-EEE124A02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13" y="4372806"/>
            <a:ext cx="347961" cy="34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gold coin money symbol icon 19046339 PNG">
            <a:extLst>
              <a:ext uri="{FF2B5EF4-FFF2-40B4-BE49-F238E27FC236}">
                <a16:creationId xmlns:a16="http://schemas.microsoft.com/office/drawing/2014/main" id="{584D0082-F5DD-48E8-A379-1E2E00AEE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44" y="3872192"/>
            <a:ext cx="347961" cy="34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gold coin money symbol icon 19046339 PNG">
            <a:extLst>
              <a:ext uri="{FF2B5EF4-FFF2-40B4-BE49-F238E27FC236}">
                <a16:creationId xmlns:a16="http://schemas.microsoft.com/office/drawing/2014/main" id="{AEE8B403-5286-4146-9894-C77CC3F5E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299" y="2743135"/>
            <a:ext cx="347961" cy="34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gold coin money symbol icon 19046339 PNG">
            <a:extLst>
              <a:ext uri="{FF2B5EF4-FFF2-40B4-BE49-F238E27FC236}">
                <a16:creationId xmlns:a16="http://schemas.microsoft.com/office/drawing/2014/main" id="{8AAD7090-F4E7-41CB-B05E-2212275BE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607" y="1981843"/>
            <a:ext cx="347961" cy="34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gold coin money symbol icon 19046339 PNG">
            <a:extLst>
              <a:ext uri="{FF2B5EF4-FFF2-40B4-BE49-F238E27FC236}">
                <a16:creationId xmlns:a16="http://schemas.microsoft.com/office/drawing/2014/main" id="{7AA47025-9C5C-4C19-9F7A-2978734BB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77" y="2909204"/>
            <a:ext cx="347961" cy="34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21">
            <a:extLst>
              <a:ext uri="{FF2B5EF4-FFF2-40B4-BE49-F238E27FC236}">
                <a16:creationId xmlns:a16="http://schemas.microsoft.com/office/drawing/2014/main" id="{D20375CE-5392-42DC-B02C-C3FA710555F4}"/>
              </a:ext>
            </a:extLst>
          </p:cNvPr>
          <p:cNvSpPr txBox="1"/>
          <p:nvPr/>
        </p:nvSpPr>
        <p:spPr>
          <a:xfrm>
            <a:off x="961271" y="2058108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GAME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 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OVER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06B72C6-2DEA-41EF-8B25-7CE8F8BEA030}"/>
              </a:ext>
            </a:extLst>
          </p:cNvPr>
          <p:cNvSpPr/>
          <p:nvPr/>
        </p:nvSpPr>
        <p:spPr>
          <a:xfrm>
            <a:off x="1265952" y="4833160"/>
            <a:ext cx="481714" cy="4984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EEB77FC-3429-45B9-AC20-045CE0B45BA3}"/>
              </a:ext>
            </a:extLst>
          </p:cNvPr>
          <p:cNvSpPr/>
          <p:nvPr/>
        </p:nvSpPr>
        <p:spPr>
          <a:xfrm>
            <a:off x="2229754" y="4841419"/>
            <a:ext cx="481714" cy="4984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5DC5BF4-37F7-482E-BEA4-6D0A3980E1B8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1506809" y="3091096"/>
            <a:ext cx="3107136" cy="1742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736B93C-89E2-4B38-8B65-AEB0C0B7A78E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2470611" y="3471806"/>
            <a:ext cx="2143334" cy="1369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1">
            <a:extLst>
              <a:ext uri="{FF2B5EF4-FFF2-40B4-BE49-F238E27FC236}">
                <a16:creationId xmlns:a16="http://schemas.microsoft.com/office/drawing/2014/main" id="{CE80D81B-1A4A-4B9A-87E5-E17AA495C538}"/>
              </a:ext>
            </a:extLst>
          </p:cNvPr>
          <p:cNvSpPr txBox="1"/>
          <p:nvPr/>
        </p:nvSpPr>
        <p:spPr>
          <a:xfrm>
            <a:off x="1076738" y="2589379"/>
            <a:ext cx="172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NEW HIGHSCORE!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</p:txBody>
      </p:sp>
      <p:sp>
        <p:nvSpPr>
          <p:cNvPr id="58" name="TextBox 21">
            <a:extLst>
              <a:ext uri="{FF2B5EF4-FFF2-40B4-BE49-F238E27FC236}">
                <a16:creationId xmlns:a16="http://schemas.microsoft.com/office/drawing/2014/main" id="{5FE599F2-C2C5-43A4-A494-E173B1651A42}"/>
              </a:ext>
            </a:extLst>
          </p:cNvPr>
          <p:cNvSpPr txBox="1"/>
          <p:nvPr/>
        </p:nvSpPr>
        <p:spPr>
          <a:xfrm>
            <a:off x="1624255" y="2907947"/>
            <a:ext cx="769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SCORE</a:t>
            </a:r>
          </a:p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42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</p:txBody>
      </p:sp>
      <p:sp>
        <p:nvSpPr>
          <p:cNvPr id="59" name="TextBox 21">
            <a:extLst>
              <a:ext uri="{FF2B5EF4-FFF2-40B4-BE49-F238E27FC236}">
                <a16:creationId xmlns:a16="http://schemas.microsoft.com/office/drawing/2014/main" id="{7C0C0BDF-AB1F-4D9C-83EF-0ED22BF80886}"/>
              </a:ext>
            </a:extLst>
          </p:cNvPr>
          <p:cNvSpPr txBox="1"/>
          <p:nvPr/>
        </p:nvSpPr>
        <p:spPr>
          <a:xfrm>
            <a:off x="1390385" y="3656117"/>
            <a:ext cx="12564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HIGH SCORE</a:t>
            </a:r>
          </a:p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42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</p:txBody>
      </p:sp>
      <p:pic>
        <p:nvPicPr>
          <p:cNvPr id="11266" name="Picture 2" descr="나무 - 무료 자연개 아이콘">
            <a:extLst>
              <a:ext uri="{FF2B5EF4-FFF2-40B4-BE49-F238E27FC236}">
                <a16:creationId xmlns:a16="http://schemas.microsoft.com/office/drawing/2014/main" id="{3DA73F0B-A426-4FDE-850E-45224C533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3" y="2984722"/>
            <a:ext cx="397689" cy="3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나무 - 무료 자연개 아이콘">
            <a:extLst>
              <a:ext uri="{FF2B5EF4-FFF2-40B4-BE49-F238E27FC236}">
                <a16:creationId xmlns:a16="http://schemas.microsoft.com/office/drawing/2014/main" id="{42DA6A67-02A7-4A39-B514-D2BA17CC4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37" y="5546582"/>
            <a:ext cx="397689" cy="3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나무 - 무료 자연개 아이콘">
            <a:extLst>
              <a:ext uri="{FF2B5EF4-FFF2-40B4-BE49-F238E27FC236}">
                <a16:creationId xmlns:a16="http://schemas.microsoft.com/office/drawing/2014/main" id="{C4B444FE-AC7E-45AB-A5FC-32BA413BB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80" y="3842299"/>
            <a:ext cx="397689" cy="3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나무 - 무료 자연개 아이콘">
            <a:extLst>
              <a:ext uri="{FF2B5EF4-FFF2-40B4-BE49-F238E27FC236}">
                <a16:creationId xmlns:a16="http://schemas.microsoft.com/office/drawing/2014/main" id="{62CF1207-A955-46CD-B626-6E49540AC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7" y="4496991"/>
            <a:ext cx="397689" cy="3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나무 - 무료 자연개 아이콘">
            <a:extLst>
              <a:ext uri="{FF2B5EF4-FFF2-40B4-BE49-F238E27FC236}">
                <a16:creationId xmlns:a16="http://schemas.microsoft.com/office/drawing/2014/main" id="{2546C442-3905-4629-B802-AE24A5745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32" y="1746434"/>
            <a:ext cx="397689" cy="3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나무 - 무료 자연개 아이콘">
            <a:extLst>
              <a:ext uri="{FF2B5EF4-FFF2-40B4-BE49-F238E27FC236}">
                <a16:creationId xmlns:a16="http://schemas.microsoft.com/office/drawing/2014/main" id="{4C73699D-B225-4ACB-B2C5-6EA4F7058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09" y="3672923"/>
            <a:ext cx="335756" cy="33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5C146A31-7FC5-4342-84D0-2CC50F9BA40A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620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8D719412-F08D-47A0-B9B3-95C17E7BD93A}"/>
              </a:ext>
            </a:extLst>
          </p:cNvPr>
          <p:cNvSpPr/>
          <p:nvPr/>
        </p:nvSpPr>
        <p:spPr>
          <a:xfrm>
            <a:off x="742005" y="1684843"/>
            <a:ext cx="2422968" cy="43048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화면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7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0867A-7190-4BDE-91C1-F4521BA3210F}"/>
              </a:ext>
            </a:extLst>
          </p:cNvPr>
          <p:cNvSpPr txBox="1"/>
          <p:nvPr/>
        </p:nvSpPr>
        <p:spPr>
          <a:xfrm>
            <a:off x="4447143" y="1709616"/>
            <a:ext cx="759944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 중인 게임 화면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오버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UI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표시 중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총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개의 버튼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4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개의 </a:t>
            </a:r>
            <a:r>
              <a:rPr lang="ko-KR" altLang="en-US" sz="16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텍스트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텍스트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</a:t>
            </a:r>
          </a:p>
          <a:p>
            <a:r>
              <a:rPr lang="en-US" altLang="ko-KR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GAME OVER : 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플레이어에게 게임 오버 되었다는 사실을 강조하고자 가장 크기가 큰 폰트로 설정</a:t>
            </a:r>
            <a:endParaRPr lang="en-US" altLang="ko-KR" sz="13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3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NEW HIGHSCORE : 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기존 최고 기록과 현재의 기록을 비교하는 프로세스 실행 후 화면에 노출 여부</a:t>
            </a:r>
            <a:r>
              <a:rPr lang="en-US" altLang="ko-KR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결정</a:t>
            </a:r>
            <a:endParaRPr lang="en-US" altLang="ko-KR" sz="13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                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현재 스코어가 기존 최고 기록을 초과한 경우 </a:t>
            </a:r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노출</a:t>
            </a:r>
          </a:p>
          <a:p>
            <a:pPr lvl="1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                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현재 스코어가 기존 최고 기록을 초과하지 못한 경우 </a:t>
            </a:r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2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비노출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3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SCORE : 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현재 게임에서 기록한 스코어를 표시</a:t>
            </a:r>
            <a:endParaRPr lang="en-US" altLang="ko-KR" sz="13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3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BEST SCORE : </a:t>
            </a:r>
            <a:r>
              <a:rPr lang="ko-KR" altLang="en-US" sz="13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기존 최고 기록의 수치를 표시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91476-B3C9-4715-BBBD-F19A7235D863}"/>
              </a:ext>
            </a:extLst>
          </p:cNvPr>
          <p:cNvSpPr txBox="1"/>
          <p:nvPr/>
        </p:nvSpPr>
        <p:spPr>
          <a:xfrm>
            <a:off x="4447143" y="1090567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678FF5-443C-4119-AD8C-E0F549B72F6A}"/>
              </a:ext>
            </a:extLst>
          </p:cNvPr>
          <p:cNvSpPr/>
          <p:nvPr/>
        </p:nvSpPr>
        <p:spPr>
          <a:xfrm rot="16200000" flipV="1">
            <a:off x="1155143" y="3718622"/>
            <a:ext cx="5301830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00B9E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2" name="Picture 2" descr="Cuboid - Free education icons">
            <a:extLst>
              <a:ext uri="{FF2B5EF4-FFF2-40B4-BE49-F238E27FC236}">
                <a16:creationId xmlns:a16="http://schemas.microsoft.com/office/drawing/2014/main" id="{15698DC2-3259-43FA-9A9E-D34D5637A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229563" y="1601629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uboid - Free education icons">
            <a:extLst>
              <a:ext uri="{FF2B5EF4-FFF2-40B4-BE49-F238E27FC236}">
                <a16:creationId xmlns:a16="http://schemas.microsoft.com/office/drawing/2014/main" id="{AB737A79-1313-4A3A-B0C6-33B977CAD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980365" y="1750703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uboid - Free education icons">
            <a:extLst>
              <a:ext uri="{FF2B5EF4-FFF2-40B4-BE49-F238E27FC236}">
                <a16:creationId xmlns:a16="http://schemas.microsoft.com/office/drawing/2014/main" id="{45353E69-A194-4802-9A49-5AC334B30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266094" y="1909306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uboid - Free education icons">
            <a:extLst>
              <a:ext uri="{FF2B5EF4-FFF2-40B4-BE49-F238E27FC236}">
                <a16:creationId xmlns:a16="http://schemas.microsoft.com/office/drawing/2014/main" id="{AE40EE8A-5C08-4D34-A7F7-1A56D5D28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019799" y="2051046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uboid - Free education icons">
            <a:extLst>
              <a:ext uri="{FF2B5EF4-FFF2-40B4-BE49-F238E27FC236}">
                <a16:creationId xmlns:a16="http://schemas.microsoft.com/office/drawing/2014/main" id="{738FEDBD-5925-44B1-95C5-E0027D6B8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261744" y="2217977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uboid - Free education icons">
            <a:extLst>
              <a:ext uri="{FF2B5EF4-FFF2-40B4-BE49-F238E27FC236}">
                <a16:creationId xmlns:a16="http://schemas.microsoft.com/office/drawing/2014/main" id="{DDD55CEC-F670-4793-9202-B3FF3412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025013" y="2374369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uboid - Free education icons">
            <a:extLst>
              <a:ext uri="{FF2B5EF4-FFF2-40B4-BE49-F238E27FC236}">
                <a16:creationId xmlns:a16="http://schemas.microsoft.com/office/drawing/2014/main" id="{FF18A752-ED71-4FBA-B844-91F747A78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301477" y="2533493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uboid - Free education icons">
            <a:extLst>
              <a:ext uri="{FF2B5EF4-FFF2-40B4-BE49-F238E27FC236}">
                <a16:creationId xmlns:a16="http://schemas.microsoft.com/office/drawing/2014/main" id="{F368B704-53E1-46F7-8030-1AC21756C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051981" y="2666678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uboid - Free education icons">
            <a:extLst>
              <a:ext uri="{FF2B5EF4-FFF2-40B4-BE49-F238E27FC236}">
                <a16:creationId xmlns:a16="http://schemas.microsoft.com/office/drawing/2014/main" id="{CBB62169-0106-418D-9FF2-8AB07CB19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344326" y="2816805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uboid - Free education icons">
            <a:extLst>
              <a:ext uri="{FF2B5EF4-FFF2-40B4-BE49-F238E27FC236}">
                <a16:creationId xmlns:a16="http://schemas.microsoft.com/office/drawing/2014/main" id="{7BD0B1D6-7BD6-41E7-9E37-477FCF3D9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098030" y="2964598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uboid - Free education icons">
            <a:extLst>
              <a:ext uri="{FF2B5EF4-FFF2-40B4-BE49-F238E27FC236}">
                <a16:creationId xmlns:a16="http://schemas.microsoft.com/office/drawing/2014/main" id="{1542CF6C-BBFC-4A06-A711-94116CA08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851735" y="3132841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uboid - Free education icons">
            <a:extLst>
              <a:ext uri="{FF2B5EF4-FFF2-40B4-BE49-F238E27FC236}">
                <a16:creationId xmlns:a16="http://schemas.microsoft.com/office/drawing/2014/main" id="{E0441E95-ECE7-4EAE-93F9-43D3F64BD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605441" y="3290827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uboid - Free education icons">
            <a:extLst>
              <a:ext uri="{FF2B5EF4-FFF2-40B4-BE49-F238E27FC236}">
                <a16:creationId xmlns:a16="http://schemas.microsoft.com/office/drawing/2014/main" id="{6E38D0D9-2CFA-454F-9717-BDF704D83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357053" y="3447602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uboid - Free education icons">
            <a:extLst>
              <a:ext uri="{FF2B5EF4-FFF2-40B4-BE49-F238E27FC236}">
                <a16:creationId xmlns:a16="http://schemas.microsoft.com/office/drawing/2014/main" id="{0D45A0C1-04B5-4170-B167-BF7E60849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111225" y="3596833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uboid - Free education icons">
            <a:extLst>
              <a:ext uri="{FF2B5EF4-FFF2-40B4-BE49-F238E27FC236}">
                <a16:creationId xmlns:a16="http://schemas.microsoft.com/office/drawing/2014/main" id="{C239BE42-2272-41F8-9515-4E2473EB7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380881" y="3774176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uboid - Free education icons">
            <a:extLst>
              <a:ext uri="{FF2B5EF4-FFF2-40B4-BE49-F238E27FC236}">
                <a16:creationId xmlns:a16="http://schemas.microsoft.com/office/drawing/2014/main" id="{716A27F1-3692-4B11-B030-2956CC684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123784" y="3929662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uboid - Free education icons">
            <a:extLst>
              <a:ext uri="{FF2B5EF4-FFF2-40B4-BE49-F238E27FC236}">
                <a16:creationId xmlns:a16="http://schemas.microsoft.com/office/drawing/2014/main" id="{BFDFD5FC-CD12-43AE-964C-300E04E6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421551" y="4092130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uboid - Free education icons">
            <a:extLst>
              <a:ext uri="{FF2B5EF4-FFF2-40B4-BE49-F238E27FC236}">
                <a16:creationId xmlns:a16="http://schemas.microsoft.com/office/drawing/2014/main" id="{4A3EBDA5-B732-42D5-BD9D-64B9C23C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712469" y="4254598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uboid - Free education icons">
            <a:extLst>
              <a:ext uri="{FF2B5EF4-FFF2-40B4-BE49-F238E27FC236}">
                <a16:creationId xmlns:a16="http://schemas.microsoft.com/office/drawing/2014/main" id="{D4BF9FC7-F373-471D-9C7A-8FF340089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982124" y="4440092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uboid - Free education icons">
            <a:extLst>
              <a:ext uri="{FF2B5EF4-FFF2-40B4-BE49-F238E27FC236}">
                <a16:creationId xmlns:a16="http://schemas.microsoft.com/office/drawing/2014/main" id="{AB265D74-F0EF-4297-914D-5A4376C7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250487" y="4633865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uboid - Free education icons">
            <a:extLst>
              <a:ext uri="{FF2B5EF4-FFF2-40B4-BE49-F238E27FC236}">
                <a16:creationId xmlns:a16="http://schemas.microsoft.com/office/drawing/2014/main" id="{831C3573-8599-403A-80F2-D2267DE59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2019800" y="4773050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uboid - Free education icons">
            <a:extLst>
              <a:ext uri="{FF2B5EF4-FFF2-40B4-BE49-F238E27FC236}">
                <a16:creationId xmlns:a16="http://schemas.microsoft.com/office/drawing/2014/main" id="{C3164605-0F8D-4DB8-A0C3-FA7869097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790523" y="4912234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uboid - Free education icons">
            <a:extLst>
              <a:ext uri="{FF2B5EF4-FFF2-40B4-BE49-F238E27FC236}">
                <a16:creationId xmlns:a16="http://schemas.microsoft.com/office/drawing/2014/main" id="{1DA069A5-2533-43A0-8321-4CE530AD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556910" y="5051419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06EAE98C-6DA7-4CEE-9262-2605553317E9}"/>
              </a:ext>
            </a:extLst>
          </p:cNvPr>
          <p:cNvSpPr/>
          <p:nvPr/>
        </p:nvSpPr>
        <p:spPr>
          <a:xfrm>
            <a:off x="1706577" y="1191237"/>
            <a:ext cx="1576062" cy="480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7" name="Picture 2" descr="Cuboid - Free education icons">
            <a:extLst>
              <a:ext uri="{FF2B5EF4-FFF2-40B4-BE49-F238E27FC236}">
                <a16:creationId xmlns:a16="http://schemas.microsoft.com/office/drawing/2014/main" id="{C6F1CA6E-0E8A-404E-992B-74F54CD0F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313370" y="5171523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D137519C-83C5-46FC-8476-5535A6FC6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39592">
            <a:off x="2411447" y="5181620"/>
            <a:ext cx="443768" cy="430942"/>
          </a:xfrm>
          <a:prstGeom prst="rect">
            <a:avLst/>
          </a:prstGeom>
        </p:spPr>
      </p:pic>
      <p:pic>
        <p:nvPicPr>
          <p:cNvPr id="79" name="Picture 2" descr="Cuboid - Free education icons">
            <a:extLst>
              <a:ext uri="{FF2B5EF4-FFF2-40B4-BE49-F238E27FC236}">
                <a16:creationId xmlns:a16="http://schemas.microsoft.com/office/drawing/2014/main" id="{27EE6D70-67A3-4BD2-AA30-5A91B2B11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063705" y="5325162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uboid - Free education icons">
            <a:extLst>
              <a:ext uri="{FF2B5EF4-FFF2-40B4-BE49-F238E27FC236}">
                <a16:creationId xmlns:a16="http://schemas.microsoft.com/office/drawing/2014/main" id="{D1985EAD-2309-42FA-96F1-63A30340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333275" y="5495943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uboid - Free education icons">
            <a:extLst>
              <a:ext uri="{FF2B5EF4-FFF2-40B4-BE49-F238E27FC236}">
                <a16:creationId xmlns:a16="http://schemas.microsoft.com/office/drawing/2014/main" id="{15A66319-7E46-48FC-B0DA-061C112F9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594587" y="5657990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Cuboid - Free education icons">
            <a:extLst>
              <a:ext uri="{FF2B5EF4-FFF2-40B4-BE49-F238E27FC236}">
                <a16:creationId xmlns:a16="http://schemas.microsoft.com/office/drawing/2014/main" id="{C2365D75-A28F-4499-9F2F-C45E6C8C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368889" y="5798650"/>
            <a:ext cx="793155" cy="7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89A73E30-FDB2-444E-8664-29F5EC180C89}"/>
              </a:ext>
            </a:extLst>
          </p:cNvPr>
          <p:cNvSpPr/>
          <p:nvPr/>
        </p:nvSpPr>
        <p:spPr>
          <a:xfrm>
            <a:off x="672252" y="6006369"/>
            <a:ext cx="1576062" cy="748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84" name="Picture 6" descr="gold coin money symbol icon 19046339 PNG">
            <a:extLst>
              <a:ext uri="{FF2B5EF4-FFF2-40B4-BE49-F238E27FC236}">
                <a16:creationId xmlns:a16="http://schemas.microsoft.com/office/drawing/2014/main" id="{AC29FE41-CE10-48EA-85B8-1B6F8BB2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13" y="4372806"/>
            <a:ext cx="347961" cy="34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6" descr="gold coin money symbol icon 19046339 PNG">
            <a:extLst>
              <a:ext uri="{FF2B5EF4-FFF2-40B4-BE49-F238E27FC236}">
                <a16:creationId xmlns:a16="http://schemas.microsoft.com/office/drawing/2014/main" id="{E9A33178-3BBA-4DFA-A6A7-AC1E1869F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44" y="3872192"/>
            <a:ext cx="347961" cy="34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6" descr="gold coin money symbol icon 19046339 PNG">
            <a:extLst>
              <a:ext uri="{FF2B5EF4-FFF2-40B4-BE49-F238E27FC236}">
                <a16:creationId xmlns:a16="http://schemas.microsoft.com/office/drawing/2014/main" id="{F77C2383-6D53-4C67-B30B-5DD7E0803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299" y="2743135"/>
            <a:ext cx="347961" cy="34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gold coin money symbol icon 19046339 PNG">
            <a:extLst>
              <a:ext uri="{FF2B5EF4-FFF2-40B4-BE49-F238E27FC236}">
                <a16:creationId xmlns:a16="http://schemas.microsoft.com/office/drawing/2014/main" id="{1420D506-7E61-44E0-954B-380A919B2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607" y="1981843"/>
            <a:ext cx="347961" cy="34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6" descr="gold coin money symbol icon 19046339 PNG">
            <a:extLst>
              <a:ext uri="{FF2B5EF4-FFF2-40B4-BE49-F238E27FC236}">
                <a16:creationId xmlns:a16="http://schemas.microsoft.com/office/drawing/2014/main" id="{E8CD7CB2-5343-4F28-A8CD-7F5BA9980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77" y="2909204"/>
            <a:ext cx="347961" cy="34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21">
            <a:extLst>
              <a:ext uri="{FF2B5EF4-FFF2-40B4-BE49-F238E27FC236}">
                <a16:creationId xmlns:a16="http://schemas.microsoft.com/office/drawing/2014/main" id="{C7190A35-CB41-4ACE-8C88-ECF473D1225F}"/>
              </a:ext>
            </a:extLst>
          </p:cNvPr>
          <p:cNvSpPr txBox="1"/>
          <p:nvPr/>
        </p:nvSpPr>
        <p:spPr>
          <a:xfrm>
            <a:off x="961271" y="2058108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GAME</a:t>
            </a:r>
            <a:r>
              <a:rPr lang="ko-KR" altLang="en-US" sz="24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 </a:t>
            </a:r>
            <a:r>
              <a:rPr lang="en-US" altLang="ko-KR" sz="24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OVER</a:t>
            </a:r>
            <a:endParaRPr lang="ko-KR" altLang="en-US" sz="2400" dirty="0">
              <a:solidFill>
                <a:srgbClr val="0F429D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5042752-0653-4A09-9AED-B158C4426206}"/>
              </a:ext>
            </a:extLst>
          </p:cNvPr>
          <p:cNvSpPr/>
          <p:nvPr/>
        </p:nvSpPr>
        <p:spPr>
          <a:xfrm>
            <a:off x="1265952" y="4833160"/>
            <a:ext cx="481714" cy="4984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E0F25D4-760F-4DD7-8BB0-30FECC3DB681}"/>
              </a:ext>
            </a:extLst>
          </p:cNvPr>
          <p:cNvSpPr/>
          <p:nvPr/>
        </p:nvSpPr>
        <p:spPr>
          <a:xfrm>
            <a:off x="2229754" y="4841419"/>
            <a:ext cx="481714" cy="4984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2" name="TextBox 21">
            <a:extLst>
              <a:ext uri="{FF2B5EF4-FFF2-40B4-BE49-F238E27FC236}">
                <a16:creationId xmlns:a16="http://schemas.microsoft.com/office/drawing/2014/main" id="{BA89B4B1-E283-4371-A1F7-B7BAD0E45B30}"/>
              </a:ext>
            </a:extLst>
          </p:cNvPr>
          <p:cNvSpPr txBox="1"/>
          <p:nvPr/>
        </p:nvSpPr>
        <p:spPr>
          <a:xfrm>
            <a:off x="1076738" y="2589379"/>
            <a:ext cx="172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NEW HIGHSCORE!</a:t>
            </a:r>
            <a:endParaRPr lang="ko-KR" altLang="en-US" sz="1400" dirty="0">
              <a:solidFill>
                <a:srgbClr val="0F429D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</p:txBody>
      </p:sp>
      <p:sp>
        <p:nvSpPr>
          <p:cNvPr id="93" name="TextBox 21">
            <a:extLst>
              <a:ext uri="{FF2B5EF4-FFF2-40B4-BE49-F238E27FC236}">
                <a16:creationId xmlns:a16="http://schemas.microsoft.com/office/drawing/2014/main" id="{15E5D338-A2C5-4DD7-A9B9-8CA6B265C1EA}"/>
              </a:ext>
            </a:extLst>
          </p:cNvPr>
          <p:cNvSpPr txBox="1"/>
          <p:nvPr/>
        </p:nvSpPr>
        <p:spPr>
          <a:xfrm>
            <a:off x="1624255" y="2907947"/>
            <a:ext cx="769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SCORE</a:t>
            </a:r>
          </a:p>
          <a:p>
            <a:pPr algn="ctr"/>
            <a:r>
              <a:rPr lang="en-US" altLang="ko-KR" sz="28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42</a:t>
            </a:r>
            <a:endParaRPr lang="ko-KR" altLang="en-US" sz="1400" dirty="0">
              <a:solidFill>
                <a:srgbClr val="0F429D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</p:txBody>
      </p:sp>
      <p:sp>
        <p:nvSpPr>
          <p:cNvPr id="94" name="TextBox 21">
            <a:extLst>
              <a:ext uri="{FF2B5EF4-FFF2-40B4-BE49-F238E27FC236}">
                <a16:creationId xmlns:a16="http://schemas.microsoft.com/office/drawing/2014/main" id="{2F3C76CD-CFA1-4974-A0D3-258BEAFD908D}"/>
              </a:ext>
            </a:extLst>
          </p:cNvPr>
          <p:cNvSpPr txBox="1"/>
          <p:nvPr/>
        </p:nvSpPr>
        <p:spPr>
          <a:xfrm>
            <a:off x="1390385" y="3656117"/>
            <a:ext cx="12564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HIGH SCORE</a:t>
            </a:r>
          </a:p>
          <a:p>
            <a:pPr algn="ctr"/>
            <a:r>
              <a:rPr lang="en-US" altLang="ko-KR" sz="28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42</a:t>
            </a:r>
            <a:endParaRPr lang="ko-KR" altLang="en-US" sz="1400" dirty="0">
              <a:solidFill>
                <a:srgbClr val="0F429D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83E414E-6451-455E-8C17-A91E9787ABF1}"/>
              </a:ext>
            </a:extLst>
          </p:cNvPr>
          <p:cNvCxnSpPr>
            <a:cxnSpLocks/>
            <a:endCxn id="89" idx="3"/>
          </p:cNvCxnSpPr>
          <p:nvPr/>
        </p:nvCxnSpPr>
        <p:spPr>
          <a:xfrm flipH="1" flipV="1">
            <a:off x="2930080" y="2288941"/>
            <a:ext cx="1517064" cy="802156"/>
          </a:xfrm>
          <a:prstGeom prst="straightConnector1">
            <a:avLst/>
          </a:prstGeom>
          <a:ln>
            <a:solidFill>
              <a:srgbClr val="0F4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D5CFE2B-4065-4C46-BFCE-935F4AC7C754}"/>
              </a:ext>
            </a:extLst>
          </p:cNvPr>
          <p:cNvCxnSpPr>
            <a:cxnSpLocks/>
            <a:endCxn id="92" idx="3"/>
          </p:cNvCxnSpPr>
          <p:nvPr/>
        </p:nvCxnSpPr>
        <p:spPr>
          <a:xfrm flipH="1" flipV="1">
            <a:off x="2802916" y="2743268"/>
            <a:ext cx="1644228" cy="708408"/>
          </a:xfrm>
          <a:prstGeom prst="straightConnector1">
            <a:avLst/>
          </a:prstGeom>
          <a:ln>
            <a:solidFill>
              <a:srgbClr val="0F4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E0D3980-99FD-4EFB-B195-C617D162DF47}"/>
              </a:ext>
            </a:extLst>
          </p:cNvPr>
          <p:cNvCxnSpPr>
            <a:cxnSpLocks/>
            <a:endCxn id="62" idx="1"/>
          </p:cNvCxnSpPr>
          <p:nvPr/>
        </p:nvCxnSpPr>
        <p:spPr>
          <a:xfrm flipH="1" flipV="1">
            <a:off x="2446601" y="3185972"/>
            <a:ext cx="2000544" cy="1043168"/>
          </a:xfrm>
          <a:prstGeom prst="straightConnector1">
            <a:avLst/>
          </a:prstGeom>
          <a:ln>
            <a:solidFill>
              <a:srgbClr val="0F4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355F4FA-C8EC-464C-824E-8DFB81E0FAD2}"/>
              </a:ext>
            </a:extLst>
          </p:cNvPr>
          <p:cNvCxnSpPr>
            <a:cxnSpLocks/>
            <a:endCxn id="94" idx="3"/>
          </p:cNvCxnSpPr>
          <p:nvPr/>
        </p:nvCxnSpPr>
        <p:spPr>
          <a:xfrm flipH="1" flipV="1">
            <a:off x="2646883" y="4025449"/>
            <a:ext cx="1800260" cy="602444"/>
          </a:xfrm>
          <a:prstGeom prst="straightConnector1">
            <a:avLst/>
          </a:prstGeom>
          <a:ln>
            <a:solidFill>
              <a:srgbClr val="0F4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나무 - 무료 자연개 아이콘">
            <a:extLst>
              <a:ext uri="{FF2B5EF4-FFF2-40B4-BE49-F238E27FC236}">
                <a16:creationId xmlns:a16="http://schemas.microsoft.com/office/drawing/2014/main" id="{D9B2CE59-1637-43AB-AF49-CF390D802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3" y="2984722"/>
            <a:ext cx="397689" cy="3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나무 - 무료 자연개 아이콘">
            <a:extLst>
              <a:ext uri="{FF2B5EF4-FFF2-40B4-BE49-F238E27FC236}">
                <a16:creationId xmlns:a16="http://schemas.microsoft.com/office/drawing/2014/main" id="{98F2DEAE-6656-4B69-BA5E-A39F10FC8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37" y="5546582"/>
            <a:ext cx="397689" cy="3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나무 - 무료 자연개 아이콘">
            <a:extLst>
              <a:ext uri="{FF2B5EF4-FFF2-40B4-BE49-F238E27FC236}">
                <a16:creationId xmlns:a16="http://schemas.microsoft.com/office/drawing/2014/main" id="{6A18534E-697A-482A-9024-BC83653F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80" y="3842299"/>
            <a:ext cx="397689" cy="3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나무 - 무료 자연개 아이콘">
            <a:extLst>
              <a:ext uri="{FF2B5EF4-FFF2-40B4-BE49-F238E27FC236}">
                <a16:creationId xmlns:a16="http://schemas.microsoft.com/office/drawing/2014/main" id="{05830AD9-E270-4300-A943-3CA268955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7" y="4496991"/>
            <a:ext cx="397689" cy="3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나무 - 무료 자연개 아이콘">
            <a:extLst>
              <a:ext uri="{FF2B5EF4-FFF2-40B4-BE49-F238E27FC236}">
                <a16:creationId xmlns:a16="http://schemas.microsoft.com/office/drawing/2014/main" id="{DA4628A6-1616-4EBF-B65D-D422C869D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32" y="1746434"/>
            <a:ext cx="397689" cy="3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나무 - 무료 자연개 아이콘">
            <a:extLst>
              <a:ext uri="{FF2B5EF4-FFF2-40B4-BE49-F238E27FC236}">
                <a16:creationId xmlns:a16="http://schemas.microsoft.com/office/drawing/2014/main" id="{D300E2A6-6C28-4481-A5CE-9668AC62C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09" y="3672923"/>
            <a:ext cx="335756" cy="33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E0D5D2F-D9F9-4EE0-A3A7-B9D6A4EE4DBC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383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화면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7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0867A-7190-4BDE-91C1-F4521BA3210F}"/>
              </a:ext>
            </a:extLst>
          </p:cNvPr>
          <p:cNvSpPr txBox="1"/>
          <p:nvPr/>
        </p:nvSpPr>
        <p:spPr>
          <a:xfrm>
            <a:off x="4447143" y="1709616"/>
            <a:ext cx="75994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플레이어가 소지하고 있는 코인을 소비하여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캐릭터를 구매하거나 구매한 캐릭터 구매 및 장착 여부를 결정하는 화면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10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종의 캐릭터를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열로 나열한 </a:t>
            </a:r>
            <a:r>
              <a:rPr lang="ko-KR" altLang="en-US" sz="16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스크롤뷰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구입하지 않은 캐릭터 버튼을 터치하여 코인을 소비해 캐릭터를 구매하거나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이미 구입한 캐릭터 버튼을 터치하여 캐릭터 장착 가능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스크롤뷰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위에는 현재 소지 중인 코인 개수 표시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하단의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BACK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버튼을 터치할 경우 메인 화면으로 이동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91476-B3C9-4715-BBBD-F19A7235D863}"/>
              </a:ext>
            </a:extLst>
          </p:cNvPr>
          <p:cNvSpPr txBox="1"/>
          <p:nvPr/>
        </p:nvSpPr>
        <p:spPr>
          <a:xfrm>
            <a:off x="4447143" y="1090567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상점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678FF5-443C-4119-AD8C-E0F549B72F6A}"/>
              </a:ext>
            </a:extLst>
          </p:cNvPr>
          <p:cNvSpPr/>
          <p:nvPr/>
        </p:nvSpPr>
        <p:spPr>
          <a:xfrm rot="16200000" flipV="1">
            <a:off x="1155143" y="3718622"/>
            <a:ext cx="5301830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00B9E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6766B9A-6CCA-4444-88BD-E2A2BE4E68E2}"/>
              </a:ext>
            </a:extLst>
          </p:cNvPr>
          <p:cNvSpPr/>
          <p:nvPr/>
        </p:nvSpPr>
        <p:spPr>
          <a:xfrm>
            <a:off x="742005" y="1684843"/>
            <a:ext cx="2422968" cy="430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4" name="Picture 6" descr="gold coin money symbol icon 19046339 PNG">
            <a:extLst>
              <a:ext uri="{FF2B5EF4-FFF2-40B4-BE49-F238E27FC236}">
                <a16:creationId xmlns:a16="http://schemas.microsoft.com/office/drawing/2014/main" id="{8D6A4233-E801-4DBF-AD6B-F1829D492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706" y="2107677"/>
            <a:ext cx="347961" cy="34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CA7C47E-4AF1-4C1E-B16B-D17B52B67744}"/>
              </a:ext>
            </a:extLst>
          </p:cNvPr>
          <p:cNvSpPr txBox="1"/>
          <p:nvPr/>
        </p:nvSpPr>
        <p:spPr>
          <a:xfrm>
            <a:off x="1852667" y="2143157"/>
            <a:ext cx="48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rgbClr val="0F429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X 520</a:t>
            </a:r>
            <a:endParaRPr lang="ko-KR" altLang="en-US" sz="1200" spc="-150" dirty="0">
              <a:solidFill>
                <a:srgbClr val="0F429D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F3A565C-C977-443D-9E38-FA9E40754E2D}"/>
              </a:ext>
            </a:extLst>
          </p:cNvPr>
          <p:cNvSpPr/>
          <p:nvPr/>
        </p:nvSpPr>
        <p:spPr>
          <a:xfrm>
            <a:off x="1101955" y="2802098"/>
            <a:ext cx="1711354" cy="588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92B96A8A-EF4E-41F9-9229-2C70E4661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18" y="2878472"/>
            <a:ext cx="443768" cy="43094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59D9B7D-8DF7-4B0D-BBD9-DD485DE1052F}"/>
              </a:ext>
            </a:extLst>
          </p:cNvPr>
          <p:cNvSpPr txBox="1"/>
          <p:nvPr/>
        </p:nvSpPr>
        <p:spPr>
          <a:xfrm>
            <a:off x="1893413" y="2955443"/>
            <a:ext cx="6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사용 중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26605D11-1BFE-4962-A920-453D250B1C78}"/>
              </a:ext>
            </a:extLst>
          </p:cNvPr>
          <p:cNvSpPr/>
          <p:nvPr/>
        </p:nvSpPr>
        <p:spPr>
          <a:xfrm>
            <a:off x="1101955" y="3586144"/>
            <a:ext cx="1711354" cy="5887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3862CE-95FD-4BE6-BED8-A9968168E85D}"/>
              </a:ext>
            </a:extLst>
          </p:cNvPr>
          <p:cNvSpPr txBox="1"/>
          <p:nvPr/>
        </p:nvSpPr>
        <p:spPr>
          <a:xfrm>
            <a:off x="1893413" y="3739489"/>
            <a:ext cx="6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solidFill>
                  <a:srgbClr val="00294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소지 중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A176061E-E3D8-4BA9-9806-FC149162C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18" y="3668209"/>
            <a:ext cx="464893" cy="425251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917361B-D252-4982-B991-2CA3E44F511C}"/>
              </a:ext>
            </a:extLst>
          </p:cNvPr>
          <p:cNvSpPr/>
          <p:nvPr/>
        </p:nvSpPr>
        <p:spPr>
          <a:xfrm>
            <a:off x="1101955" y="4370190"/>
            <a:ext cx="1711354" cy="5887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0555E278-84B7-45A5-A791-DFFF97C5E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918" y="4448399"/>
            <a:ext cx="459757" cy="42910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199D585-3704-40F6-BF2A-56722635B33F}"/>
              </a:ext>
            </a:extLst>
          </p:cNvPr>
          <p:cNvSpPr txBox="1"/>
          <p:nvPr/>
        </p:nvSpPr>
        <p:spPr>
          <a:xfrm>
            <a:off x="2040272" y="4523535"/>
            <a:ext cx="6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rgbClr val="00294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300</a:t>
            </a:r>
            <a:endParaRPr lang="ko-KR" altLang="en-US" sz="1200" spc="-150" dirty="0">
              <a:solidFill>
                <a:srgbClr val="00294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6" name="Picture 6" descr="gold coin money symbol icon 19046339 PNG">
            <a:extLst>
              <a:ext uri="{FF2B5EF4-FFF2-40B4-BE49-F238E27FC236}">
                <a16:creationId xmlns:a16="http://schemas.microsoft.com/office/drawing/2014/main" id="{FF7A28BB-4FC7-4CA8-AA30-BCDF59E1F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285" y="4488053"/>
            <a:ext cx="347961" cy="34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3D600F9-9C94-4288-9256-D35EC8CE1334}"/>
              </a:ext>
            </a:extLst>
          </p:cNvPr>
          <p:cNvSpPr/>
          <p:nvPr/>
        </p:nvSpPr>
        <p:spPr>
          <a:xfrm>
            <a:off x="1409843" y="5255209"/>
            <a:ext cx="1087291" cy="28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BACK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0498082-0766-4687-8BFF-14B36AB25D93}"/>
              </a:ext>
            </a:extLst>
          </p:cNvPr>
          <p:cNvCxnSpPr>
            <a:cxnSpLocks/>
          </p:cNvCxnSpPr>
          <p:nvPr/>
        </p:nvCxnSpPr>
        <p:spPr>
          <a:xfrm flipH="1">
            <a:off x="2885813" y="2718033"/>
            <a:ext cx="1561330" cy="1199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66E754C-1AA2-4031-8F9B-DC154D4A3034}"/>
              </a:ext>
            </a:extLst>
          </p:cNvPr>
          <p:cNvCxnSpPr>
            <a:cxnSpLocks/>
            <a:endCxn id="55" idx="3"/>
          </p:cNvCxnSpPr>
          <p:nvPr/>
        </p:nvCxnSpPr>
        <p:spPr>
          <a:xfrm flipH="1" flipV="1">
            <a:off x="2341827" y="2281657"/>
            <a:ext cx="2105316" cy="1636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64FA2CF-0B0D-411E-B0A8-27D4BFD9B1A4}"/>
              </a:ext>
            </a:extLst>
          </p:cNvPr>
          <p:cNvCxnSpPr>
            <a:cxnSpLocks/>
          </p:cNvCxnSpPr>
          <p:nvPr/>
        </p:nvCxnSpPr>
        <p:spPr>
          <a:xfrm flipH="1">
            <a:off x="2547353" y="4448399"/>
            <a:ext cx="1899790" cy="962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5DE5788-BA85-4838-8394-8528C6C62E0D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542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화면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7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0867A-7190-4BDE-91C1-F4521BA3210F}"/>
              </a:ext>
            </a:extLst>
          </p:cNvPr>
          <p:cNvSpPr txBox="1"/>
          <p:nvPr/>
        </p:nvSpPr>
        <p:spPr>
          <a:xfrm>
            <a:off x="4447143" y="1709616"/>
            <a:ext cx="7599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게임의 룰을 간략하게 설명하는 텍스트와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개인 정보 보호 약관을 확인 가능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하단의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BACK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버튼을 터치할 경우 메인 화면으로 이동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91476-B3C9-4715-BBBD-F19A7235D863}"/>
              </a:ext>
            </a:extLst>
          </p:cNvPr>
          <p:cNvSpPr txBox="1"/>
          <p:nvPr/>
        </p:nvSpPr>
        <p:spPr>
          <a:xfrm>
            <a:off x="4447143" y="1090567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룰 설명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678FF5-443C-4119-AD8C-E0F549B72F6A}"/>
              </a:ext>
            </a:extLst>
          </p:cNvPr>
          <p:cNvSpPr/>
          <p:nvPr/>
        </p:nvSpPr>
        <p:spPr>
          <a:xfrm rot="16200000" flipV="1">
            <a:off x="1155143" y="3718622"/>
            <a:ext cx="5301830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00B9E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8CE60F-6477-469C-A240-DC901408A0E9}"/>
              </a:ext>
            </a:extLst>
          </p:cNvPr>
          <p:cNvSpPr/>
          <p:nvPr/>
        </p:nvSpPr>
        <p:spPr>
          <a:xfrm>
            <a:off x="742005" y="1684843"/>
            <a:ext cx="2422968" cy="430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A2BD961A-D3EC-4FFE-86AF-37552602CACB}"/>
              </a:ext>
            </a:extLst>
          </p:cNvPr>
          <p:cNvSpPr txBox="1"/>
          <p:nvPr/>
        </p:nvSpPr>
        <p:spPr>
          <a:xfrm>
            <a:off x="840041" y="2374173"/>
            <a:ext cx="22268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사육장에서 탈출한 동물들이</a:t>
            </a:r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도망칠 수 있도록</a:t>
            </a:r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동물들이 움직임을</a:t>
            </a:r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좌우로 조절해서</a:t>
            </a:r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최대한 길에서</a:t>
            </a:r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벗어나지 않도록 도와주세요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!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E59ECBF7-589A-410E-BACE-DB17AE03ADE3}"/>
              </a:ext>
            </a:extLst>
          </p:cNvPr>
          <p:cNvSpPr txBox="1"/>
          <p:nvPr/>
        </p:nvSpPr>
        <p:spPr>
          <a:xfrm>
            <a:off x="920191" y="3837286"/>
            <a:ext cx="20665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터치를 하면</a:t>
            </a:r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현재 방향의 반대 방향으로</a:t>
            </a:r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직진한답니다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!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BDC3ABF-1A78-44F4-AFD6-93ED8A79B6F2}"/>
              </a:ext>
            </a:extLst>
          </p:cNvPr>
          <p:cNvSpPr/>
          <p:nvPr/>
        </p:nvSpPr>
        <p:spPr>
          <a:xfrm>
            <a:off x="1409843" y="5255209"/>
            <a:ext cx="1087291" cy="28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BACK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2C7E7FC-9D29-45B5-8FF4-B11656497826}"/>
              </a:ext>
            </a:extLst>
          </p:cNvPr>
          <p:cNvSpPr/>
          <p:nvPr/>
        </p:nvSpPr>
        <p:spPr>
          <a:xfrm>
            <a:off x="1409840" y="4775002"/>
            <a:ext cx="1087291" cy="28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개인 정보</a:t>
            </a:r>
            <a:endParaRPr lang="en-US" altLang="ko-KR" sz="1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보호 약관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E0ABEF-1E51-467A-8A56-AD8A7128F3E7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5871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비주얼 컨셉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8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0867A-7190-4BDE-91C1-F4521BA3210F}"/>
              </a:ext>
            </a:extLst>
          </p:cNvPr>
          <p:cNvSpPr txBox="1"/>
          <p:nvPr/>
        </p:nvSpPr>
        <p:spPr>
          <a:xfrm>
            <a:off x="1805171" y="6064924"/>
            <a:ext cx="369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단순함에서 우러나는 미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美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91476-B3C9-4715-BBBD-F19A7235D863}"/>
              </a:ext>
            </a:extLst>
          </p:cNvPr>
          <p:cNvSpPr txBox="1"/>
          <p:nvPr/>
        </p:nvSpPr>
        <p:spPr>
          <a:xfrm>
            <a:off x="2944648" y="5447563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미니멀리즘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20D43-20D5-4576-87BB-20D87E26472B}"/>
              </a:ext>
            </a:extLst>
          </p:cNvPr>
          <p:cNvSpPr txBox="1"/>
          <p:nvPr/>
        </p:nvSpPr>
        <p:spPr>
          <a:xfrm>
            <a:off x="6006516" y="6054438"/>
            <a:ext cx="508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극단적으로 단순화된 형태가 주는 친근함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(EX.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장난감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41258-1E1D-450A-A256-36FFD28A1FE6}"/>
              </a:ext>
            </a:extLst>
          </p:cNvPr>
          <p:cNvSpPr txBox="1"/>
          <p:nvPr/>
        </p:nvSpPr>
        <p:spPr>
          <a:xfrm>
            <a:off x="7435701" y="5445874"/>
            <a:ext cx="222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err="1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복셀</a:t>
            </a:r>
            <a:r>
              <a:rPr lang="ko-KR" altLang="en-US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아트 스타일</a:t>
            </a:r>
          </a:p>
        </p:txBody>
      </p:sp>
      <p:pic>
        <p:nvPicPr>
          <p:cNvPr id="7170" name="Picture 2" descr="Metrico Review - Brilliant But Flawed Minimalism - Game Informer">
            <a:extLst>
              <a:ext uri="{FF2B5EF4-FFF2-40B4-BE49-F238E27FC236}">
                <a16:creationId xmlns:a16="http://schemas.microsoft.com/office/drawing/2014/main" id="{2D30F5DB-1BFF-4E7E-9109-94EDA9D78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98" y="1454991"/>
            <a:ext cx="3291292" cy="185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NSIDE | 오늘 다운로드 및 구매 - Epic Games Store">
            <a:extLst>
              <a:ext uri="{FF2B5EF4-FFF2-40B4-BE49-F238E27FC236}">
                <a16:creationId xmlns:a16="http://schemas.microsoft.com/office/drawing/2014/main" id="{7C69DF4C-2340-4D5C-BA98-4A22AB698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98" y="3305668"/>
            <a:ext cx="3291292" cy="185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Voxel style Dumb Ways to Die characters by Vida's Voxels on Dribbble">
            <a:extLst>
              <a:ext uri="{FF2B5EF4-FFF2-40B4-BE49-F238E27FC236}">
                <a16:creationId xmlns:a16="http://schemas.microsoft.com/office/drawing/2014/main" id="{79E907FB-8803-41A7-976E-8995C77A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856" y="1417096"/>
            <a:ext cx="2518096" cy="188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3D 아티스트 주명 | Coloso.">
            <a:extLst>
              <a:ext uri="{FF2B5EF4-FFF2-40B4-BE49-F238E27FC236}">
                <a16:creationId xmlns:a16="http://schemas.microsoft.com/office/drawing/2014/main" id="{95EF2812-D224-4FA7-A747-F116EB8E8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951" y="3305668"/>
            <a:ext cx="2832858" cy="188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9F2965-2200-47BA-9E5F-3035848C5280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803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비주얼 컨셉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8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FE4C4B-E71E-4C04-A157-BEFB8D9ECCF9}"/>
              </a:ext>
            </a:extLst>
          </p:cNvPr>
          <p:cNvSpPr/>
          <p:nvPr/>
        </p:nvSpPr>
        <p:spPr>
          <a:xfrm>
            <a:off x="6421286" y="3949168"/>
            <a:ext cx="4229043" cy="1830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9B3A4280-1110-4751-AD89-0B8259091B21}"/>
              </a:ext>
            </a:extLst>
          </p:cNvPr>
          <p:cNvSpPr txBox="1"/>
          <p:nvPr/>
        </p:nvSpPr>
        <p:spPr>
          <a:xfrm>
            <a:off x="3804372" y="1900915"/>
            <a:ext cx="47596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폴리곤의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과도한 활용을 자제한 단순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비사실적 형태의 오브젝트</a:t>
            </a:r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색차가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뚜렷한 </a:t>
            </a:r>
            <a:r>
              <a:rPr lang="ko-KR" altLang="en-US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복셀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 스타일 아트를 통한 </a:t>
            </a:r>
            <a:r>
              <a:rPr lang="ko-KR" altLang="en-US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키치한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 감성</a:t>
            </a:r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2F2DA4-0D51-448D-866F-94479AD83F78}"/>
              </a:ext>
            </a:extLst>
          </p:cNvPr>
          <p:cNvSpPr/>
          <p:nvPr/>
        </p:nvSpPr>
        <p:spPr>
          <a:xfrm>
            <a:off x="1541670" y="3949168"/>
            <a:ext cx="4229043" cy="1830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4" name="TextBox 31">
            <a:extLst>
              <a:ext uri="{FF2B5EF4-FFF2-40B4-BE49-F238E27FC236}">
                <a16:creationId xmlns:a16="http://schemas.microsoft.com/office/drawing/2014/main" id="{09A83595-EBAC-4739-A029-9F0557784CB9}"/>
              </a:ext>
            </a:extLst>
          </p:cNvPr>
          <p:cNvSpPr txBox="1"/>
          <p:nvPr/>
        </p:nvSpPr>
        <p:spPr>
          <a:xfrm>
            <a:off x="1750061" y="4279815"/>
            <a:ext cx="38122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고도의 집중력을 요구하는 게임 특성 상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한 눈에 분간 가능한 단순한 오브젝트 위주 구성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돋움체 Light" panose="00000300000000000000" pitchFamily="2" charset="-127"/>
            </a:endParaRPr>
          </a:p>
          <a:p>
            <a:pPr algn="ctr"/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&amp;</a:t>
            </a:r>
          </a:p>
          <a:p>
            <a:pPr algn="ctr"/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다양한 연령대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&amp;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문화권 설득 가능한 보편적인 감성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친근하고 귀여운 톤 앤 매너로 접근 용이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id="{8113351C-524D-4B1D-A063-4B3944DD259C}"/>
              </a:ext>
            </a:extLst>
          </p:cNvPr>
          <p:cNvSpPr txBox="1"/>
          <p:nvPr/>
        </p:nvSpPr>
        <p:spPr>
          <a:xfrm>
            <a:off x="2965938" y="3266016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심리적 요인</a:t>
            </a:r>
          </a:p>
        </p:txBody>
      </p:sp>
      <p:sp>
        <p:nvSpPr>
          <p:cNvPr id="16" name="TextBox 37">
            <a:extLst>
              <a:ext uri="{FF2B5EF4-FFF2-40B4-BE49-F238E27FC236}">
                <a16:creationId xmlns:a16="http://schemas.microsoft.com/office/drawing/2014/main" id="{8820E84B-BA9F-4B21-B100-D5757455E0FF}"/>
              </a:ext>
            </a:extLst>
          </p:cNvPr>
          <p:cNvSpPr txBox="1"/>
          <p:nvPr/>
        </p:nvSpPr>
        <p:spPr>
          <a:xfrm>
            <a:off x="6874133" y="4514681"/>
            <a:ext cx="3323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모바일 기기의 성능적 한계를 고려한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로딩 시간 단축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용량 절약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복잡한 연산 방지</a:t>
            </a:r>
          </a:p>
        </p:txBody>
      </p:sp>
      <p:sp>
        <p:nvSpPr>
          <p:cNvPr id="18" name="TextBox 38">
            <a:extLst>
              <a:ext uri="{FF2B5EF4-FFF2-40B4-BE49-F238E27FC236}">
                <a16:creationId xmlns:a16="http://schemas.microsoft.com/office/drawing/2014/main" id="{84184DC0-C5B8-4FDF-A05C-6FDEA29B5469}"/>
              </a:ext>
            </a:extLst>
          </p:cNvPr>
          <p:cNvSpPr txBox="1"/>
          <p:nvPr/>
        </p:nvSpPr>
        <p:spPr>
          <a:xfrm>
            <a:off x="7845555" y="3266016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기술적 요인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E20AE4-E2C1-478F-9A81-2BB7BD40DF9D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98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 모델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9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C173764-36AB-4A42-84B0-1EDB456375B9}"/>
              </a:ext>
            </a:extLst>
          </p:cNvPr>
          <p:cNvGrpSpPr/>
          <p:nvPr/>
        </p:nvGrpSpPr>
        <p:grpSpPr>
          <a:xfrm>
            <a:off x="2237627" y="1228390"/>
            <a:ext cx="7716746" cy="3475917"/>
            <a:chOff x="474456" y="1423825"/>
            <a:chExt cx="8384425" cy="3627599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493EC63-1818-4AA6-A557-8C02F35FA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56" y="1423825"/>
              <a:ext cx="4534499" cy="362759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9AD8EAF-3EE0-404A-A6D2-1C34B91EC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7667" y="1423825"/>
              <a:ext cx="3771214" cy="3627599"/>
            </a:xfrm>
            <a:prstGeom prst="rect">
              <a:avLst/>
            </a:prstGeom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FFD043-32A2-412B-A27B-42A162EE7D96}"/>
              </a:ext>
            </a:extLst>
          </p:cNvPr>
          <p:cNvSpPr/>
          <p:nvPr/>
        </p:nvSpPr>
        <p:spPr>
          <a:xfrm rot="16200000">
            <a:off x="1909421" y="5129799"/>
            <a:ext cx="702132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00B9E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TextBox 16">
            <a:extLst>
              <a:ext uri="{FF2B5EF4-FFF2-40B4-BE49-F238E27FC236}">
                <a16:creationId xmlns:a16="http://schemas.microsoft.com/office/drawing/2014/main" id="{2814FB5B-CB90-404E-986B-43BD69A047FE}"/>
              </a:ext>
            </a:extLst>
          </p:cNvPr>
          <p:cNvSpPr txBox="1"/>
          <p:nvPr/>
        </p:nvSpPr>
        <p:spPr>
          <a:xfrm>
            <a:off x="2552988" y="4891048"/>
            <a:ext cx="5490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모바일 게임 내 인 게임 광고 수익이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2024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년에는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56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억 달러에 도달할 전망 </a:t>
            </a:r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Venture Beat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6BE0B5-FAE1-4B79-A1E2-AF78B8BEB1FA}"/>
              </a:ext>
            </a:extLst>
          </p:cNvPr>
          <p:cNvSpPr/>
          <p:nvPr/>
        </p:nvSpPr>
        <p:spPr>
          <a:xfrm rot="16200000">
            <a:off x="1909421" y="5960361"/>
            <a:ext cx="702132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00B9E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A43E3A8D-6A4A-43DC-94A0-62C395E77954}"/>
              </a:ext>
            </a:extLst>
          </p:cNvPr>
          <p:cNvSpPr txBox="1"/>
          <p:nvPr/>
        </p:nvSpPr>
        <p:spPr>
          <a:xfrm>
            <a:off x="2552988" y="5595623"/>
            <a:ext cx="71748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data.ai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최신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2023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앱 매출 현황 보고서에 따르면</a:t>
            </a:r>
            <a:r>
              <a:rPr lang="ko-KR" altLang="en-US" sz="14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모바일 앱 시장에서 발생하는 지출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달러 중 </a:t>
            </a:r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달러를 광고 수익이 견인</a:t>
            </a:r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data.ai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932BBE-861F-40FB-ABC5-5DA95DAADFB5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105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 모델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9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18E82CD8-DD91-4B42-BD63-DB08966A6871}"/>
              </a:ext>
            </a:extLst>
          </p:cNvPr>
          <p:cNvSpPr txBox="1"/>
          <p:nvPr/>
        </p:nvSpPr>
        <p:spPr>
          <a:xfrm>
            <a:off x="2520382" y="3932059"/>
            <a:ext cx="6378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수익을 창출 수단 </a:t>
            </a:r>
            <a:r>
              <a:rPr lang="en-US" altLang="ko-KR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4</a:t>
            </a:r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가지 </a:t>
            </a:r>
            <a:r>
              <a:rPr lang="en-US" altLang="ko-KR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(</a:t>
            </a:r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광고 포맷 </a:t>
            </a:r>
            <a:r>
              <a:rPr lang="en-US" altLang="ko-KR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3</a:t>
            </a:r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가지 </a:t>
            </a:r>
            <a:r>
              <a:rPr lang="en-US" altLang="ko-KR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+ </a:t>
            </a:r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소액 결제 </a:t>
            </a:r>
            <a:r>
              <a:rPr lang="en-US" altLang="ko-KR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1</a:t>
            </a:r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가지</a:t>
            </a:r>
            <a:r>
              <a:rPr lang="en-US" altLang="ko-KR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)</a:t>
            </a:r>
            <a:endParaRPr lang="ko-KR" altLang="en-US" sz="2000" dirty="0">
              <a:solidFill>
                <a:srgbClr val="0F429D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돋움체 Bold" panose="00000800000000000000" pitchFamily="2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F151A563-F06E-497C-A6F9-97E7833FEDE9}"/>
              </a:ext>
            </a:extLst>
          </p:cNvPr>
          <p:cNvSpPr txBox="1"/>
          <p:nvPr/>
        </p:nvSpPr>
        <p:spPr>
          <a:xfrm>
            <a:off x="4912055" y="4526323"/>
            <a:ext cx="159531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전면 광고</a:t>
            </a:r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보상형 광고</a:t>
            </a:r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배너 광고</a:t>
            </a:r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+</a:t>
            </a:r>
          </a:p>
          <a:p>
            <a:pPr algn="ctr"/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광고 제거 옵션 판매</a:t>
            </a:r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8DBA8F-8801-4895-AF6E-4AE29386DB5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27" y="1543851"/>
            <a:ext cx="1958578" cy="19585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18B760B-4588-4AEB-A875-DAD695B7CB3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66" y="1954827"/>
            <a:ext cx="2062960" cy="10965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0701D13-D48B-4084-89B2-03656043DD2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26" y="1954826"/>
            <a:ext cx="2087073" cy="1096528"/>
          </a:xfrm>
          <a:prstGeom prst="rect">
            <a:avLst/>
          </a:prstGeom>
        </p:spPr>
      </p:pic>
      <p:sp>
        <p:nvSpPr>
          <p:cNvPr id="22" name="TextBox 14">
            <a:extLst>
              <a:ext uri="{FF2B5EF4-FFF2-40B4-BE49-F238E27FC236}">
                <a16:creationId xmlns:a16="http://schemas.microsoft.com/office/drawing/2014/main" id="{5D9C95EF-22C1-4989-8E67-502CC325690A}"/>
              </a:ext>
            </a:extLst>
          </p:cNvPr>
          <p:cNvSpPr txBox="1"/>
          <p:nvPr/>
        </p:nvSpPr>
        <p:spPr>
          <a:xfrm>
            <a:off x="8215299" y="2270234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+</a:t>
            </a:r>
            <a:endParaRPr lang="ko-KR" altLang="en-US" sz="2000" dirty="0">
              <a:solidFill>
                <a:srgbClr val="0F429D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돋움체 Bold" panose="00000800000000000000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A0680FB-CAA0-416E-B380-E343AA584B9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143" y="1397445"/>
            <a:ext cx="2559469" cy="214568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480BE9-7239-403D-A178-FD0EE8AB7E77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76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8" descr="도로 디자인 벡터 재료, 도로 벡터, 선, 지도 도로 아이콘 PNG 일러스트 및 PSD 이미지 무료 다운로드 - Pngtree |  자동차, 지도, 차량">
            <a:extLst>
              <a:ext uri="{FF2B5EF4-FFF2-40B4-BE49-F238E27FC236}">
                <a16:creationId xmlns:a16="http://schemas.microsoft.com/office/drawing/2014/main" id="{41DA4D20-4755-4AA2-9074-FE22D5B66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865754">
            <a:off x="1109880" y="2467089"/>
            <a:ext cx="1398170" cy="41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도로 디자인 벡터 재료, 도로 벡터, 선, 지도 도로 아이콘 PNG 일러스트 및 PSD 이미지 무료 다운로드 - Pngtree |  자동차, 지도, 차량">
            <a:extLst>
              <a:ext uri="{FF2B5EF4-FFF2-40B4-BE49-F238E27FC236}">
                <a16:creationId xmlns:a16="http://schemas.microsoft.com/office/drawing/2014/main" id="{89AD958A-B36E-4696-A8A2-116020DD0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8174613">
            <a:off x="1109880" y="3734968"/>
            <a:ext cx="1398170" cy="41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갈매기형 수장 5">
            <a:extLst>
              <a:ext uri="{FF2B5EF4-FFF2-40B4-BE49-F238E27FC236}">
                <a16:creationId xmlns:a16="http://schemas.microsoft.com/office/drawing/2014/main" id="{4964DBBB-F7C2-4002-B8B4-8C437A78DE40}"/>
              </a:ext>
            </a:extLst>
          </p:cNvPr>
          <p:cNvSpPr/>
          <p:nvPr/>
        </p:nvSpPr>
        <p:spPr>
          <a:xfrm>
            <a:off x="7743824" y="4765941"/>
            <a:ext cx="3933825" cy="1399868"/>
          </a:xfrm>
          <a:prstGeom prst="chevron">
            <a:avLst/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갈매기형 수장 4">
            <a:extLst>
              <a:ext uri="{FF2B5EF4-FFF2-40B4-BE49-F238E27FC236}">
                <a16:creationId xmlns:a16="http://schemas.microsoft.com/office/drawing/2014/main" id="{ACCE37FC-F761-42D2-B3AE-50349CA6BB3B}"/>
              </a:ext>
            </a:extLst>
          </p:cNvPr>
          <p:cNvSpPr/>
          <p:nvPr/>
        </p:nvSpPr>
        <p:spPr>
          <a:xfrm>
            <a:off x="4129087" y="4765941"/>
            <a:ext cx="3933825" cy="1399868"/>
          </a:xfrm>
          <a:prstGeom prst="chevron">
            <a:avLst/>
          </a:prstGeom>
          <a:solidFill>
            <a:srgbClr val="0F429D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4" name="오각형 3">
            <a:extLst>
              <a:ext uri="{FF2B5EF4-FFF2-40B4-BE49-F238E27FC236}">
                <a16:creationId xmlns:a16="http://schemas.microsoft.com/office/drawing/2014/main" id="{09583435-0748-4186-B567-6F74B4135427}"/>
              </a:ext>
            </a:extLst>
          </p:cNvPr>
          <p:cNvSpPr/>
          <p:nvPr/>
        </p:nvSpPr>
        <p:spPr>
          <a:xfrm>
            <a:off x="514350" y="4765941"/>
            <a:ext cx="3933825" cy="1399868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A44411-A157-43C0-A87F-A5C39A93E6C3}"/>
              </a:ext>
            </a:extLst>
          </p:cNvPr>
          <p:cNvSpPr txBox="1"/>
          <p:nvPr/>
        </p:nvSpPr>
        <p:spPr>
          <a:xfrm>
            <a:off x="1961684" y="5213359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570151-508C-4BEF-AB3D-80F24343DDC0}"/>
              </a:ext>
            </a:extLst>
          </p:cNvPr>
          <p:cNvSpPr txBox="1"/>
          <p:nvPr/>
        </p:nvSpPr>
        <p:spPr>
          <a:xfrm>
            <a:off x="5455234" y="5213358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점수 증가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A8BC08-5629-4082-BD99-DE712BC6C691}"/>
              </a:ext>
            </a:extLst>
          </p:cNvPr>
          <p:cNvSpPr txBox="1"/>
          <p:nvPr/>
        </p:nvSpPr>
        <p:spPr>
          <a:xfrm>
            <a:off x="8760841" y="5213357"/>
            <a:ext cx="216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추락 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오버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A192A5-7BA4-400A-A227-6B0D8209D507}"/>
              </a:ext>
            </a:extLst>
          </p:cNvPr>
          <p:cNvSpPr txBox="1"/>
          <p:nvPr/>
        </p:nvSpPr>
        <p:spPr>
          <a:xfrm>
            <a:off x="1083878" y="423744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플레이 방식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EE040C-3030-440E-9915-8639EFD57A6B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B1E5DE-A5A6-4E33-974E-C47C44BD0BCC}"/>
              </a:ext>
            </a:extLst>
          </p:cNvPr>
          <p:cNvSpPr txBox="1"/>
          <p:nvPr/>
        </p:nvSpPr>
        <p:spPr>
          <a:xfrm>
            <a:off x="5517956" y="4075100"/>
            <a:ext cx="115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기본 규칙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6C294448-CCDA-4953-9851-E6D40FBFB443}"/>
              </a:ext>
            </a:extLst>
          </p:cNvPr>
          <p:cNvSpPr txBox="1"/>
          <p:nvPr/>
        </p:nvSpPr>
        <p:spPr>
          <a:xfrm>
            <a:off x="1745257" y="1558868"/>
            <a:ext cx="896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사육장에서 탈출한 동물들이 도망칠 수 있도록 동물의 움직임을 좌우로 조절해서 최대한 길에서 벗어나지 않도록 도와주세요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!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E8F0DE-5574-4ED2-98F2-2F9A100108F6}"/>
              </a:ext>
            </a:extLst>
          </p:cNvPr>
          <p:cNvSpPr txBox="1"/>
          <p:nvPr/>
        </p:nvSpPr>
        <p:spPr>
          <a:xfrm>
            <a:off x="5779245" y="1160828"/>
            <a:ext cx="633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목표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D4EB59A-EA51-42E8-A5D7-EB1F2FAFD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132" y="2751078"/>
            <a:ext cx="975213" cy="947028"/>
          </a:xfrm>
          <a:prstGeom prst="rect">
            <a:avLst/>
          </a:prstGeom>
        </p:spPr>
      </p:pic>
      <p:pic>
        <p:nvPicPr>
          <p:cNvPr id="3074" name="Picture 2" descr="Finger Touch Icons - Free SVG &amp; PNG Finger Touch Images ...">
            <a:extLst>
              <a:ext uri="{FF2B5EF4-FFF2-40B4-BE49-F238E27FC236}">
                <a16:creationId xmlns:a16="http://schemas.microsoft.com/office/drawing/2014/main" id="{8798FB11-EBF5-4910-94BF-C86553A9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56546">
            <a:off x="2628064" y="2414058"/>
            <a:ext cx="975213" cy="9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rrow, pencil, right icon - Free download on Iconfinder">
            <a:extLst>
              <a:ext uri="{FF2B5EF4-FFF2-40B4-BE49-F238E27FC236}">
                <a16:creationId xmlns:a16="http://schemas.microsoft.com/office/drawing/2014/main" id="{B6940A7F-A609-4ECC-835E-27676A96A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24138">
            <a:off x="2237120" y="3640297"/>
            <a:ext cx="624741" cy="62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Arrow, pencil, right icon - Free download on Iconfinder">
            <a:extLst>
              <a:ext uri="{FF2B5EF4-FFF2-40B4-BE49-F238E27FC236}">
                <a16:creationId xmlns:a16="http://schemas.microsoft.com/office/drawing/2014/main" id="{7EFA359A-A076-4143-888C-FE0BFD635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73709">
            <a:off x="2145753" y="2093408"/>
            <a:ext cx="624741" cy="62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21">
            <a:extLst>
              <a:ext uri="{FF2B5EF4-FFF2-40B4-BE49-F238E27FC236}">
                <a16:creationId xmlns:a16="http://schemas.microsoft.com/office/drawing/2014/main" id="{DF8B3218-5536-47B7-9A0B-0C8B803D48EA}"/>
              </a:ext>
            </a:extLst>
          </p:cNvPr>
          <p:cNvSpPr txBox="1"/>
          <p:nvPr/>
        </p:nvSpPr>
        <p:spPr>
          <a:xfrm>
            <a:off x="5836973" y="3402295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53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0A056E3B-8A52-4113-9077-F64933A53CB2}"/>
              </a:ext>
            </a:extLst>
          </p:cNvPr>
          <p:cNvSpPr txBox="1"/>
          <p:nvPr/>
        </p:nvSpPr>
        <p:spPr>
          <a:xfrm>
            <a:off x="5622812" y="29708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Light" panose="00000300000000000000" pitchFamily="2" charset="-127"/>
              </a:rPr>
              <a:t>+1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  <a:cs typeface="KoPub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DD8EDC-53D4-423B-A7F1-359D9C79C83B}"/>
              </a:ext>
            </a:extLst>
          </p:cNvPr>
          <p:cNvSpPr txBox="1"/>
          <p:nvPr/>
        </p:nvSpPr>
        <p:spPr>
          <a:xfrm>
            <a:off x="5961989" y="259405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Light" panose="00000300000000000000" pitchFamily="2" charset="-127"/>
              </a:rPr>
              <a:t>+2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  <a:cs typeface="KoPub돋움체 Light" panose="00000300000000000000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DBFD148-7FA1-4566-BECC-D2A39CC18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8204050" y="3816923"/>
            <a:ext cx="686760" cy="666912"/>
          </a:xfrm>
          <a:prstGeom prst="rect">
            <a:avLst/>
          </a:prstGeom>
        </p:spPr>
      </p:pic>
      <p:pic>
        <p:nvPicPr>
          <p:cNvPr id="3080" name="Picture 8" descr="도로 디자인 벡터 재료, 도로 벡터, 선, 지도 도로 아이콘 PNG 일러스트 및 PSD 이미지 무료 다운로드 - Pngtree |  자동차, 지도, 차량">
            <a:extLst>
              <a:ext uri="{FF2B5EF4-FFF2-40B4-BE49-F238E27FC236}">
                <a16:creationId xmlns:a16="http://schemas.microsoft.com/office/drawing/2014/main" id="{0055484A-F655-43F6-9D8A-01B7C0872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3500000">
            <a:off x="8754256" y="2913107"/>
            <a:ext cx="2392427" cy="71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원호 2">
            <a:extLst>
              <a:ext uri="{FF2B5EF4-FFF2-40B4-BE49-F238E27FC236}">
                <a16:creationId xmlns:a16="http://schemas.microsoft.com/office/drawing/2014/main" id="{5831F034-A755-447F-92B4-9B52A3CE60E8}"/>
              </a:ext>
            </a:extLst>
          </p:cNvPr>
          <p:cNvSpPr/>
          <p:nvPr/>
        </p:nvSpPr>
        <p:spPr>
          <a:xfrm flipH="1">
            <a:off x="8712956" y="3035536"/>
            <a:ext cx="799882" cy="1077219"/>
          </a:xfrm>
          <a:prstGeom prst="arc">
            <a:avLst/>
          </a:prstGeom>
          <a:ln>
            <a:solidFill>
              <a:srgbClr val="002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5B781E66-BFC2-440D-BA80-E0DB0352DE19}"/>
              </a:ext>
            </a:extLst>
          </p:cNvPr>
          <p:cNvSpPr/>
          <p:nvPr/>
        </p:nvSpPr>
        <p:spPr>
          <a:xfrm flipH="1">
            <a:off x="8547713" y="2938858"/>
            <a:ext cx="799882" cy="1077219"/>
          </a:xfrm>
          <a:prstGeom prst="arc">
            <a:avLst/>
          </a:prstGeom>
          <a:ln>
            <a:solidFill>
              <a:srgbClr val="002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8" name="TextBox 21">
            <a:extLst>
              <a:ext uri="{FF2B5EF4-FFF2-40B4-BE49-F238E27FC236}">
                <a16:creationId xmlns:a16="http://schemas.microsoft.com/office/drawing/2014/main" id="{129DCC31-8C58-4546-B1A0-C3BE9269E562}"/>
              </a:ext>
            </a:extLst>
          </p:cNvPr>
          <p:cNvSpPr txBox="1"/>
          <p:nvPr/>
        </p:nvSpPr>
        <p:spPr>
          <a:xfrm>
            <a:off x="8810085" y="3429000"/>
            <a:ext cx="1669047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GAME OVER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438CA4-CCC7-4EC4-BBB9-35625D9B9F9D}"/>
              </a:ext>
            </a:extLst>
          </p:cNvPr>
          <p:cNvSpPr/>
          <p:nvPr/>
        </p:nvSpPr>
        <p:spPr>
          <a:xfrm>
            <a:off x="10050011" y="6566035"/>
            <a:ext cx="2066488" cy="240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644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 모델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9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E9D22558-1BB6-4E54-89C0-B24378BB9071}"/>
              </a:ext>
            </a:extLst>
          </p:cNvPr>
          <p:cNvSpPr txBox="1"/>
          <p:nvPr/>
        </p:nvSpPr>
        <p:spPr>
          <a:xfrm>
            <a:off x="4838245" y="1637533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전면 광고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3A0D6D7-F8E1-43FD-ADF0-9E813A90784F}"/>
              </a:ext>
            </a:extLst>
          </p:cNvPr>
          <p:cNvSpPr txBox="1"/>
          <p:nvPr/>
        </p:nvSpPr>
        <p:spPr>
          <a:xfrm>
            <a:off x="4838245" y="2207520"/>
            <a:ext cx="65582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두 화면 사이에 전체 화면으로 삽입하는 광고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게임 앱 내에서는 게임 오버 후 배치 플레이어에게 다음 중 하나를 수행하라는 팝업 창 표시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	1.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광고 전체 시청</a:t>
            </a:r>
          </a:p>
          <a:p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	2.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광고에 참여하고 프로모션 페이지 방문</a:t>
            </a:r>
          </a:p>
          <a:p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	3. 5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초 후 광고 건너뛰기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광고의 노출 시간 및 효과가 가장 뛰어나기에 단가가 가장 높은 모바일 광고 중 하나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EBA541B-9C00-43E9-95BF-79BCC9E4F04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50" y="1696392"/>
            <a:ext cx="3524075" cy="35240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9D0D895-B71C-4205-A2A6-A166B1306047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407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 모델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9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E9D22558-1BB6-4E54-89C0-B24378BB9071}"/>
              </a:ext>
            </a:extLst>
          </p:cNvPr>
          <p:cNvSpPr txBox="1"/>
          <p:nvPr/>
        </p:nvSpPr>
        <p:spPr>
          <a:xfrm>
            <a:off x="4838245" y="1637533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보상형 광고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3A0D6D7-F8E1-43FD-ADF0-9E813A90784F}"/>
              </a:ext>
            </a:extLst>
          </p:cNvPr>
          <p:cNvSpPr txBox="1"/>
          <p:nvPr/>
        </p:nvSpPr>
        <p:spPr>
          <a:xfrm>
            <a:off x="4838245" y="2207520"/>
            <a:ext cx="48333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광고의 형식은 전면 광고와 동일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광고를 시청하면 게임 앱의 재화를 대가로 지급하는 광고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게임 앱 내에서는 게임 오버 후 보상형 광고 시청 선택 버튼을 배치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게임 내 재화를 담보로 광고 시청을 유도한다는 점에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추가적인 전면 광고 </a:t>
            </a:r>
            <a:r>
              <a:rPr lang="ko-KR" altLang="en-US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시청율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상승을 유도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5E33E3-0673-486B-9A0C-771797A1D9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21" y="2372176"/>
            <a:ext cx="3380719" cy="17969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39AE54-02E7-4D8E-9FDB-BD4C3EB0B35A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045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 모델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9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E9D22558-1BB6-4E54-89C0-B24378BB9071}"/>
              </a:ext>
            </a:extLst>
          </p:cNvPr>
          <p:cNvSpPr txBox="1"/>
          <p:nvPr/>
        </p:nvSpPr>
        <p:spPr>
          <a:xfrm>
            <a:off x="4838245" y="1637533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배너 광고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3A0D6D7-F8E1-43FD-ADF0-9E813A90784F}"/>
              </a:ext>
            </a:extLst>
          </p:cNvPr>
          <p:cNvSpPr txBox="1"/>
          <p:nvPr/>
        </p:nvSpPr>
        <p:spPr>
          <a:xfrm>
            <a:off x="4838245" y="2207520"/>
            <a:ext cx="530786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가장 흔한 종류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눈에 잘 띄지 않고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수익이 거의 발생하지 않는 경우가 많지만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</a:p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대규모 브랜딩 캠페인을 진행하려는 광고주에게는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저렴한 광고 배치 유형이기에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수요가 존재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게임 메인 화면 하단에 표시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터치할 경우 광고주가 연결한 사이트로 이동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FAB3F8-76A6-4452-8851-F7A789E3FBC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35" y="2417187"/>
            <a:ext cx="3248890" cy="170693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6BA2CE-28DE-4426-A164-0BE1E9074DE8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609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 모델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9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6E4AA946-4F40-40D7-AD36-4D275C26D3D8}"/>
              </a:ext>
            </a:extLst>
          </p:cNvPr>
          <p:cNvSpPr txBox="1"/>
          <p:nvPr/>
        </p:nvSpPr>
        <p:spPr>
          <a:xfrm>
            <a:off x="4838245" y="1637533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광고 제거 옵션 판매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D6B1B81E-E1DC-48E8-BC1E-E47E7C73EDF1}"/>
              </a:ext>
            </a:extLst>
          </p:cNvPr>
          <p:cNvSpPr txBox="1"/>
          <p:nvPr/>
        </p:nvSpPr>
        <p:spPr>
          <a:xfrm>
            <a:off x="4838245" y="2207520"/>
            <a:ext cx="62985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금액을 지불하여 게임 내에서 노출되는 광고를 표시하지 않는 옵션 구매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게임 플레이 중 광고를 시청하고 싶지 않은 플레이어로부터 수익을 창출할 수 있는 옵션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과도한 금액 산정은 거부감을 형성할 가능성이 높기에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일반적으로 한화 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2,000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 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~ 5,000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 대 사이의 가격대를 형성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966D381-EE57-4AA7-8F94-AC6966BC3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7" y="1837588"/>
            <a:ext cx="3801266" cy="31867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279B25A-3A63-4CA5-BDC0-93924517736E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254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일정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92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10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79B25A-3A63-4CA5-BDC0-93924517736E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B253F4-E985-4747-8759-8D1B1FF81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099" y="1816125"/>
            <a:ext cx="5715798" cy="1933845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D92C7184-ECB1-4523-92E7-3D05E965140E}"/>
              </a:ext>
            </a:extLst>
          </p:cNvPr>
          <p:cNvSpPr txBox="1"/>
          <p:nvPr/>
        </p:nvSpPr>
        <p:spPr>
          <a:xfrm>
            <a:off x="4957706" y="4221342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목표 개발 기간 </a:t>
            </a:r>
            <a:r>
              <a:rPr lang="en-US" altLang="ko-KR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: 4</a:t>
            </a:r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주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A5C657B9-A170-4032-BAA8-21F054645F7D}"/>
              </a:ext>
            </a:extLst>
          </p:cNvPr>
          <p:cNvSpPr txBox="1"/>
          <p:nvPr/>
        </p:nvSpPr>
        <p:spPr>
          <a:xfrm>
            <a:off x="4287654" y="4950213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F429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Bold" panose="00000800000000000000" pitchFamily="2" charset="-127"/>
              </a:rPr>
              <a:t>기획 </a:t>
            </a:r>
            <a:r>
              <a:rPr lang="en-US" altLang="ko-KR" dirty="0">
                <a:solidFill>
                  <a:srgbClr val="0F429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Bold" panose="00000800000000000000" pitchFamily="2" charset="-127"/>
              </a:rPr>
              <a:t>/ </a:t>
            </a:r>
            <a:r>
              <a:rPr lang="ko-KR" altLang="en-US" dirty="0">
                <a:solidFill>
                  <a:srgbClr val="0F429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Bold" panose="00000800000000000000" pitchFamily="2" charset="-127"/>
              </a:rPr>
              <a:t>개발 </a:t>
            </a:r>
            <a:r>
              <a:rPr lang="en-US" altLang="ko-KR" dirty="0">
                <a:solidFill>
                  <a:srgbClr val="0F429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Bold" panose="00000800000000000000" pitchFamily="2" charset="-127"/>
              </a:rPr>
              <a:t>/ </a:t>
            </a:r>
            <a:r>
              <a:rPr lang="ko-KR" altLang="en-US" dirty="0">
                <a:solidFill>
                  <a:srgbClr val="0F429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Bold" panose="00000800000000000000" pitchFamily="2" charset="-127"/>
              </a:rPr>
              <a:t>출시 </a:t>
            </a:r>
            <a:r>
              <a:rPr lang="en-US" altLang="ko-KR" dirty="0">
                <a:solidFill>
                  <a:srgbClr val="0F429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Bold" panose="00000800000000000000" pitchFamily="2" charset="-127"/>
              </a:rPr>
              <a:t>3</a:t>
            </a:r>
            <a:r>
              <a:rPr lang="ko-KR" altLang="en-US" dirty="0">
                <a:solidFill>
                  <a:srgbClr val="0F429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Bold" panose="00000800000000000000" pitchFamily="2" charset="-127"/>
              </a:rPr>
              <a:t>단계로 일정 구분</a:t>
            </a:r>
            <a:endParaRPr lang="en-US" altLang="ko-KR" dirty="0">
              <a:solidFill>
                <a:srgbClr val="0F429D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KoPub돋움체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0F429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Bold" panose="00000800000000000000" pitchFamily="2" charset="-127"/>
              </a:rPr>
              <a:t>각 단계당 </a:t>
            </a:r>
            <a:r>
              <a:rPr lang="en-US" altLang="ko-KR" dirty="0">
                <a:solidFill>
                  <a:srgbClr val="0F429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Bold" panose="00000800000000000000" pitchFamily="2" charset="-127"/>
              </a:rPr>
              <a:t>2</a:t>
            </a:r>
            <a:r>
              <a:rPr lang="ko-KR" altLang="en-US" dirty="0">
                <a:solidFill>
                  <a:srgbClr val="0F429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Bold" panose="00000800000000000000" pitchFamily="2" charset="-127"/>
              </a:rPr>
              <a:t>주 확보</a:t>
            </a:r>
          </a:p>
        </p:txBody>
      </p:sp>
    </p:spTree>
    <p:extLst>
      <p:ext uri="{BB962C8B-B14F-4D97-AF65-F5344CB8AC3E}">
        <p14:creationId xmlns:p14="http://schemas.microsoft.com/office/powerpoint/2010/main" val="2419642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E8501FC-8037-2E65-A548-E15B3581A7A2}"/>
              </a:ext>
            </a:extLst>
          </p:cNvPr>
          <p:cNvCxnSpPr>
            <a:cxnSpLocks/>
          </p:cNvCxnSpPr>
          <p:nvPr/>
        </p:nvCxnSpPr>
        <p:spPr>
          <a:xfrm>
            <a:off x="5353050" y="2273300"/>
            <a:ext cx="14859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F15AE8-729D-32D8-FD96-7E39943F8529}"/>
              </a:ext>
            </a:extLst>
          </p:cNvPr>
          <p:cNvSpPr txBox="1"/>
          <p:nvPr/>
        </p:nvSpPr>
        <p:spPr>
          <a:xfrm>
            <a:off x="5390519" y="3044279"/>
            <a:ext cx="14109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감사합니다</a:t>
            </a:r>
            <a:endParaRPr lang="en-US" altLang="ko-KR" sz="22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45232E-1F96-45B2-AAF4-29F71A76BA4D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rgbClr val="002942"/>
          </a:solidFill>
          <a:ln>
            <a:solidFill>
              <a:srgbClr val="002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51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955797-C036-F27D-746B-CA12D21CA3D6}"/>
              </a:ext>
            </a:extLst>
          </p:cNvPr>
          <p:cNvSpPr/>
          <p:nvPr/>
        </p:nvSpPr>
        <p:spPr>
          <a:xfrm>
            <a:off x="1049635" y="4490567"/>
            <a:ext cx="2041451" cy="211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7583EA-A0B9-207A-CC5D-193351A484A4}"/>
              </a:ext>
            </a:extLst>
          </p:cNvPr>
          <p:cNvSpPr/>
          <p:nvPr/>
        </p:nvSpPr>
        <p:spPr>
          <a:xfrm>
            <a:off x="1049635" y="4490565"/>
            <a:ext cx="2041451" cy="604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00A253-C61B-4E6C-02CC-07593EC84A09}"/>
              </a:ext>
            </a:extLst>
          </p:cNvPr>
          <p:cNvSpPr/>
          <p:nvPr/>
        </p:nvSpPr>
        <p:spPr>
          <a:xfrm>
            <a:off x="5156038" y="4490567"/>
            <a:ext cx="2041451" cy="211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E7829F-92C8-CC2D-E91D-79CD78D56149}"/>
              </a:ext>
            </a:extLst>
          </p:cNvPr>
          <p:cNvSpPr/>
          <p:nvPr/>
        </p:nvSpPr>
        <p:spPr>
          <a:xfrm>
            <a:off x="9262441" y="4490567"/>
            <a:ext cx="2041451" cy="211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BE6F99-9EE4-0F1F-86A7-DEABEDC52A8E}"/>
              </a:ext>
            </a:extLst>
          </p:cNvPr>
          <p:cNvSpPr txBox="1"/>
          <p:nvPr/>
        </p:nvSpPr>
        <p:spPr>
          <a:xfrm>
            <a:off x="3928636" y="61777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&gt;&gt;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C14A12-2FF4-1B73-B103-4A624D0CF90D}"/>
              </a:ext>
            </a:extLst>
          </p:cNvPr>
          <p:cNvSpPr txBox="1"/>
          <p:nvPr/>
        </p:nvSpPr>
        <p:spPr>
          <a:xfrm>
            <a:off x="8035039" y="61777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&gt;&gt;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3ABC9E-3F81-D83F-F02A-103A3390B6EF}"/>
              </a:ext>
            </a:extLst>
          </p:cNvPr>
          <p:cNvSpPr txBox="1"/>
          <p:nvPr/>
        </p:nvSpPr>
        <p:spPr>
          <a:xfrm>
            <a:off x="1750879" y="4605538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준비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7B8186-8C34-7434-729C-81B834EFB943}"/>
              </a:ext>
            </a:extLst>
          </p:cNvPr>
          <p:cNvSpPr/>
          <p:nvPr/>
        </p:nvSpPr>
        <p:spPr>
          <a:xfrm>
            <a:off x="5156037" y="4490565"/>
            <a:ext cx="2041451" cy="604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D48A25-4E4F-5711-E7A3-C32413364305}"/>
              </a:ext>
            </a:extLst>
          </p:cNvPr>
          <p:cNvSpPr txBox="1"/>
          <p:nvPr/>
        </p:nvSpPr>
        <p:spPr>
          <a:xfrm>
            <a:off x="5880525" y="4605538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CA0E9F-E263-02C2-CE96-56738240F0A1}"/>
              </a:ext>
            </a:extLst>
          </p:cNvPr>
          <p:cNvSpPr/>
          <p:nvPr/>
        </p:nvSpPr>
        <p:spPr>
          <a:xfrm>
            <a:off x="9262439" y="4490565"/>
            <a:ext cx="2041451" cy="6042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284897-76D4-DE4C-CBB8-3A1A0E8892F2}"/>
              </a:ext>
            </a:extLst>
          </p:cNvPr>
          <p:cNvSpPr txBox="1"/>
          <p:nvPr/>
        </p:nvSpPr>
        <p:spPr>
          <a:xfrm>
            <a:off x="9987728" y="4605538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조작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B90ADF-D3E0-B796-4684-E57CB252A77A}"/>
              </a:ext>
            </a:extLst>
          </p:cNvPr>
          <p:cNvSpPr txBox="1"/>
          <p:nvPr/>
        </p:nvSpPr>
        <p:spPr>
          <a:xfrm>
            <a:off x="1219360" y="5144325"/>
            <a:ext cx="1682895" cy="13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화면 정 중앙에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초기 타일  생성 후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초기 타일로부터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무작위 경로 길 생성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카메라로 관찰 가능한 만큼만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082C56-1A1E-7BB6-BAA4-21820393B94A}"/>
              </a:ext>
            </a:extLst>
          </p:cNvPr>
          <p:cNvSpPr txBox="1"/>
          <p:nvPr/>
        </p:nvSpPr>
        <p:spPr>
          <a:xfrm>
            <a:off x="5107165" y="5273591"/>
            <a:ext cx="2139192" cy="107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준비 단계가 완료되면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캐릭터가 초기 타일 정 중앙에서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우측 대각선으로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 시작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카메라는 캐릭터 속도 따라 전진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3501EB-D583-C26A-4D06-9137004D56A8}"/>
              </a:ext>
            </a:extLst>
          </p:cNvPr>
          <p:cNvSpPr txBox="1"/>
          <p:nvPr/>
        </p:nvSpPr>
        <p:spPr>
          <a:xfrm>
            <a:off x="9311309" y="5272248"/>
            <a:ext cx="1901989" cy="107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화면을 터치할 때마다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캐릭터 진행 방향을 좌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우측 대각선 방향으로 전환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왼쪽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오른쪽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오른쪽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왼쪽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8C01E2-BC5C-4E55-B290-45242850E762}"/>
              </a:ext>
            </a:extLst>
          </p:cNvPr>
          <p:cNvSpPr txBox="1"/>
          <p:nvPr/>
        </p:nvSpPr>
        <p:spPr>
          <a:xfrm>
            <a:off x="1083878" y="423744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플레이 방식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245DCE-3839-4A65-81DE-E4CF192FEA28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8F395D-5F1F-48B4-A20D-4A5D9546D2CB}"/>
              </a:ext>
            </a:extLst>
          </p:cNvPr>
          <p:cNvSpPr txBox="1"/>
          <p:nvPr/>
        </p:nvSpPr>
        <p:spPr>
          <a:xfrm>
            <a:off x="5517956" y="1160828"/>
            <a:ext cx="115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진행 순서</a:t>
            </a:r>
            <a:r>
              <a:rPr lang="en-US" altLang="ko-KR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	</a:t>
            </a:r>
            <a:endParaRPr lang="ko-KR" altLang="en-US" sz="2000" dirty="0">
              <a:solidFill>
                <a:srgbClr val="0F429D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돋움체 Bold" panose="000008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41E3C86-8363-4316-831F-CE87C244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28" y="2207213"/>
            <a:ext cx="1548863" cy="22783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7C257B8-3C13-44BC-811B-AD92F18A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537" y="2115120"/>
            <a:ext cx="1582449" cy="2375444"/>
          </a:xfrm>
          <a:prstGeom prst="rect">
            <a:avLst/>
          </a:prstGeom>
        </p:spPr>
      </p:pic>
      <p:sp>
        <p:nvSpPr>
          <p:cNvPr id="23" name="TextBox 21">
            <a:extLst>
              <a:ext uri="{FF2B5EF4-FFF2-40B4-BE49-F238E27FC236}">
                <a16:creationId xmlns:a16="http://schemas.microsoft.com/office/drawing/2014/main" id="{F1397FC5-CF15-4634-9E05-46A31CC7F357}"/>
              </a:ext>
            </a:extLst>
          </p:cNvPr>
          <p:cNvSpPr txBox="1"/>
          <p:nvPr/>
        </p:nvSpPr>
        <p:spPr>
          <a:xfrm>
            <a:off x="2547559" y="1558868"/>
            <a:ext cx="7364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Light" panose="00000300000000000000" pitchFamily="2" charset="-127"/>
              </a:rPr>
              <a:t>원활환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Light" panose="00000300000000000000" pitchFamily="2" charset="-127"/>
              </a:rPr>
              <a:t> 이해를 돕기 위해 유사한 시스템 구축한 디자인 생략 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Light" panose="00000300000000000000" pitchFamily="2" charset="-127"/>
              </a:rPr>
              <a:t>&amp;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Light" panose="00000300000000000000" pitchFamily="2" charset="-127"/>
              </a:rPr>
              <a:t> 기능적 구현 위주의 타 프로그램을 예시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DCA18FB-AE80-4939-A1AD-42C2332A2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2518" y="1979844"/>
            <a:ext cx="1698279" cy="2505719"/>
          </a:xfrm>
          <a:prstGeom prst="rect">
            <a:avLst/>
          </a:prstGeom>
        </p:spPr>
      </p:pic>
      <p:pic>
        <p:nvPicPr>
          <p:cNvPr id="30" name="Picture 2" descr="Finger Touch Icons - Free SVG &amp; PNG Finger Touch Images ...">
            <a:extLst>
              <a:ext uri="{FF2B5EF4-FFF2-40B4-BE49-F238E27FC236}">
                <a16:creationId xmlns:a16="http://schemas.microsoft.com/office/drawing/2014/main" id="{E6939D1D-EAD0-4F3B-8405-0F6FF722F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97663">
            <a:off x="10393532" y="3383497"/>
            <a:ext cx="864827" cy="86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7E31D42F-A235-484B-BE42-28D7655F43C9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25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Cuboid - Free education icons">
            <a:extLst>
              <a:ext uri="{FF2B5EF4-FFF2-40B4-BE49-F238E27FC236}">
                <a16:creationId xmlns:a16="http://schemas.microsoft.com/office/drawing/2014/main" id="{DE6DAF76-1D8E-4D96-8348-8F8BADEE7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6274547" y="2327885"/>
            <a:ext cx="1058429" cy="10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955797-C036-F27D-746B-CA12D21CA3D6}"/>
              </a:ext>
            </a:extLst>
          </p:cNvPr>
          <p:cNvSpPr/>
          <p:nvPr/>
        </p:nvSpPr>
        <p:spPr>
          <a:xfrm>
            <a:off x="1049635" y="4491598"/>
            <a:ext cx="2041451" cy="211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7583EA-A0B9-207A-CC5D-193351A484A4}"/>
              </a:ext>
            </a:extLst>
          </p:cNvPr>
          <p:cNvSpPr/>
          <p:nvPr/>
        </p:nvSpPr>
        <p:spPr>
          <a:xfrm>
            <a:off x="1049635" y="4491596"/>
            <a:ext cx="2041451" cy="604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00A253-C61B-4E6C-02CC-07593EC84A09}"/>
              </a:ext>
            </a:extLst>
          </p:cNvPr>
          <p:cNvSpPr/>
          <p:nvPr/>
        </p:nvSpPr>
        <p:spPr>
          <a:xfrm>
            <a:off x="5156038" y="4491598"/>
            <a:ext cx="2041451" cy="211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E7829F-92C8-CC2D-E91D-79CD78D56149}"/>
              </a:ext>
            </a:extLst>
          </p:cNvPr>
          <p:cNvSpPr/>
          <p:nvPr/>
        </p:nvSpPr>
        <p:spPr>
          <a:xfrm>
            <a:off x="9262441" y="4491598"/>
            <a:ext cx="2041451" cy="211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BE6F99-9EE4-0F1F-86A7-DEABEDC52A8E}"/>
              </a:ext>
            </a:extLst>
          </p:cNvPr>
          <p:cNvSpPr txBox="1"/>
          <p:nvPr/>
        </p:nvSpPr>
        <p:spPr>
          <a:xfrm>
            <a:off x="3928636" y="617879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&gt;&gt;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C14A12-2FF4-1B73-B103-4A624D0CF90D}"/>
              </a:ext>
            </a:extLst>
          </p:cNvPr>
          <p:cNvSpPr txBox="1"/>
          <p:nvPr/>
        </p:nvSpPr>
        <p:spPr>
          <a:xfrm>
            <a:off x="8035039" y="617879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&gt;&gt;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3ABC9E-3F81-D83F-F02A-103A3390B6EF}"/>
              </a:ext>
            </a:extLst>
          </p:cNvPr>
          <p:cNvSpPr txBox="1"/>
          <p:nvPr/>
        </p:nvSpPr>
        <p:spPr>
          <a:xfrm>
            <a:off x="1512834" y="4606569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점수 증가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7B8186-8C34-7434-729C-81B834EFB943}"/>
              </a:ext>
            </a:extLst>
          </p:cNvPr>
          <p:cNvSpPr/>
          <p:nvPr/>
        </p:nvSpPr>
        <p:spPr>
          <a:xfrm>
            <a:off x="5156037" y="4491596"/>
            <a:ext cx="2041451" cy="604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D48A25-4E4F-5711-E7A3-C32413364305}"/>
              </a:ext>
            </a:extLst>
          </p:cNvPr>
          <p:cNvSpPr txBox="1"/>
          <p:nvPr/>
        </p:nvSpPr>
        <p:spPr>
          <a:xfrm>
            <a:off x="5642480" y="4606569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경로 생성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CA0E9F-E263-02C2-CE96-56738240F0A1}"/>
              </a:ext>
            </a:extLst>
          </p:cNvPr>
          <p:cNvSpPr/>
          <p:nvPr/>
        </p:nvSpPr>
        <p:spPr>
          <a:xfrm>
            <a:off x="9262439" y="4491596"/>
            <a:ext cx="2041451" cy="6042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284897-76D4-DE4C-CBB8-3A1A0E8892F2}"/>
              </a:ext>
            </a:extLst>
          </p:cNvPr>
          <p:cNvSpPr txBox="1"/>
          <p:nvPr/>
        </p:nvSpPr>
        <p:spPr>
          <a:xfrm>
            <a:off x="9749683" y="4606569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오버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B90ADF-D3E0-B796-4684-E57CB252A77A}"/>
              </a:ext>
            </a:extLst>
          </p:cNvPr>
          <p:cNvSpPr txBox="1"/>
          <p:nvPr/>
        </p:nvSpPr>
        <p:spPr>
          <a:xfrm>
            <a:off x="1083878" y="5385200"/>
            <a:ext cx="1910992" cy="852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캐릭터가 방향을 전환하거나 타일 위 아이템을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습득할 때마다 점수 증가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082C56-1A1E-7BB6-BAA4-21820393B94A}"/>
              </a:ext>
            </a:extLst>
          </p:cNvPr>
          <p:cNvSpPr txBox="1"/>
          <p:nvPr/>
        </p:nvSpPr>
        <p:spPr>
          <a:xfrm>
            <a:off x="5134062" y="5379692"/>
            <a:ext cx="2063691" cy="852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타일을 생성하는 과정 반복하여 캐릭터가 지나갈 수 있는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경로 계속 생성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3501EB-D583-C26A-4D06-9137004D56A8}"/>
              </a:ext>
            </a:extLst>
          </p:cNvPr>
          <p:cNvSpPr txBox="1"/>
          <p:nvPr/>
        </p:nvSpPr>
        <p:spPr>
          <a:xfrm>
            <a:off x="9262175" y="5508958"/>
            <a:ext cx="2041451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캐릭터가 타일에서 벗어나면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카메라의 움직임 게임 종료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8C01E2-BC5C-4E55-B290-45242850E762}"/>
              </a:ext>
            </a:extLst>
          </p:cNvPr>
          <p:cNvSpPr txBox="1"/>
          <p:nvPr/>
        </p:nvSpPr>
        <p:spPr>
          <a:xfrm>
            <a:off x="1083878" y="423744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플레이 방식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245DCE-3839-4A65-81DE-E4CF192FEA28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8F395D-5F1F-48B4-A20D-4A5D9546D2CB}"/>
              </a:ext>
            </a:extLst>
          </p:cNvPr>
          <p:cNvSpPr txBox="1"/>
          <p:nvPr/>
        </p:nvSpPr>
        <p:spPr>
          <a:xfrm>
            <a:off x="5517956" y="1160828"/>
            <a:ext cx="115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진행 순서</a:t>
            </a:r>
            <a:r>
              <a:rPr lang="en-US" altLang="ko-KR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	</a:t>
            </a:r>
            <a:endParaRPr lang="ko-KR" altLang="en-US" sz="2000" dirty="0">
              <a:solidFill>
                <a:srgbClr val="0F429D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돋움체 Bold" panose="00000800000000000000" pitchFamily="2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3E2A138B-A9C6-4780-BF77-EEA4360AC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55" y="2036442"/>
            <a:ext cx="1620741" cy="2429299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D291F55E-58B3-4CFF-A383-F99FD5D3D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196" y="2048035"/>
            <a:ext cx="1634864" cy="2417706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154947F-9BF3-43E8-B03D-C00832778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428" y="2036442"/>
            <a:ext cx="1625048" cy="241571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BF37E57E-D81F-46AB-96AB-781176BDF8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6292" y="2045374"/>
            <a:ext cx="1617294" cy="2411436"/>
          </a:xfrm>
          <a:prstGeom prst="rect">
            <a:avLst/>
          </a:prstGeom>
        </p:spPr>
      </p:pic>
      <p:pic>
        <p:nvPicPr>
          <p:cNvPr id="4098" name="Picture 2" descr="Cuboid - Free education icons">
            <a:extLst>
              <a:ext uri="{FF2B5EF4-FFF2-40B4-BE49-F238E27FC236}">
                <a16:creationId xmlns:a16="http://schemas.microsoft.com/office/drawing/2014/main" id="{88BE402C-D67A-454E-BE24-69066729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4731337" y="2472682"/>
            <a:ext cx="1058429" cy="10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uboid - Free education icons">
            <a:extLst>
              <a:ext uri="{FF2B5EF4-FFF2-40B4-BE49-F238E27FC236}">
                <a16:creationId xmlns:a16="http://schemas.microsoft.com/office/drawing/2014/main" id="{41A49818-C85C-473D-BEF1-18F36A5C8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4393236" y="2675374"/>
            <a:ext cx="1058429" cy="10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B2E9EE2-8C45-4279-ADBA-C986BB7DA592}"/>
              </a:ext>
            </a:extLst>
          </p:cNvPr>
          <p:cNvSpPr txBox="1"/>
          <p:nvPr/>
        </p:nvSpPr>
        <p:spPr>
          <a:xfrm>
            <a:off x="5885916" y="276009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&gt;&gt;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5" name="Picture 2" descr="Cuboid - Free education icons">
            <a:extLst>
              <a:ext uri="{FF2B5EF4-FFF2-40B4-BE49-F238E27FC236}">
                <a16:creationId xmlns:a16="http://schemas.microsoft.com/office/drawing/2014/main" id="{1524E70E-9952-437D-B3E6-ED43EF059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6641529" y="2562697"/>
            <a:ext cx="1058429" cy="10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uboid - Free education icons">
            <a:extLst>
              <a:ext uri="{FF2B5EF4-FFF2-40B4-BE49-F238E27FC236}">
                <a16:creationId xmlns:a16="http://schemas.microsoft.com/office/drawing/2014/main" id="{02E11073-69C8-42B8-BB17-D25A77FB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6303428" y="2765389"/>
            <a:ext cx="1058429" cy="10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241D06-BFAD-4DE8-8864-A8C48532A7CD}"/>
              </a:ext>
            </a:extLst>
          </p:cNvPr>
          <p:cNvCxnSpPr>
            <a:cxnSpLocks/>
          </p:cNvCxnSpPr>
          <p:nvPr/>
        </p:nvCxnSpPr>
        <p:spPr>
          <a:xfrm flipV="1">
            <a:off x="6974988" y="1945631"/>
            <a:ext cx="226503" cy="195726"/>
          </a:xfrm>
          <a:prstGeom prst="line">
            <a:avLst/>
          </a:prstGeom>
          <a:ln>
            <a:solidFill>
              <a:srgbClr val="0F4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C64E159-7E4A-42A6-B6BF-9DF707E75AF0}"/>
              </a:ext>
            </a:extLst>
          </p:cNvPr>
          <p:cNvCxnSpPr>
            <a:cxnSpLocks/>
          </p:cNvCxnSpPr>
          <p:nvPr/>
        </p:nvCxnSpPr>
        <p:spPr>
          <a:xfrm flipV="1">
            <a:off x="6760878" y="1828014"/>
            <a:ext cx="0" cy="269595"/>
          </a:xfrm>
          <a:prstGeom prst="line">
            <a:avLst/>
          </a:prstGeom>
          <a:ln>
            <a:solidFill>
              <a:srgbClr val="0F4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FC2DCE6-BBB1-425D-8FF9-E75E93F27B7F}"/>
              </a:ext>
            </a:extLst>
          </p:cNvPr>
          <p:cNvCxnSpPr>
            <a:cxnSpLocks/>
          </p:cNvCxnSpPr>
          <p:nvPr/>
        </p:nvCxnSpPr>
        <p:spPr>
          <a:xfrm flipH="1" flipV="1">
            <a:off x="6309031" y="1979057"/>
            <a:ext cx="223264" cy="159155"/>
          </a:xfrm>
          <a:prstGeom prst="line">
            <a:avLst/>
          </a:prstGeom>
          <a:ln>
            <a:solidFill>
              <a:srgbClr val="0F4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FB74B46-0B49-4252-9BFB-F2812C868559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7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8C01E2-BC5C-4E55-B290-45242850E762}"/>
              </a:ext>
            </a:extLst>
          </p:cNvPr>
          <p:cNvSpPr txBox="1"/>
          <p:nvPr/>
        </p:nvSpPr>
        <p:spPr>
          <a:xfrm>
            <a:off x="1083878" y="423744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플레이 방식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245DCE-3839-4A65-81DE-E4CF192FEA28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8F395D-5F1F-48B4-A20D-4A5D9546D2CB}"/>
              </a:ext>
            </a:extLst>
          </p:cNvPr>
          <p:cNvSpPr txBox="1"/>
          <p:nvPr/>
        </p:nvSpPr>
        <p:spPr>
          <a:xfrm>
            <a:off x="3802750" y="1160828"/>
            <a:ext cx="4586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치킨 게임의 시스템적 핵심 구성 요소 </a:t>
            </a:r>
            <a:r>
              <a:rPr lang="en-US" altLang="ko-KR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8</a:t>
            </a:r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가지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1B0721-206D-4FCC-A576-A5DDFD2AB6D1}"/>
              </a:ext>
            </a:extLst>
          </p:cNvPr>
          <p:cNvSpPr txBox="1"/>
          <p:nvPr/>
        </p:nvSpPr>
        <p:spPr>
          <a:xfrm>
            <a:off x="1916843" y="3429000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카메라 </a:t>
            </a:r>
            <a:r>
              <a:rPr lang="en-US" altLang="ko-KR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(</a:t>
            </a:r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시야</a:t>
            </a:r>
            <a:r>
              <a:rPr lang="en-US" altLang="ko-KR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)</a:t>
            </a:r>
            <a:endParaRPr lang="ko-KR" altLang="en-US" sz="2000" dirty="0">
              <a:solidFill>
                <a:srgbClr val="0F429D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5C44DF-0D2B-4F16-A6E5-2CC14DBD6C2D}"/>
              </a:ext>
            </a:extLst>
          </p:cNvPr>
          <p:cNvSpPr txBox="1"/>
          <p:nvPr/>
        </p:nvSpPr>
        <p:spPr>
          <a:xfrm>
            <a:off x="4249432" y="3441119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캐릭터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59603-2414-4780-B68D-EB41FF271C44}"/>
              </a:ext>
            </a:extLst>
          </p:cNvPr>
          <p:cNvSpPr txBox="1"/>
          <p:nvPr/>
        </p:nvSpPr>
        <p:spPr>
          <a:xfrm>
            <a:off x="6668986" y="3478405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타일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93A4B3-A063-4804-A1C8-E93BDFA0996C}"/>
              </a:ext>
            </a:extLst>
          </p:cNvPr>
          <p:cNvSpPr txBox="1"/>
          <p:nvPr/>
        </p:nvSpPr>
        <p:spPr>
          <a:xfrm>
            <a:off x="8864120" y="3478405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시작 지점 타일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5CA284-903E-43AE-9610-809B5099D404}"/>
              </a:ext>
            </a:extLst>
          </p:cNvPr>
          <p:cNvSpPr txBox="1"/>
          <p:nvPr/>
        </p:nvSpPr>
        <p:spPr>
          <a:xfrm>
            <a:off x="1916843" y="5746390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타일 삭제 지점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D61802-1FD4-429B-A3CA-31DB3D98BF32}"/>
              </a:ext>
            </a:extLst>
          </p:cNvPr>
          <p:cNvSpPr txBox="1"/>
          <p:nvPr/>
        </p:nvSpPr>
        <p:spPr>
          <a:xfrm>
            <a:off x="4249432" y="5758509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배경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F1BA0-6C81-4361-8F75-AF72EC8E016F}"/>
              </a:ext>
            </a:extLst>
          </p:cNvPr>
          <p:cNvSpPr txBox="1"/>
          <p:nvPr/>
        </p:nvSpPr>
        <p:spPr>
          <a:xfrm>
            <a:off x="6668986" y="5795795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아이템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A2CEF5-68C1-480D-8E50-757CC366B0C6}"/>
              </a:ext>
            </a:extLst>
          </p:cNvPr>
          <p:cNvSpPr txBox="1"/>
          <p:nvPr/>
        </p:nvSpPr>
        <p:spPr>
          <a:xfrm>
            <a:off x="8864120" y="5795795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점수</a:t>
            </a:r>
          </a:p>
        </p:txBody>
      </p:sp>
      <p:pic>
        <p:nvPicPr>
          <p:cNvPr id="6146" name="Picture 2" descr="Film camera - Gebruikersinterface en Gebaren iconen">
            <a:extLst>
              <a:ext uri="{FF2B5EF4-FFF2-40B4-BE49-F238E27FC236}">
                <a16:creationId xmlns:a16="http://schemas.microsoft.com/office/drawing/2014/main" id="{8F43E6B0-F47F-4EC7-8E98-19DE7CEBF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302" y="1962170"/>
            <a:ext cx="1065403" cy="106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2BEDF9-BFDF-4C3B-BA23-CD4776CB6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332" y="2112562"/>
            <a:ext cx="975213" cy="947028"/>
          </a:xfrm>
          <a:prstGeom prst="rect">
            <a:avLst/>
          </a:prstGeom>
        </p:spPr>
      </p:pic>
      <p:pic>
        <p:nvPicPr>
          <p:cNvPr id="16" name="Picture 2" descr="Cuboid - Free education icons">
            <a:extLst>
              <a:ext uri="{FF2B5EF4-FFF2-40B4-BE49-F238E27FC236}">
                <a16:creationId xmlns:a16="http://schemas.microsoft.com/office/drawing/2014/main" id="{8A662295-DAAF-47B9-9349-31D799BDD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7333904" y="2464146"/>
            <a:ext cx="879603" cy="87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도로 디자인 벡터 재료, 도로 벡터, 선, 지도 도로 아이콘 PNG 일러스트 및 PSD 이미지 무료 다운로드 - Pngtree |  자동차, 지도, 차량">
            <a:extLst>
              <a:ext uri="{FF2B5EF4-FFF2-40B4-BE49-F238E27FC236}">
                <a16:creationId xmlns:a16="http://schemas.microsoft.com/office/drawing/2014/main" id="{993204D4-9D93-4CA2-A59F-B367D1F68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9493947">
            <a:off x="6610871" y="2124215"/>
            <a:ext cx="1383243" cy="41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gold coin money symbol icon 19046339 PNG">
            <a:extLst>
              <a:ext uri="{FF2B5EF4-FFF2-40B4-BE49-F238E27FC236}">
                <a16:creationId xmlns:a16="http://schemas.microsoft.com/office/drawing/2014/main" id="{F1E14BD7-9F39-45D2-AA21-28416CB8D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005" y="4306516"/>
            <a:ext cx="569077" cy="56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Angel Wings PNG Transparent Images Download for Free">
            <a:extLst>
              <a:ext uri="{FF2B5EF4-FFF2-40B4-BE49-F238E27FC236}">
                <a16:creationId xmlns:a16="http://schemas.microsoft.com/office/drawing/2014/main" id="{28F0AB86-0135-412B-8431-8ABD16062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226" y="4734116"/>
            <a:ext cx="1050634" cy="92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1">
            <a:extLst>
              <a:ext uri="{FF2B5EF4-FFF2-40B4-BE49-F238E27FC236}">
                <a16:creationId xmlns:a16="http://schemas.microsoft.com/office/drawing/2014/main" id="{20B94C74-9A9E-4C98-A0E8-331B530B39A4}"/>
              </a:ext>
            </a:extLst>
          </p:cNvPr>
          <p:cNvSpPr txBox="1"/>
          <p:nvPr/>
        </p:nvSpPr>
        <p:spPr>
          <a:xfrm>
            <a:off x="9419072" y="5176339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53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8DF53A01-0722-49C7-8138-8B1E6DD40293}"/>
              </a:ext>
            </a:extLst>
          </p:cNvPr>
          <p:cNvSpPr txBox="1"/>
          <p:nvPr/>
        </p:nvSpPr>
        <p:spPr>
          <a:xfrm>
            <a:off x="9204911" y="474488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Light" panose="00000300000000000000" pitchFamily="2" charset="-127"/>
              </a:rPr>
              <a:t>+1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  <a:cs typeface="KoPub돋움체 Light" panose="00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F0659D-2EF0-4547-9476-39C05040073F}"/>
              </a:ext>
            </a:extLst>
          </p:cNvPr>
          <p:cNvSpPr txBox="1"/>
          <p:nvPr/>
        </p:nvSpPr>
        <p:spPr>
          <a:xfrm>
            <a:off x="9544088" y="436809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Light" panose="00000300000000000000" pitchFamily="2" charset="-127"/>
              </a:rPr>
              <a:t>+2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  <a:cs typeface="KoPub돋움체 Light" panose="00000300000000000000" pitchFamily="2" charset="-127"/>
            </a:endParaRPr>
          </a:p>
        </p:txBody>
      </p:sp>
      <p:pic>
        <p:nvPicPr>
          <p:cNvPr id="6154" name="Picture 10" descr="숲 배경 일러스트 : 네이버 블로그">
            <a:extLst>
              <a:ext uri="{FF2B5EF4-FFF2-40B4-BE49-F238E27FC236}">
                <a16:creationId xmlns:a16="http://schemas.microsoft.com/office/drawing/2014/main" id="{3748AA02-4AFF-4B84-A520-ED532223C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82" y="4314744"/>
            <a:ext cx="1678665" cy="122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02F5E0-4584-45CF-BCEB-C3FDA8ACC2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1851" y="1829260"/>
            <a:ext cx="1794695" cy="1429799"/>
          </a:xfrm>
          <a:prstGeom prst="rect">
            <a:avLst/>
          </a:prstGeom>
        </p:spPr>
      </p:pic>
      <p:pic>
        <p:nvPicPr>
          <p:cNvPr id="28" name="Picture 2" descr="Film camera - Gebruikersinterface en Gebaren iconen">
            <a:extLst>
              <a:ext uri="{FF2B5EF4-FFF2-40B4-BE49-F238E27FC236}">
                <a16:creationId xmlns:a16="http://schemas.microsoft.com/office/drawing/2014/main" id="{4F49EF40-7AE6-4688-9049-66B3F093A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603" y="4602906"/>
            <a:ext cx="596092" cy="59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다리꼴 3">
            <a:extLst>
              <a:ext uri="{FF2B5EF4-FFF2-40B4-BE49-F238E27FC236}">
                <a16:creationId xmlns:a16="http://schemas.microsoft.com/office/drawing/2014/main" id="{EE6BC0D1-46A0-4393-ABD1-C451AF1B43C6}"/>
              </a:ext>
            </a:extLst>
          </p:cNvPr>
          <p:cNvSpPr/>
          <p:nvPr/>
        </p:nvSpPr>
        <p:spPr>
          <a:xfrm rot="5400000">
            <a:off x="1950280" y="4618954"/>
            <a:ext cx="1345912" cy="56907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398265-07C7-454C-9117-6E870210C597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17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7187BFCF-FE09-4EA7-A59E-CD29AE03A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5" y="4523499"/>
            <a:ext cx="3019846" cy="1676634"/>
          </a:xfrm>
          <a:prstGeom prst="rect">
            <a:avLst/>
          </a:prstGeom>
        </p:spPr>
      </p:pic>
      <p:pic>
        <p:nvPicPr>
          <p:cNvPr id="22" name="Picture 8" descr="도로 디자인 벡터 재료, 도로 벡터, 선, 지도 도로 아이콘 PNG 일러스트 및 PSD 이미지 무료 다운로드 - Pngtree |  자동차, 지도, 차량">
            <a:extLst>
              <a:ext uri="{FF2B5EF4-FFF2-40B4-BE49-F238E27FC236}">
                <a16:creationId xmlns:a16="http://schemas.microsoft.com/office/drawing/2014/main" id="{E4B870D3-67C3-41F2-80C3-B94225761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3132439">
            <a:off x="1356143" y="1609109"/>
            <a:ext cx="1383243" cy="41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도로 디자인 벡터 재료, 도로 벡터, 선, 지도 도로 아이콘 PNG 일러스트 및 PSD 이미지 무료 다운로드 - Pngtree |  자동차, 지도, 차량">
            <a:extLst>
              <a:ext uri="{FF2B5EF4-FFF2-40B4-BE49-F238E27FC236}">
                <a16:creationId xmlns:a16="http://schemas.microsoft.com/office/drawing/2014/main" id="{54741256-AD0C-4226-B52D-4A137282C3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8687595">
            <a:off x="1434798" y="2308103"/>
            <a:ext cx="1383243" cy="41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플레이 방식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F925A-69ED-4804-BD4B-66F0F0A7F63B}"/>
              </a:ext>
            </a:extLst>
          </p:cNvPr>
          <p:cNvSpPr txBox="1"/>
          <p:nvPr/>
        </p:nvSpPr>
        <p:spPr>
          <a:xfrm>
            <a:off x="4447143" y="1709616"/>
            <a:ext cx="75994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역할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게임을 실행 중인 기기에 게임 화면을 송출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초당 최대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60Hz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주사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일반적인 스마트폰 초당 주사율의 최댓값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세로형 모바일 디바이스의 해상도만 지원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(ex. 1080 x 1920 / 720 x 1080)</a:t>
            </a:r>
          </a:p>
          <a:p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이동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게임 화면에서는 닭과 동일한 방향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속도로 이동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위치 및 각도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 :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닭을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축의 상단에서 내려다보아 전체적인 시각 정보를 습득 가능하게 만드는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탑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다운 뷰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각도를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X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축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35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 밑으로 회전하여 </a:t>
            </a:r>
            <a:r>
              <a:rPr lang="ko-KR" altLang="en-US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저공경사부감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형성</a:t>
            </a:r>
          </a:p>
          <a:p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닭의 움직임과 동일한 속도로 전진하여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플레이에 지장을 주는 경우 방지 </a:t>
            </a:r>
          </a:p>
          <a:p>
            <a:pPr lvl="1"/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닭이 카메라보다 빨리 움직여 닭이 카메라의 범위 바깥으로 나가는 경우</a:t>
            </a:r>
          </a:p>
          <a:p>
            <a:pPr lvl="1"/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카메라가 닭보다 빨리 움직여 닭이 카메라의 범위 바깥으로 나가는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C1DD8-0123-4117-8BCE-9EA39B678B5F}"/>
              </a:ext>
            </a:extLst>
          </p:cNvPr>
          <p:cNvSpPr txBox="1"/>
          <p:nvPr/>
        </p:nvSpPr>
        <p:spPr>
          <a:xfrm>
            <a:off x="4447143" y="1090567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카메라 </a:t>
            </a:r>
            <a:r>
              <a:rPr lang="en-US" altLang="ko-KR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시야</a:t>
            </a:r>
            <a:r>
              <a:rPr lang="en-US" altLang="ko-KR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2400" spc="-150" dirty="0">
              <a:solidFill>
                <a:srgbClr val="0F42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DA751-108D-4E47-97B5-97F58A679427}"/>
              </a:ext>
            </a:extLst>
          </p:cNvPr>
          <p:cNvSpPr/>
          <p:nvPr/>
        </p:nvSpPr>
        <p:spPr>
          <a:xfrm rot="16200000" flipV="1">
            <a:off x="1155143" y="3718622"/>
            <a:ext cx="5301830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00B9E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" name="Picture 2" descr="Film camera - Gebruikersinterface en Gebaren iconen">
            <a:extLst>
              <a:ext uri="{FF2B5EF4-FFF2-40B4-BE49-F238E27FC236}">
                <a16:creationId xmlns:a16="http://schemas.microsoft.com/office/drawing/2014/main" id="{49D102FB-4EB5-4D0C-BC5A-4F7DD005D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61739" y="3378661"/>
            <a:ext cx="725639" cy="72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B0E35E5-454A-49CD-A4AB-42D9F5306C4D}"/>
              </a:ext>
            </a:extLst>
          </p:cNvPr>
          <p:cNvCxnSpPr>
            <a:cxnSpLocks/>
          </p:cNvCxnSpPr>
          <p:nvPr/>
        </p:nvCxnSpPr>
        <p:spPr>
          <a:xfrm flipV="1">
            <a:off x="1180119" y="1220731"/>
            <a:ext cx="0" cy="1651384"/>
          </a:xfrm>
          <a:prstGeom prst="line">
            <a:avLst/>
          </a:prstGeom>
          <a:ln>
            <a:solidFill>
              <a:srgbClr val="0F4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7175457-6EB5-4BDA-8562-8E2032012BB3}"/>
              </a:ext>
            </a:extLst>
          </p:cNvPr>
          <p:cNvCxnSpPr>
            <a:cxnSpLocks/>
          </p:cNvCxnSpPr>
          <p:nvPr/>
        </p:nvCxnSpPr>
        <p:spPr>
          <a:xfrm flipV="1">
            <a:off x="2792203" y="1220731"/>
            <a:ext cx="0" cy="1651384"/>
          </a:xfrm>
          <a:prstGeom prst="line">
            <a:avLst/>
          </a:prstGeom>
          <a:ln>
            <a:solidFill>
              <a:srgbClr val="0F4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5007D6-99DC-43F6-8943-668F78476E32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1180119" y="2872115"/>
            <a:ext cx="744440" cy="506546"/>
          </a:xfrm>
          <a:prstGeom prst="line">
            <a:avLst/>
          </a:prstGeom>
          <a:ln>
            <a:solidFill>
              <a:srgbClr val="0F4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FC2B25-5677-4A5D-AF46-5945D921585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924559" y="2872115"/>
            <a:ext cx="867644" cy="506546"/>
          </a:xfrm>
          <a:prstGeom prst="line">
            <a:avLst/>
          </a:prstGeom>
          <a:ln>
            <a:solidFill>
              <a:srgbClr val="0F4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2A9994A9-F43D-4511-B8D0-E55E5DB89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743" y="2514408"/>
            <a:ext cx="501092" cy="486609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1899125-4736-48D8-9E18-FB2A971CF3AF}"/>
              </a:ext>
            </a:extLst>
          </p:cNvPr>
          <p:cNvCxnSpPr>
            <a:cxnSpLocks/>
          </p:cNvCxnSpPr>
          <p:nvPr/>
        </p:nvCxnSpPr>
        <p:spPr>
          <a:xfrm>
            <a:off x="587229" y="4428178"/>
            <a:ext cx="1700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EC1E815-12DB-40A5-B82D-C29A40A8DE11}"/>
              </a:ext>
            </a:extLst>
          </p:cNvPr>
          <p:cNvCxnSpPr>
            <a:cxnSpLocks/>
          </p:cNvCxnSpPr>
          <p:nvPr/>
        </p:nvCxnSpPr>
        <p:spPr>
          <a:xfrm>
            <a:off x="587229" y="4428177"/>
            <a:ext cx="1700149" cy="57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Film camera - Gebruikersinterface en Gebaren iconen">
            <a:extLst>
              <a:ext uri="{FF2B5EF4-FFF2-40B4-BE49-F238E27FC236}">
                <a16:creationId xmlns:a16="http://schemas.microsoft.com/office/drawing/2014/main" id="{2E7ED64B-59B6-42C2-B6AF-AD61C84C8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07490">
            <a:off x="233640" y="4516408"/>
            <a:ext cx="428306" cy="42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원호 34">
            <a:extLst>
              <a:ext uri="{FF2B5EF4-FFF2-40B4-BE49-F238E27FC236}">
                <a16:creationId xmlns:a16="http://schemas.microsoft.com/office/drawing/2014/main" id="{35AA35A7-E691-4C16-A927-30B66F8589FD}"/>
              </a:ext>
            </a:extLst>
          </p:cNvPr>
          <p:cNvSpPr/>
          <p:nvPr/>
        </p:nvSpPr>
        <p:spPr>
          <a:xfrm flipV="1">
            <a:off x="750177" y="4337110"/>
            <a:ext cx="197779" cy="186376"/>
          </a:xfrm>
          <a:prstGeom prst="arc">
            <a:avLst/>
          </a:prstGeom>
          <a:ln>
            <a:solidFill>
              <a:srgbClr val="002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3F5223-EDBC-4F81-81BF-2E4BDC120AE3}"/>
              </a:ext>
            </a:extLst>
          </p:cNvPr>
          <p:cNvSpPr txBox="1"/>
          <p:nvPr/>
        </p:nvSpPr>
        <p:spPr>
          <a:xfrm>
            <a:off x="1111165" y="440082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35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돋움체 Light" panose="000003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FECBFF7-6503-47AC-BFE6-E1BA99A3A0A3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987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플레이 방식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F925A-69ED-4804-BD4B-66F0F0A7F63B}"/>
              </a:ext>
            </a:extLst>
          </p:cNvPr>
          <p:cNvSpPr txBox="1"/>
          <p:nvPr/>
        </p:nvSpPr>
        <p:spPr>
          <a:xfrm>
            <a:off x="4447143" y="1709616"/>
            <a:ext cx="759944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형태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크기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타일 윗면 모서리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대비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½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넓이와 타일의 옆면 모서리 대비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½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높이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실제 충돌 및 물리 감지 범위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구체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닭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독수리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용 등 다양한 모델 적용 가능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역할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플레이어가 조작하는 대상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점수 상승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게임 오버의 조건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좌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우측 대각선 방향으로 멈추지 않고 직진 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게임 시작 시 기본 값은 우측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ko-KR" altLang="en-US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Light" panose="00000300000000000000" pitchFamily="2" charset="-127"/>
              </a:rPr>
              <a:t>화면을 터치 할 시 이동 방향 전환 프로세스 실행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  <a:cs typeface="KoPub돋움체 Light" panose="00000300000000000000" pitchFamily="2" charset="-127"/>
            </a:endParaRP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1.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점수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1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돋움체 Light" panose="00000300000000000000" pitchFamily="2" charset="-127"/>
              </a:rPr>
              <a:t>증가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돋움체 Light" panose="00000300000000000000" pitchFamily="2" charset="-127"/>
            </a:endParaRP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우측 대각선 방향으로 이동 중인 상태일 경우 좌측 대각선 방향 이동 상태로 전환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좌측 대각선 방향으로 이동 중인 상태일 경우 우측 대각선 방향 이동 상태로 전환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닭의 방향 전환에는 물리적 관성이 적용되지 않아 목표 방향이 바뀐 즉시 해당 방향으로 이동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타일의 윗면에서 벗어나 떨어지면 게임 오버 처리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C1DD8-0123-4117-8BCE-9EA39B678B5F}"/>
              </a:ext>
            </a:extLst>
          </p:cNvPr>
          <p:cNvSpPr txBox="1"/>
          <p:nvPr/>
        </p:nvSpPr>
        <p:spPr>
          <a:xfrm>
            <a:off x="4447143" y="1090567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캐릭터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DA751-108D-4E47-97B5-97F58A679427}"/>
              </a:ext>
            </a:extLst>
          </p:cNvPr>
          <p:cNvSpPr/>
          <p:nvPr/>
        </p:nvSpPr>
        <p:spPr>
          <a:xfrm rot="16200000" flipV="1">
            <a:off x="1155143" y="3718622"/>
            <a:ext cx="5301830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00B9E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0D9779-6BE3-447B-A5D9-A7AF4B62A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46" y="1465784"/>
            <a:ext cx="1462293" cy="14200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8AA5B1D-E658-45E4-B535-883B9EF56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646" y="2885813"/>
            <a:ext cx="1462293" cy="13376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44D1B9-F94D-4E88-A7DC-0846EBB1F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646" y="4223414"/>
            <a:ext cx="1462293" cy="136480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AF9AB742-1EC6-4637-AD4A-EECFD5329224}"/>
              </a:ext>
            </a:extLst>
          </p:cNvPr>
          <p:cNvSpPr/>
          <p:nvPr/>
        </p:nvSpPr>
        <p:spPr>
          <a:xfrm>
            <a:off x="1474766" y="1650655"/>
            <a:ext cx="1074052" cy="10502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97F31-C007-4E01-A8B6-D98A78BC1553}"/>
              </a:ext>
            </a:extLst>
          </p:cNvPr>
          <p:cNvSpPr txBox="1"/>
          <p:nvPr/>
        </p:nvSpPr>
        <p:spPr>
          <a:xfrm>
            <a:off x="2129196" y="1079753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실제 충돌 범위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CF3ABC-8DE0-48B1-B3CE-202D681A2141}"/>
              </a:ext>
            </a:extLst>
          </p:cNvPr>
          <p:cNvCxnSpPr>
            <a:cxnSpLocks/>
            <a:stCxn id="13" idx="1"/>
            <a:endCxn id="4" idx="0"/>
          </p:cNvCxnSpPr>
          <p:nvPr/>
        </p:nvCxnSpPr>
        <p:spPr>
          <a:xfrm flipH="1">
            <a:off x="2011792" y="1279808"/>
            <a:ext cx="117404" cy="370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659AC4-6A40-4F9B-AF49-C765A15308E8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60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플레이 방식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F925A-69ED-4804-BD4B-66F0F0A7F63B}"/>
              </a:ext>
            </a:extLst>
          </p:cNvPr>
          <p:cNvSpPr txBox="1"/>
          <p:nvPr/>
        </p:nvSpPr>
        <p:spPr>
          <a:xfrm>
            <a:off x="4447143" y="1709616"/>
            <a:ext cx="7599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형태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윗면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(Top),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하단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(Bottom)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모서리 길이가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옆면들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(Front, Back, Left, Right)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모서리 길이의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배인 직육면체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떨어지는 경사를 직관적으로 표현하기 위해 직육면체로 설정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경로라는 사실을 직관적으로 전달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배경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색들과의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명확한 구분을 위해 콘크리트 스타일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텍스쳐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적용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용도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플레이어의 이동 방향을 구성하는 가장 작은 단위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타일들이 연결되어 캐릭터가 지나갈 수 있는 경로 형성</a:t>
            </a:r>
            <a:endParaRPr lang="en-US" altLang="ko-KR" sz="2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C1DD8-0123-4117-8BCE-9EA39B678B5F}"/>
              </a:ext>
            </a:extLst>
          </p:cNvPr>
          <p:cNvSpPr txBox="1"/>
          <p:nvPr/>
        </p:nvSpPr>
        <p:spPr>
          <a:xfrm>
            <a:off x="4447143" y="1090567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타일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DA751-108D-4E47-97B5-97F58A679427}"/>
              </a:ext>
            </a:extLst>
          </p:cNvPr>
          <p:cNvSpPr/>
          <p:nvPr/>
        </p:nvSpPr>
        <p:spPr>
          <a:xfrm rot="16200000" flipV="1">
            <a:off x="1155143" y="3718622"/>
            <a:ext cx="5301830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00B9E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" name="Picture 2" descr="Cuboid - Free education icons">
            <a:extLst>
              <a:ext uri="{FF2B5EF4-FFF2-40B4-BE49-F238E27FC236}">
                <a16:creationId xmlns:a16="http://schemas.microsoft.com/office/drawing/2014/main" id="{6BB1E026-7ED9-4BF1-BCC1-2E525E6B6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400403" y="3311372"/>
            <a:ext cx="1207001" cy="120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1B26A9-5ED6-44BE-AF03-B42172BF27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69" y="1074500"/>
            <a:ext cx="1046467" cy="17271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6B4A9B-99DA-4D9A-8ECA-649EE9CA3DC7}"/>
              </a:ext>
            </a:extLst>
          </p:cNvPr>
          <p:cNvSpPr txBox="1"/>
          <p:nvPr/>
        </p:nvSpPr>
        <p:spPr>
          <a:xfrm>
            <a:off x="201748" y="2785612"/>
            <a:ext cx="3604310" cy="30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▲  타일 역할의 직육면체의 높이와 각 면을 지칭하는 투시도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25AEB-D310-4889-80A5-8423F4C1EE13}"/>
              </a:ext>
            </a:extLst>
          </p:cNvPr>
          <p:cNvSpPr txBox="1"/>
          <p:nvPr/>
        </p:nvSpPr>
        <p:spPr>
          <a:xfrm>
            <a:off x="178888" y="4639239"/>
            <a:ext cx="3604310" cy="30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▲  위의 투시도를 바탕으로 형성한 타일 오브젝트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텍스처 미적용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4" name="Picture 8" descr="도로 디자인 벡터 재료, 도로 벡터, 선, 지도 도로 아이콘 PNG 일러스트 및 PSD 이미지 무료 다운로드 - Pngtree |  자동차, 지도, 차량">
            <a:extLst>
              <a:ext uri="{FF2B5EF4-FFF2-40B4-BE49-F238E27FC236}">
                <a16:creationId xmlns:a16="http://schemas.microsoft.com/office/drawing/2014/main" id="{A606D0B9-A212-4820-9530-825F8DAD7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8585329">
            <a:off x="1954969" y="5552405"/>
            <a:ext cx="1209594" cy="3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도로 디자인 벡터 재료, 도로 벡터, 선, 지도 도로 아이콘 PNG 일러스트 및 PSD 이미지 무료 다운로드 - Pngtree |  자동차, 지도, 차량">
            <a:extLst>
              <a:ext uri="{FF2B5EF4-FFF2-40B4-BE49-F238E27FC236}">
                <a16:creationId xmlns:a16="http://schemas.microsoft.com/office/drawing/2014/main" id="{B31E8B81-96B0-4461-B83E-1689F62330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3500000">
            <a:off x="834459" y="5552405"/>
            <a:ext cx="1209594" cy="3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0D0242-8F10-4F12-B6D7-C145CE58E471}"/>
              </a:ext>
            </a:extLst>
          </p:cNvPr>
          <p:cNvSpPr txBox="1"/>
          <p:nvPr/>
        </p:nvSpPr>
        <p:spPr>
          <a:xfrm>
            <a:off x="192323" y="6369209"/>
            <a:ext cx="3604310" cy="30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▲ 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텍스쳐가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입혀진 타일들이 나란히 모여 형성된 도로 형태의 경로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932714-B00C-4C98-A473-E19D6EC546F8}"/>
              </a:ext>
            </a:extLst>
          </p:cNvPr>
          <p:cNvSpPr/>
          <p:nvPr/>
        </p:nvSpPr>
        <p:spPr>
          <a:xfrm>
            <a:off x="10050011" y="6648453"/>
            <a:ext cx="2066488" cy="15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86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2473</Words>
  <Application>Microsoft Office PowerPoint</Application>
  <PresentationFormat>와이드스크린</PresentationFormat>
  <Paragraphs>533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KoPub돋움체 Bold</vt:lpstr>
      <vt:lpstr>Arial</vt:lpstr>
      <vt:lpstr>KoPub돋움체 Light</vt:lpstr>
      <vt:lpstr>KoPub돋움체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969</cp:revision>
  <dcterms:created xsi:type="dcterms:W3CDTF">2022-07-11T04:17:28Z</dcterms:created>
  <dcterms:modified xsi:type="dcterms:W3CDTF">2024-03-21T02:47:56Z</dcterms:modified>
</cp:coreProperties>
</file>