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90" r:id="rId4"/>
    <p:sldId id="291" r:id="rId5"/>
    <p:sldId id="296" r:id="rId6"/>
    <p:sldId id="297" r:id="rId7"/>
    <p:sldId id="298" r:id="rId8"/>
    <p:sldId id="292" r:id="rId9"/>
    <p:sldId id="294" r:id="rId10"/>
    <p:sldId id="295" r:id="rId11"/>
    <p:sldId id="293" r:id="rId12"/>
    <p:sldId id="299" r:id="rId13"/>
    <p:sldId id="301" r:id="rId14"/>
    <p:sldId id="302" r:id="rId15"/>
    <p:sldId id="300" r:id="rId16"/>
    <p:sldId id="275" r:id="rId17"/>
    <p:sldId id="262" r:id="rId18"/>
    <p:sldId id="270" r:id="rId19"/>
    <p:sldId id="281" r:id="rId20"/>
    <p:sldId id="261" r:id="rId21"/>
    <p:sldId id="282" r:id="rId22"/>
    <p:sldId id="285" r:id="rId23"/>
    <p:sldId id="274" r:id="rId24"/>
    <p:sldId id="283" r:id="rId25"/>
    <p:sldId id="271" r:id="rId26"/>
    <p:sldId id="284" r:id="rId27"/>
    <p:sldId id="286" r:id="rId28"/>
    <p:sldId id="279" r:id="rId29"/>
    <p:sldId id="278" r:id="rId30"/>
    <p:sldId id="273" r:id="rId31"/>
    <p:sldId id="276" r:id="rId32"/>
    <p:sldId id="287" r:id="rId33"/>
    <p:sldId id="280" r:id="rId34"/>
    <p:sldId id="272" r:id="rId35"/>
    <p:sldId id="277" r:id="rId36"/>
    <p:sldId id="288" r:id="rId37"/>
    <p:sldId id="289" r:id="rId38"/>
    <p:sldId id="267" r:id="rId39"/>
    <p:sldId id="264" r:id="rId40"/>
    <p:sldId id="263" r:id="rId41"/>
    <p:sldId id="26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9D"/>
    <a:srgbClr val="404040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1-4FD6-B227-E39460973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C1-4FD6-B227-E394609738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C1-4FD6-B227-E394609738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B4-4B3E-AD6C-3D874BEE02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B4-4B3E-AD6C-3D874BEE02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B4-4B3E-AD6C-3D874BEE02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B4-4B3E-AD6C-3D874BEE02A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B4-4B3E-AD6C-3D874BEE0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2-4557-8929-91D494F145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2-4557-8929-91D494F145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2-4557-8929-91D494F14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4943263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Chicken(</a:t>
            </a:r>
            <a:r>
              <a:rPr lang="ko-KR" altLang="en-US" sz="3200" dirty="0">
                <a:solidFill>
                  <a:schemeClr val="bg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가제</a:t>
            </a:r>
            <a:r>
              <a:rPr lang="en-US" altLang="ko-KR" sz="3200" dirty="0">
                <a:solidFill>
                  <a:schemeClr val="bg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 </a:t>
            </a:r>
            <a:r>
              <a:rPr lang="ko-KR" altLang="en-US" sz="3200" dirty="0">
                <a:solidFill>
                  <a:schemeClr val="bg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기획서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49229" y="4665915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9F1E34-3623-4115-AF9E-54F6F177FB1B}"/>
              </a:ext>
            </a:extLst>
          </p:cNvPr>
          <p:cNvSpPr txBox="1"/>
          <p:nvPr/>
        </p:nvSpPr>
        <p:spPr>
          <a:xfrm>
            <a:off x="3528803" y="5611928"/>
            <a:ext cx="509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2024/03/19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45CBC-0E10-41BE-B69C-9ABB8D48B27D}"/>
              </a:ext>
            </a:extLst>
          </p:cNvPr>
          <p:cNvSpPr txBox="1"/>
          <p:nvPr/>
        </p:nvSpPr>
        <p:spPr>
          <a:xfrm>
            <a:off x="3528803" y="5950482"/>
            <a:ext cx="509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한성대학교 </a:t>
            </a:r>
            <a:r>
              <a:rPr lang="en-US" altLang="ko-KR" sz="12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VR/AR </a:t>
            </a:r>
            <a:r>
              <a:rPr lang="ko-KR" altLang="en-US" sz="12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교육과정</a:t>
            </a:r>
            <a:endParaRPr lang="en-US" altLang="ko-KR" sz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4C19A-3F1B-46C9-9FE9-469C5F0C10A9}"/>
              </a:ext>
            </a:extLst>
          </p:cNvPr>
          <p:cNvSpPr txBox="1"/>
          <p:nvPr/>
        </p:nvSpPr>
        <p:spPr>
          <a:xfrm>
            <a:off x="3528803" y="6289036"/>
            <a:ext cx="509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서연석</a:t>
            </a:r>
            <a:endParaRPr lang="en-US" altLang="ko-KR" sz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선정 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DD641AD-A192-4610-968A-12BEFA316B98}"/>
              </a:ext>
            </a:extLst>
          </p:cNvPr>
          <p:cNvGrpSpPr/>
          <p:nvPr/>
        </p:nvGrpSpPr>
        <p:grpSpPr>
          <a:xfrm>
            <a:off x="2096395" y="2240625"/>
            <a:ext cx="2320214" cy="2669547"/>
            <a:chOff x="2192615" y="2425628"/>
            <a:chExt cx="2320214" cy="266954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C450791-93B1-43FF-94D1-CC4EF16DD4EE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32F903-8DA2-4518-B46A-77998B4D971F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0F429D"/>
            </a:solidFill>
            <a:ln w="31750">
              <a:solidFill>
                <a:srgbClr val="0F4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12">
              <a:extLst>
                <a:ext uri="{FF2B5EF4-FFF2-40B4-BE49-F238E27FC236}">
                  <a16:creationId xmlns:a16="http://schemas.microsoft.com/office/drawing/2014/main" id="{5C2FD3BB-63DE-4B5F-9005-092E0D8A23A4}"/>
                </a:ext>
              </a:extLst>
            </p:cNvPr>
            <p:cNvSpPr txBox="1"/>
            <p:nvPr/>
          </p:nvSpPr>
          <p:spPr>
            <a:xfrm>
              <a:off x="2623701" y="3027090"/>
              <a:ext cx="1321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Light" panose="00000300000000000000" pitchFamily="2" charset="-127"/>
                </a:rPr>
                <a:t>비즈니스 모델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Light" panose="00000300000000000000" pitchFamily="2" charset="-127"/>
                </a:rPr>
                <a:t>형성 용이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EE6FFF08-0D5F-47B5-8924-C427FAD40C66}"/>
                </a:ext>
              </a:extLst>
            </p:cNvPr>
            <p:cNvSpPr txBox="1"/>
            <p:nvPr/>
          </p:nvSpPr>
          <p:spPr>
            <a:xfrm>
              <a:off x="2598769" y="3763058"/>
              <a:ext cx="1396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전체 게임 시장 중</a:t>
              </a:r>
              <a:endPara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가장 큰 규모를 차지</a:t>
              </a:r>
              <a:endPara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A31FF7A-4754-4F03-80ED-4FEF93B84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24" y="900797"/>
            <a:ext cx="4944507" cy="10811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F8D11E-E92A-4BF1-850C-299BA82D0C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7974" y="1441366"/>
            <a:ext cx="4647631" cy="3651235"/>
          </a:xfrm>
          <a:prstGeom prst="rect">
            <a:avLst/>
          </a:prstGeom>
        </p:spPr>
      </p:pic>
      <p:sp>
        <p:nvSpPr>
          <p:cNvPr id="24" name="TextBox 29">
            <a:extLst>
              <a:ext uri="{FF2B5EF4-FFF2-40B4-BE49-F238E27FC236}">
                <a16:creationId xmlns:a16="http://schemas.microsoft.com/office/drawing/2014/main" id="{FB4BC731-5083-453F-906A-A67FF52ECAD3}"/>
              </a:ext>
            </a:extLst>
          </p:cNvPr>
          <p:cNvSpPr txBox="1"/>
          <p:nvPr/>
        </p:nvSpPr>
        <p:spPr>
          <a:xfrm>
            <a:off x="5360012" y="5342848"/>
            <a:ext cx="50738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소액 결제를 통한 수익 창출에 의존하는 구조임에도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이용자 층이 타 게임 플랫폼에 비해 연령대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문화권을 막론하고 압도적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최대 다수의 대중에게 광고를 노출시켜 광고 노출 수익 극대화 기대</a:t>
            </a:r>
          </a:p>
        </p:txBody>
      </p:sp>
    </p:spTree>
    <p:extLst>
      <p:ext uri="{BB962C8B-B14F-4D97-AF65-F5344CB8AC3E}">
        <p14:creationId xmlns:p14="http://schemas.microsoft.com/office/powerpoint/2010/main" val="313023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선정 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36">
            <a:extLst>
              <a:ext uri="{FF2B5EF4-FFF2-40B4-BE49-F238E27FC236}">
                <a16:creationId xmlns:a16="http://schemas.microsoft.com/office/drawing/2014/main" id="{8868DE6A-EC24-4E2A-83C8-B78FED6F973A}"/>
              </a:ext>
            </a:extLst>
          </p:cNvPr>
          <p:cNvSpPr txBox="1"/>
          <p:nvPr/>
        </p:nvSpPr>
        <p:spPr>
          <a:xfrm>
            <a:off x="5256667" y="126933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40404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기타 선정 이유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0D0337-8C55-49B8-B7B9-37B8A91B3E27}"/>
              </a:ext>
            </a:extLst>
          </p:cNvPr>
          <p:cNvGrpSpPr/>
          <p:nvPr/>
        </p:nvGrpSpPr>
        <p:grpSpPr>
          <a:xfrm>
            <a:off x="3437898" y="2178490"/>
            <a:ext cx="5583831" cy="2672203"/>
            <a:chOff x="3304084" y="2243281"/>
            <a:chExt cx="5583831" cy="267220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DD641AD-A192-4610-968A-12BEFA316B98}"/>
                </a:ext>
              </a:extLst>
            </p:cNvPr>
            <p:cNvGrpSpPr/>
            <p:nvPr/>
          </p:nvGrpSpPr>
          <p:grpSpPr>
            <a:xfrm>
              <a:off x="3304084" y="2243281"/>
              <a:ext cx="2320214" cy="2669547"/>
              <a:chOff x="2192615" y="2425628"/>
              <a:chExt cx="2320214" cy="26695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450791-93B1-43FF-94D1-CC4EF16DD4EE}"/>
                  </a:ext>
                </a:extLst>
              </p:cNvPr>
              <p:cNvSpPr/>
              <p:nvPr/>
            </p:nvSpPr>
            <p:spPr>
              <a:xfrm>
                <a:off x="2329465" y="2547257"/>
                <a:ext cx="2183364" cy="25479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22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32F903-8DA2-4518-B46A-77998B4D971F}"/>
                  </a:ext>
                </a:extLst>
              </p:cNvPr>
              <p:cNvSpPr/>
              <p:nvPr/>
            </p:nvSpPr>
            <p:spPr>
              <a:xfrm>
                <a:off x="2192615" y="2425628"/>
                <a:ext cx="2183364" cy="2547918"/>
              </a:xfrm>
              <a:prstGeom prst="rect">
                <a:avLst/>
              </a:prstGeom>
              <a:solidFill>
                <a:srgbClr val="0F429D"/>
              </a:solidFill>
              <a:ln w="31750">
                <a:solidFill>
                  <a:srgbClr val="0F4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0" name="TextBox 12">
                <a:extLst>
                  <a:ext uri="{FF2B5EF4-FFF2-40B4-BE49-F238E27FC236}">
                    <a16:creationId xmlns:a16="http://schemas.microsoft.com/office/drawing/2014/main" id="{5C2FD3BB-63DE-4B5F-9005-092E0D8A23A4}"/>
                  </a:ext>
                </a:extLst>
              </p:cNvPr>
              <p:cNvSpPr txBox="1"/>
              <p:nvPr/>
            </p:nvSpPr>
            <p:spPr>
              <a:xfrm>
                <a:off x="2533932" y="3027090"/>
                <a:ext cx="15007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KoPubWorld돋움체 Bold" panose="00000800000000000000" pitchFamily="2" charset="-127"/>
                  </a:rPr>
                  <a:t>짧은 플레이타임</a:t>
                </a:r>
                <a:endPara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31" name="TextBox 13">
                <a:extLst>
                  <a:ext uri="{FF2B5EF4-FFF2-40B4-BE49-F238E27FC236}">
                    <a16:creationId xmlns:a16="http://schemas.microsoft.com/office/drawing/2014/main" id="{EE6FFF08-0D5F-47B5-8924-C427FAD40C66}"/>
                  </a:ext>
                </a:extLst>
              </p:cNvPr>
              <p:cNvSpPr txBox="1"/>
              <p:nvPr/>
            </p:nvSpPr>
            <p:spPr>
              <a:xfrm>
                <a:off x="2307024" y="3763058"/>
                <a:ext cx="1980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짧은 기간 즐긴다는</a:t>
                </a:r>
                <a:endParaRPr lang="en-US" altLang="ko-KR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모바일 기기 사용 패턴과 일치</a:t>
                </a:r>
                <a:endParaRPr lang="en-US" altLang="ko-KR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73833A6-4772-4B70-9677-D14AB3043F51}"/>
                </a:ext>
              </a:extLst>
            </p:cNvPr>
            <p:cNvGrpSpPr/>
            <p:nvPr/>
          </p:nvGrpSpPr>
          <p:grpSpPr>
            <a:xfrm>
              <a:off x="6512993" y="2245937"/>
              <a:ext cx="2374922" cy="2669547"/>
              <a:chOff x="2137907" y="2425628"/>
              <a:chExt cx="2374922" cy="266954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41F5F0F-6A7D-4240-B7F7-A41292DC7559}"/>
                  </a:ext>
                </a:extLst>
              </p:cNvPr>
              <p:cNvSpPr/>
              <p:nvPr/>
            </p:nvSpPr>
            <p:spPr>
              <a:xfrm>
                <a:off x="2329465" y="2547257"/>
                <a:ext cx="2183364" cy="25479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22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61B2AA8-2341-44A3-8C65-CCD5FC22214F}"/>
                  </a:ext>
                </a:extLst>
              </p:cNvPr>
              <p:cNvSpPr/>
              <p:nvPr/>
            </p:nvSpPr>
            <p:spPr>
              <a:xfrm>
                <a:off x="2192615" y="2425628"/>
                <a:ext cx="2183364" cy="2547918"/>
              </a:xfrm>
              <a:prstGeom prst="rect">
                <a:avLst/>
              </a:prstGeom>
              <a:solidFill>
                <a:srgbClr val="0F429D"/>
              </a:solidFill>
              <a:ln w="31750">
                <a:solidFill>
                  <a:srgbClr val="0F4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6" name="TextBox 31">
                <a:extLst>
                  <a:ext uri="{FF2B5EF4-FFF2-40B4-BE49-F238E27FC236}">
                    <a16:creationId xmlns:a16="http://schemas.microsoft.com/office/drawing/2014/main" id="{FD5C2789-961D-4C76-9C5E-6BC2D599E783}"/>
                  </a:ext>
                </a:extLst>
              </p:cNvPr>
              <p:cNvSpPr txBox="1"/>
              <p:nvPr/>
            </p:nvSpPr>
            <p:spPr>
              <a:xfrm>
                <a:off x="2713469" y="3027090"/>
                <a:ext cx="1141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KoPubWorld돋움체 Bold" panose="00000800000000000000" pitchFamily="2" charset="-127"/>
                  </a:rPr>
                  <a:t>사회적 공유</a:t>
                </a:r>
                <a:endPara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7" name="TextBox 32">
                <a:extLst>
                  <a:ext uri="{FF2B5EF4-FFF2-40B4-BE49-F238E27FC236}">
                    <a16:creationId xmlns:a16="http://schemas.microsoft.com/office/drawing/2014/main" id="{FAA4CC4D-2F8B-46DC-9E6F-6D18A19FAAD4}"/>
                  </a:ext>
                </a:extLst>
              </p:cNvPr>
              <p:cNvSpPr txBox="1"/>
              <p:nvPr/>
            </p:nvSpPr>
            <p:spPr>
              <a:xfrm>
                <a:off x="2137907" y="3763058"/>
                <a:ext cx="23182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스마트폰으로 사용이 용이한</a:t>
                </a:r>
                <a:endParaRPr lang="en-US" altLang="ko-KR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KoPubWorld돋움체 Light" panose="00000300000000000000" pitchFamily="2" charset="-127"/>
                  </a:rPr>
                  <a:t>SNS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KoPubWorld돋움체 Light" panose="00000300000000000000" pitchFamily="2" charset="-127"/>
                  </a:rPr>
                  <a:t>플랫폼과의 연계로</a:t>
                </a:r>
                <a:endParaRPr lang="en-US" altLang="ko-KR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KoPubWorld돋움체 Light" panose="00000300000000000000" pitchFamily="2" charset="-127"/>
                  </a:rPr>
                  <a:t>경쟁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KoPubWorld돋움체 Light" panose="00000300000000000000" pitchFamily="2" charset="-127"/>
                  </a:rPr>
                  <a:t>공유 등 사회적 상호작용 유도</a:t>
                </a:r>
                <a:endParaRPr lang="en-US" altLang="ko-KR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680F275-9E7C-481F-A892-A123BA5FF413}"/>
              </a:ext>
            </a:extLst>
          </p:cNvPr>
          <p:cNvSpPr txBox="1"/>
          <p:nvPr/>
        </p:nvSpPr>
        <p:spPr>
          <a:xfrm>
            <a:off x="4194641" y="5472769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모바일 플랫폼은 </a:t>
            </a:r>
            <a:r>
              <a:rPr lang="ko-KR" altLang="en-US" sz="2000" dirty="0" err="1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하이퍼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캐주얼 장르의</a:t>
            </a:r>
            <a:endParaRPr lang="en-US" altLang="ko-KR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장르적 특성을 극대화 시키기에 용이</a:t>
            </a:r>
          </a:p>
        </p:txBody>
      </p:sp>
    </p:spTree>
    <p:extLst>
      <p:ext uri="{BB962C8B-B14F-4D97-AF65-F5344CB8AC3E}">
        <p14:creationId xmlns:p14="http://schemas.microsoft.com/office/powerpoint/2010/main" val="28729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대상 타겟팅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A92BE-5EE4-4624-AE1C-B90FFC9B9CCA}"/>
              </a:ext>
            </a:extLst>
          </p:cNvPr>
          <p:cNvSpPr/>
          <p:nvPr/>
        </p:nvSpPr>
        <p:spPr>
          <a:xfrm>
            <a:off x="4413581" y="1368393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3F369B7-BAA6-45A4-8DFD-EB989AE989BF}"/>
              </a:ext>
            </a:extLst>
          </p:cNvPr>
          <p:cNvSpPr txBox="1"/>
          <p:nvPr/>
        </p:nvSpPr>
        <p:spPr>
          <a:xfrm>
            <a:off x="4681011" y="1387851"/>
            <a:ext cx="237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모바일 게임에 익숙한 세대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3631B3-B14E-4A7E-9DA6-76D8738DAF56}"/>
              </a:ext>
            </a:extLst>
          </p:cNvPr>
          <p:cNvSpPr/>
          <p:nvPr/>
        </p:nvSpPr>
        <p:spPr>
          <a:xfrm>
            <a:off x="777064" y="1359062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3ED7CA4B-5D01-4AE9-86DF-A6C68FC6A3D3}"/>
              </a:ext>
            </a:extLst>
          </p:cNvPr>
          <p:cNvSpPr txBox="1"/>
          <p:nvPr/>
        </p:nvSpPr>
        <p:spPr>
          <a:xfrm>
            <a:off x="1154928" y="1378520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짧은 플레이 타임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EB070-2174-418C-9A5E-9F2D6FB480EC}"/>
              </a:ext>
            </a:extLst>
          </p:cNvPr>
          <p:cNvSpPr/>
          <p:nvPr/>
        </p:nvSpPr>
        <p:spPr>
          <a:xfrm>
            <a:off x="8259154" y="1368392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E2B6DBB-ACAF-47A4-AB77-BC6778458AD0}"/>
              </a:ext>
            </a:extLst>
          </p:cNvPr>
          <p:cNvSpPr txBox="1"/>
          <p:nvPr/>
        </p:nvSpPr>
        <p:spPr>
          <a:xfrm>
            <a:off x="8637018" y="1387850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캐주얼 게임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7A8E852D-06E2-447C-A7D8-D4B483FA17EB}"/>
              </a:ext>
            </a:extLst>
          </p:cNvPr>
          <p:cNvSpPr txBox="1"/>
          <p:nvPr/>
        </p:nvSpPr>
        <p:spPr>
          <a:xfrm>
            <a:off x="4361460" y="2003866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모바일 게임에 친숙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자주 이용하는 경향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CA2193A6-29BF-4420-BD34-1F7DFA7BB9F3}"/>
              </a:ext>
            </a:extLst>
          </p:cNvPr>
          <p:cNvSpPr txBox="1"/>
          <p:nvPr/>
        </p:nvSpPr>
        <p:spPr>
          <a:xfrm>
            <a:off x="506360" y="1994535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바쁜 일과 속 시간을 효율적으로 활용하는 경향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7EFF1EE4-C69A-4467-B846-B421740A6CD5}"/>
              </a:ext>
            </a:extLst>
          </p:cNvPr>
          <p:cNvSpPr txBox="1"/>
          <p:nvPr/>
        </p:nvSpPr>
        <p:spPr>
          <a:xfrm>
            <a:off x="7842921" y="2003865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게임을 즐기는 데에 복잡한 시스템을 원치 않는 경향</a:t>
            </a:r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1209A3B0-F68F-4725-8832-559BCA35DEBF}"/>
              </a:ext>
            </a:extLst>
          </p:cNvPr>
          <p:cNvSpPr txBox="1"/>
          <p:nvPr/>
        </p:nvSpPr>
        <p:spPr>
          <a:xfrm>
            <a:off x="4244919" y="5231366"/>
            <a:ext cx="38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2023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년 국내 모바일 게임 사용자 성별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연령별 분포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6102ED4F-C0D3-491D-A1B7-A0FB6F7E450D}"/>
              </a:ext>
            </a:extLst>
          </p:cNvPr>
          <p:cNvSpPr txBox="1"/>
          <p:nvPr/>
        </p:nvSpPr>
        <p:spPr>
          <a:xfrm>
            <a:off x="3481225" y="5711277"/>
            <a:ext cx="5343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조건에 모두 부합하는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후반부터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초반 연령대가 메인 타겟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48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 방향성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A92BE-5EE4-4624-AE1C-B90FFC9B9CCA}"/>
              </a:ext>
            </a:extLst>
          </p:cNvPr>
          <p:cNvSpPr/>
          <p:nvPr/>
        </p:nvSpPr>
        <p:spPr>
          <a:xfrm>
            <a:off x="4413581" y="3120427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3F369B7-BAA6-45A4-8DFD-EB989AE989BF}"/>
              </a:ext>
            </a:extLst>
          </p:cNvPr>
          <p:cNvSpPr txBox="1"/>
          <p:nvPr/>
        </p:nvSpPr>
        <p:spPr>
          <a:xfrm>
            <a:off x="4681011" y="3139885"/>
            <a:ext cx="237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도망</a:t>
            </a:r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추격이라는 박진감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3631B3-B14E-4A7E-9DA6-76D8738DAF56}"/>
              </a:ext>
            </a:extLst>
          </p:cNvPr>
          <p:cNvSpPr/>
          <p:nvPr/>
        </p:nvSpPr>
        <p:spPr>
          <a:xfrm>
            <a:off x="777064" y="3111096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3ED7CA4B-5D01-4AE9-86DF-A6C68FC6A3D3}"/>
              </a:ext>
            </a:extLst>
          </p:cNvPr>
          <p:cNvSpPr txBox="1"/>
          <p:nvPr/>
        </p:nvSpPr>
        <p:spPr>
          <a:xfrm>
            <a:off x="1154928" y="313055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단순한 조작 체계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EB070-2174-418C-9A5E-9F2D6FB480EC}"/>
              </a:ext>
            </a:extLst>
          </p:cNvPr>
          <p:cNvSpPr/>
          <p:nvPr/>
        </p:nvSpPr>
        <p:spPr>
          <a:xfrm>
            <a:off x="8259154" y="3120426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E2B6DBB-ACAF-47A4-AB77-BC6778458AD0}"/>
              </a:ext>
            </a:extLst>
          </p:cNvPr>
          <p:cNvSpPr txBox="1"/>
          <p:nvPr/>
        </p:nvSpPr>
        <p:spPr>
          <a:xfrm>
            <a:off x="8637018" y="31398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다양한 이용층을 포용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7A8E852D-06E2-447C-A7D8-D4B483FA17EB}"/>
              </a:ext>
            </a:extLst>
          </p:cNvPr>
          <p:cNvSpPr txBox="1"/>
          <p:nvPr/>
        </p:nvSpPr>
        <p:spPr>
          <a:xfrm>
            <a:off x="4361460" y="3755900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모바일 게임에 친숙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자주 이용하는 경향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CA2193A6-29BF-4420-BD34-1F7DFA7BB9F3}"/>
              </a:ext>
            </a:extLst>
          </p:cNvPr>
          <p:cNvSpPr txBox="1"/>
          <p:nvPr/>
        </p:nvSpPr>
        <p:spPr>
          <a:xfrm>
            <a:off x="506360" y="3746569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바쁜 일과 속 시간을 효율적으로 활용하는 경향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7EFF1EE4-C69A-4467-B846-B421740A6CD5}"/>
              </a:ext>
            </a:extLst>
          </p:cNvPr>
          <p:cNvSpPr txBox="1"/>
          <p:nvPr/>
        </p:nvSpPr>
        <p:spPr>
          <a:xfrm>
            <a:off x="7842921" y="3755899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게임을 즐기는 데에 복잡한 시스템을 원치 않는 경향</a:t>
            </a:r>
          </a:p>
        </p:txBody>
      </p:sp>
    </p:spTree>
    <p:extLst>
      <p:ext uri="{BB962C8B-B14F-4D97-AF65-F5344CB8AC3E}">
        <p14:creationId xmlns:p14="http://schemas.microsoft.com/office/powerpoint/2010/main" val="36460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플레이 방식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A92BE-5EE4-4624-AE1C-B90FFC9B9CCA}"/>
              </a:ext>
            </a:extLst>
          </p:cNvPr>
          <p:cNvSpPr/>
          <p:nvPr/>
        </p:nvSpPr>
        <p:spPr>
          <a:xfrm>
            <a:off x="4413581" y="3120427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3F369B7-BAA6-45A4-8DFD-EB989AE989BF}"/>
              </a:ext>
            </a:extLst>
          </p:cNvPr>
          <p:cNvSpPr txBox="1"/>
          <p:nvPr/>
        </p:nvSpPr>
        <p:spPr>
          <a:xfrm>
            <a:off x="4681011" y="3139885"/>
            <a:ext cx="237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도망</a:t>
            </a:r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추격이라는 박진감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3631B3-B14E-4A7E-9DA6-76D8738DAF56}"/>
              </a:ext>
            </a:extLst>
          </p:cNvPr>
          <p:cNvSpPr/>
          <p:nvPr/>
        </p:nvSpPr>
        <p:spPr>
          <a:xfrm>
            <a:off x="777064" y="3111096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3ED7CA4B-5D01-4AE9-86DF-A6C68FC6A3D3}"/>
              </a:ext>
            </a:extLst>
          </p:cNvPr>
          <p:cNvSpPr txBox="1"/>
          <p:nvPr/>
        </p:nvSpPr>
        <p:spPr>
          <a:xfrm>
            <a:off x="1154928" y="313055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단순한 조작 체계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EB070-2174-418C-9A5E-9F2D6FB480EC}"/>
              </a:ext>
            </a:extLst>
          </p:cNvPr>
          <p:cNvSpPr/>
          <p:nvPr/>
        </p:nvSpPr>
        <p:spPr>
          <a:xfrm>
            <a:off x="8259154" y="3120426"/>
            <a:ext cx="2880000" cy="317904"/>
          </a:xfrm>
          <a:prstGeom prst="rect">
            <a:avLst/>
          </a:prstGeom>
          <a:solidFill>
            <a:srgbClr val="0F429D"/>
          </a:solidFill>
          <a:ln>
            <a:solidFill>
              <a:srgbClr val="0F4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E2B6DBB-ACAF-47A4-AB77-BC6778458AD0}"/>
              </a:ext>
            </a:extLst>
          </p:cNvPr>
          <p:cNvSpPr txBox="1"/>
          <p:nvPr/>
        </p:nvSpPr>
        <p:spPr>
          <a:xfrm>
            <a:off x="8637018" y="31398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다양한 이용층을 포용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7A8E852D-06E2-447C-A7D8-D4B483FA17EB}"/>
              </a:ext>
            </a:extLst>
          </p:cNvPr>
          <p:cNvSpPr txBox="1"/>
          <p:nvPr/>
        </p:nvSpPr>
        <p:spPr>
          <a:xfrm>
            <a:off x="4361460" y="3755900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모바일 게임에 친숙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자주 이용하는 경향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CA2193A6-29BF-4420-BD34-1F7DFA7BB9F3}"/>
              </a:ext>
            </a:extLst>
          </p:cNvPr>
          <p:cNvSpPr txBox="1"/>
          <p:nvPr/>
        </p:nvSpPr>
        <p:spPr>
          <a:xfrm>
            <a:off x="506360" y="3746569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바쁜 일과 속 시간을 효율적으로 활용하는 경향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7EFF1EE4-C69A-4467-B846-B421740A6CD5}"/>
              </a:ext>
            </a:extLst>
          </p:cNvPr>
          <p:cNvSpPr txBox="1"/>
          <p:nvPr/>
        </p:nvSpPr>
        <p:spPr>
          <a:xfrm>
            <a:off x="7842921" y="3755899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게임을 즐기는 데에 복잡한 시스템을 원치 않는 경향</a:t>
            </a:r>
          </a:p>
        </p:txBody>
      </p:sp>
    </p:spTree>
    <p:extLst>
      <p:ext uri="{BB962C8B-B14F-4D97-AF65-F5344CB8AC3E}">
        <p14:creationId xmlns:p14="http://schemas.microsoft.com/office/powerpoint/2010/main" val="427063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대상 타겟팅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A92BE-5EE4-4624-AE1C-B90FFC9B9CCA}"/>
              </a:ext>
            </a:extLst>
          </p:cNvPr>
          <p:cNvSpPr/>
          <p:nvPr/>
        </p:nvSpPr>
        <p:spPr>
          <a:xfrm>
            <a:off x="4413581" y="1368393"/>
            <a:ext cx="2880000" cy="317904"/>
          </a:xfrm>
          <a:prstGeom prst="rect">
            <a:avLst/>
          </a:prstGeom>
          <a:solidFill>
            <a:srgbClr val="00B9E4"/>
          </a:solidFill>
          <a:ln>
            <a:solidFill>
              <a:srgbClr val="00B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3F369B7-BAA6-45A4-8DFD-EB989AE989BF}"/>
              </a:ext>
            </a:extLst>
          </p:cNvPr>
          <p:cNvSpPr txBox="1"/>
          <p:nvPr/>
        </p:nvSpPr>
        <p:spPr>
          <a:xfrm>
            <a:off x="4681011" y="1387851"/>
            <a:ext cx="237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모바일 게임에 익숙한 세대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3631B3-B14E-4A7E-9DA6-76D8738DAF56}"/>
              </a:ext>
            </a:extLst>
          </p:cNvPr>
          <p:cNvSpPr/>
          <p:nvPr/>
        </p:nvSpPr>
        <p:spPr>
          <a:xfrm>
            <a:off x="777064" y="1359062"/>
            <a:ext cx="2880000" cy="317904"/>
          </a:xfrm>
          <a:prstGeom prst="rect">
            <a:avLst/>
          </a:prstGeom>
          <a:solidFill>
            <a:srgbClr val="00B9E4"/>
          </a:solidFill>
          <a:ln>
            <a:solidFill>
              <a:srgbClr val="00B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3ED7CA4B-5D01-4AE9-86DF-A6C68FC6A3D3}"/>
              </a:ext>
            </a:extLst>
          </p:cNvPr>
          <p:cNvSpPr txBox="1"/>
          <p:nvPr/>
        </p:nvSpPr>
        <p:spPr>
          <a:xfrm>
            <a:off x="1154928" y="1378520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짧은 플레이 타임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EB070-2174-418C-9A5E-9F2D6FB480EC}"/>
              </a:ext>
            </a:extLst>
          </p:cNvPr>
          <p:cNvSpPr/>
          <p:nvPr/>
        </p:nvSpPr>
        <p:spPr>
          <a:xfrm>
            <a:off x="8259154" y="1368392"/>
            <a:ext cx="2880000" cy="317904"/>
          </a:xfrm>
          <a:prstGeom prst="rect">
            <a:avLst/>
          </a:prstGeom>
          <a:solidFill>
            <a:srgbClr val="00B9E4"/>
          </a:solidFill>
          <a:ln>
            <a:solidFill>
              <a:srgbClr val="00B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E2B6DBB-ACAF-47A4-AB77-BC6778458AD0}"/>
              </a:ext>
            </a:extLst>
          </p:cNvPr>
          <p:cNvSpPr txBox="1"/>
          <p:nvPr/>
        </p:nvSpPr>
        <p:spPr>
          <a:xfrm>
            <a:off x="8637018" y="1387850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캐주얼 게임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7A8E852D-06E2-447C-A7D8-D4B483FA17EB}"/>
              </a:ext>
            </a:extLst>
          </p:cNvPr>
          <p:cNvSpPr txBox="1"/>
          <p:nvPr/>
        </p:nvSpPr>
        <p:spPr>
          <a:xfrm>
            <a:off x="4361460" y="2003866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모바일 게임에 친숙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자주 이용하는 경향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CA2193A6-29BF-4420-BD34-1F7DFA7BB9F3}"/>
              </a:ext>
            </a:extLst>
          </p:cNvPr>
          <p:cNvSpPr txBox="1"/>
          <p:nvPr/>
        </p:nvSpPr>
        <p:spPr>
          <a:xfrm>
            <a:off x="506360" y="1994535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바쁜 일과 속 시간을 효율적으로 활용하는 경향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7EFF1EE4-C69A-4467-B846-B421740A6CD5}"/>
              </a:ext>
            </a:extLst>
          </p:cNvPr>
          <p:cNvSpPr txBox="1"/>
          <p:nvPr/>
        </p:nvSpPr>
        <p:spPr>
          <a:xfrm>
            <a:off x="7842921" y="2003865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게임을 즐기는 데에 복잡한 시스템을 원치 않는 경향</a:t>
            </a:r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1209A3B0-F68F-4725-8832-559BCA35DEBF}"/>
              </a:ext>
            </a:extLst>
          </p:cNvPr>
          <p:cNvSpPr txBox="1"/>
          <p:nvPr/>
        </p:nvSpPr>
        <p:spPr>
          <a:xfrm>
            <a:off x="4244919" y="5231366"/>
            <a:ext cx="38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2023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년 국내 모바일 게임 사용자 성별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Light" panose="00000300000000000000" pitchFamily="2" charset="-127"/>
              </a:rPr>
              <a:t>연령별 분포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6102ED4F-C0D3-491D-A1B7-A0FB6F7E450D}"/>
              </a:ext>
            </a:extLst>
          </p:cNvPr>
          <p:cNvSpPr txBox="1"/>
          <p:nvPr/>
        </p:nvSpPr>
        <p:spPr>
          <a:xfrm>
            <a:off x="3481225" y="5711277"/>
            <a:ext cx="5343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조건에 모두 부합하는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후반부터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 초반 연령대가 메인 타겟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64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3531836" y="3379930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질문을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BD0FE-5846-0E53-487C-FA000042C453}"/>
              </a:ext>
            </a:extLst>
          </p:cNvPr>
          <p:cNvSpPr txBox="1"/>
          <p:nvPr/>
        </p:nvSpPr>
        <p:spPr>
          <a:xfrm>
            <a:off x="5525170" y="2297152"/>
            <a:ext cx="114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Q.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7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23744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Part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</a:rPr>
              <a:t> 요약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989E9-6102-5F5D-99F8-38B06BD280CC}"/>
              </a:ext>
            </a:extLst>
          </p:cNvPr>
          <p:cNvSpPr/>
          <p:nvPr/>
        </p:nvSpPr>
        <p:spPr>
          <a:xfrm>
            <a:off x="4752622" y="1683837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367DB7-6A67-82D5-1C0A-F863435D9AE9}"/>
              </a:ext>
            </a:extLst>
          </p:cNvPr>
          <p:cNvSpPr/>
          <p:nvPr/>
        </p:nvSpPr>
        <p:spPr>
          <a:xfrm>
            <a:off x="3876900" y="3321651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943653-1EBE-FE87-043D-2819BCF9BAA2}"/>
              </a:ext>
            </a:extLst>
          </p:cNvPr>
          <p:cNvSpPr/>
          <p:nvPr/>
        </p:nvSpPr>
        <p:spPr>
          <a:xfrm>
            <a:off x="5704303" y="3321651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A37D6-516D-B93D-D1DF-D903680E830D}"/>
              </a:ext>
            </a:extLst>
          </p:cNvPr>
          <p:cNvSpPr txBox="1"/>
          <p:nvPr/>
        </p:nvSpPr>
        <p:spPr>
          <a:xfrm>
            <a:off x="5164873" y="2456760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53436-873F-0C6D-9D96-C3C218B1E942}"/>
              </a:ext>
            </a:extLst>
          </p:cNvPr>
          <p:cNvSpPr txBox="1"/>
          <p:nvPr/>
        </p:nvSpPr>
        <p:spPr>
          <a:xfrm>
            <a:off x="3821495" y="4744208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203AF-B3F1-FCAB-6A55-9A1D69B99F7C}"/>
              </a:ext>
            </a:extLst>
          </p:cNvPr>
          <p:cNvSpPr txBox="1"/>
          <p:nvPr/>
        </p:nvSpPr>
        <p:spPr>
          <a:xfrm>
            <a:off x="6487696" y="4744208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94169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7743824" y="3040685"/>
            <a:ext cx="393382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BDB8D948-0050-79BA-CBAD-8991FC591B64}"/>
              </a:ext>
            </a:extLst>
          </p:cNvPr>
          <p:cNvSpPr/>
          <p:nvPr/>
        </p:nvSpPr>
        <p:spPr>
          <a:xfrm>
            <a:off x="4129087" y="3040685"/>
            <a:ext cx="3933825" cy="1399868"/>
          </a:xfrm>
          <a:prstGeom prst="chevron">
            <a:avLst/>
          </a:prstGeom>
          <a:solidFill>
            <a:srgbClr val="0F429D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50" y="30406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9D45A423-CD6C-7300-EEA9-7DC5E4B30D96}"/>
              </a:ext>
            </a:extLst>
          </p:cNvPr>
          <p:cNvSpPr/>
          <p:nvPr/>
        </p:nvSpPr>
        <p:spPr>
          <a:xfrm rot="16200000">
            <a:off x="5520931" y="32844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FBFE51AC-7BC4-F254-48CC-6B061C43FD0E}"/>
              </a:ext>
            </a:extLst>
          </p:cNvPr>
          <p:cNvSpPr/>
          <p:nvPr/>
        </p:nvSpPr>
        <p:spPr>
          <a:xfrm rot="5400000" flipV="1">
            <a:off x="1930006" y="11301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DC7A188-F7DD-E38E-9BD3-3AF47F20B8EA}"/>
              </a:ext>
            </a:extLst>
          </p:cNvPr>
          <p:cNvSpPr/>
          <p:nvPr/>
        </p:nvSpPr>
        <p:spPr>
          <a:xfrm rot="5400000" flipV="1">
            <a:off x="9159480" y="11261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5A72C7-558D-2573-7156-3D40E0F050E8}"/>
              </a:ext>
            </a:extLst>
          </p:cNvPr>
          <p:cNvSpPr txBox="1"/>
          <p:nvPr/>
        </p:nvSpPr>
        <p:spPr>
          <a:xfrm>
            <a:off x="1126373" y="21016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8DF4B-2775-FBF4-36A7-E217EA8D524C}"/>
              </a:ext>
            </a:extLst>
          </p:cNvPr>
          <p:cNvSpPr txBox="1"/>
          <p:nvPr/>
        </p:nvSpPr>
        <p:spPr>
          <a:xfrm>
            <a:off x="8355847" y="21016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7128A-D8E4-0BE4-ADB9-7402B1F9AE1A}"/>
              </a:ext>
            </a:extLst>
          </p:cNvPr>
          <p:cNvSpPr txBox="1"/>
          <p:nvPr/>
        </p:nvSpPr>
        <p:spPr>
          <a:xfrm>
            <a:off x="4717298" y="50964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1074386" y="3488103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61781-3539-7558-668D-ECB55EE97AB4}"/>
              </a:ext>
            </a:extLst>
          </p:cNvPr>
          <p:cNvSpPr txBox="1"/>
          <p:nvPr/>
        </p:nvSpPr>
        <p:spPr>
          <a:xfrm>
            <a:off x="5094007" y="3488102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8708744" y="3488101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1685436" y="1540606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2432228" y="1599383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1685436" y="2552688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2432228" y="2611465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장르 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1685436" y="3564770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2432228" y="3623547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선정 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1685436" y="4576852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2432228" y="4635629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대상 타겟팅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27236-9D11-46DD-AEB3-01DDECDC08AD}"/>
              </a:ext>
            </a:extLst>
          </p:cNvPr>
          <p:cNvSpPr txBox="1"/>
          <p:nvPr/>
        </p:nvSpPr>
        <p:spPr>
          <a:xfrm>
            <a:off x="1685436" y="5536354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EC8FF-D834-4140-9B8E-61BFA1C294C9}"/>
              </a:ext>
            </a:extLst>
          </p:cNvPr>
          <p:cNvSpPr txBox="1"/>
          <p:nvPr/>
        </p:nvSpPr>
        <p:spPr>
          <a:xfrm>
            <a:off x="2432228" y="5588934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기획 방향성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0C681-4DE4-424E-A58F-2DEAC8588DDC}"/>
              </a:ext>
            </a:extLst>
          </p:cNvPr>
          <p:cNvSpPr txBox="1"/>
          <p:nvPr/>
        </p:nvSpPr>
        <p:spPr>
          <a:xfrm>
            <a:off x="6158167" y="1488026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34B67-B550-45A2-B36E-9AD0F6BE1EF4}"/>
              </a:ext>
            </a:extLst>
          </p:cNvPr>
          <p:cNvSpPr txBox="1"/>
          <p:nvPr/>
        </p:nvSpPr>
        <p:spPr>
          <a:xfrm>
            <a:off x="6904959" y="1546803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플레이 방식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519C4-913C-4B32-8D01-EE684BBC0E05}"/>
              </a:ext>
            </a:extLst>
          </p:cNvPr>
          <p:cNvSpPr txBox="1"/>
          <p:nvPr/>
        </p:nvSpPr>
        <p:spPr>
          <a:xfrm>
            <a:off x="6158167" y="2500108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B01A9-C86C-4378-B5CD-145CD62449A6}"/>
              </a:ext>
            </a:extLst>
          </p:cNvPr>
          <p:cNvSpPr txBox="1"/>
          <p:nvPr/>
        </p:nvSpPr>
        <p:spPr>
          <a:xfrm>
            <a:off x="6904959" y="2558885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화면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2B8AD-6817-41C7-8618-3D21BA0711A5}"/>
              </a:ext>
            </a:extLst>
          </p:cNvPr>
          <p:cNvSpPr txBox="1"/>
          <p:nvPr/>
        </p:nvSpPr>
        <p:spPr>
          <a:xfrm>
            <a:off x="6158167" y="3512190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3B720-75F7-4E0E-9D57-A3E95BAF0ECA}"/>
              </a:ext>
            </a:extLst>
          </p:cNvPr>
          <p:cNvSpPr txBox="1"/>
          <p:nvPr/>
        </p:nvSpPr>
        <p:spPr>
          <a:xfrm>
            <a:off x="6904959" y="3570967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비주얼 컨셉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E5F04-06BB-4929-B0AA-D91409222D07}"/>
              </a:ext>
            </a:extLst>
          </p:cNvPr>
          <p:cNvSpPr txBox="1"/>
          <p:nvPr/>
        </p:nvSpPr>
        <p:spPr>
          <a:xfrm>
            <a:off x="6158167" y="4524272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EEC9-B5B9-4BF1-9CDA-69F110E87BD5}"/>
              </a:ext>
            </a:extLst>
          </p:cNvPr>
          <p:cNvSpPr txBox="1"/>
          <p:nvPr/>
        </p:nvSpPr>
        <p:spPr>
          <a:xfrm>
            <a:off x="6904959" y="4583049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비즈니스 모델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140667-2925-4347-8A05-2514158D7999}"/>
              </a:ext>
            </a:extLst>
          </p:cNvPr>
          <p:cNvSpPr txBox="1"/>
          <p:nvPr/>
        </p:nvSpPr>
        <p:spPr>
          <a:xfrm>
            <a:off x="6158167" y="5483774"/>
            <a:ext cx="1059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endParaRPr lang="ko-KR" altLang="en-US" sz="3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44FC22-3C6A-4FC1-A95C-0F1677C093EB}"/>
              </a:ext>
            </a:extLst>
          </p:cNvPr>
          <p:cNvSpPr txBox="1"/>
          <p:nvPr/>
        </p:nvSpPr>
        <p:spPr>
          <a:xfrm>
            <a:off x="6904959" y="5536354"/>
            <a:ext cx="35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800213" y="2065875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4554456" y="2065875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308699" y="2065875"/>
            <a:ext cx="3083088" cy="3083088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3407364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3429000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332506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086749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8840992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904240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904240" y="2000472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9179915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3662798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6421356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109318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588352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11320E-58D0-0E47-A033-4A84A49E2255}"/>
              </a:ext>
            </a:extLst>
          </p:cNvPr>
          <p:cNvSpPr txBox="1"/>
          <p:nvPr/>
        </p:nvSpPr>
        <p:spPr>
          <a:xfrm>
            <a:off x="861078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462016" y="21154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3662797" y="2000472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4221792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6421354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6981150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9179911" y="2000472"/>
            <a:ext cx="2041451" cy="604280"/>
          </a:xfrm>
          <a:prstGeom prst="rect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9731479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073965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3832523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6591082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9359188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BCA12-2002-C41E-A4D1-7EA82B93E4C0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245EFA-59F6-EDB2-A3B6-301C25F449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770469-55F4-DA35-69C7-DF920578F139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02345-6B30-5B7D-20F2-BEA6D6D9461E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F02BB3-0E77-A01F-F5F8-0EB4F7BA0E77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B7E74-031E-A54F-3347-BBA6B4431AC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09847-93B8-7493-A1BF-9D2D6D676874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CC834-C1FA-4048-53ED-357855487992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CE76323-C424-8E70-83DB-9E5C4BD9922B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7F7C63-CCF3-2EB4-82CC-AC1FB3F2335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15E9E-A48B-A611-D4C1-AE2260893BE9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1F00C2-0503-65CE-EB59-65541307BD29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8A0FE6-FE4A-ECDC-CFA4-011133FD00C6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F4BED4C-2303-35C8-8CA1-5EBEAC81573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1ED5AB-FE7D-39F8-B823-5F68709256E0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00E58738-209D-072E-9986-7EC23AD0D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552880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87239E1F-77A4-8C7E-2177-3D7098E05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010211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FDF1AE-F40D-B8F1-8C66-168601E677D0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52CB706-7AA5-6244-3A1D-4CC314141D67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613163F-4800-6416-6992-818B149EFEC8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DAF5488-8220-CE7A-4226-2AAA618ABF2E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0B240D-C52C-6832-CCF7-776926CC571F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E1BF4B-664B-BB33-1797-3492931E0D4B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A02D0-5D0E-1AA9-114B-096519FFD6C3}"/>
              </a:ext>
            </a:extLst>
          </p:cNvPr>
          <p:cNvSpPr txBox="1"/>
          <p:nvPr/>
        </p:nvSpPr>
        <p:spPr>
          <a:xfrm>
            <a:off x="4126986" y="5087818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49DD5-3CEB-B9F0-6FA3-AF95E83CF2B4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01453F-6F6D-D109-D2EF-EEC0E1AF15F6}"/>
              </a:ext>
            </a:extLst>
          </p:cNvPr>
          <p:cNvSpPr txBox="1"/>
          <p:nvPr/>
        </p:nvSpPr>
        <p:spPr>
          <a:xfrm>
            <a:off x="474868" y="505898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E235D5-CBCB-E262-D064-950655A92CAB}"/>
              </a:ext>
            </a:extLst>
          </p:cNvPr>
          <p:cNvSpPr txBox="1"/>
          <p:nvPr/>
        </p:nvSpPr>
        <p:spPr>
          <a:xfrm>
            <a:off x="539420" y="450109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1EFF87-AF12-DDCD-2E8B-C9DE591798CE}"/>
              </a:ext>
            </a:extLst>
          </p:cNvPr>
          <p:cNvSpPr txBox="1"/>
          <p:nvPr/>
        </p:nvSpPr>
        <p:spPr>
          <a:xfrm>
            <a:off x="8961204" y="502517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72E03E-B535-153F-0F74-8758814233DE}"/>
              </a:ext>
            </a:extLst>
          </p:cNvPr>
          <p:cNvSpPr txBox="1"/>
          <p:nvPr/>
        </p:nvSpPr>
        <p:spPr>
          <a:xfrm>
            <a:off x="8961204" y="446728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58F53B-7ABA-EA78-1044-EF6B4B7E784A}"/>
              </a:ext>
            </a:extLst>
          </p:cNvPr>
          <p:cNvSpPr txBox="1"/>
          <p:nvPr/>
        </p:nvSpPr>
        <p:spPr>
          <a:xfrm>
            <a:off x="7174574" y="1870007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98FF9A-0E0B-3712-83C1-0D7B5890EF39}"/>
              </a:ext>
            </a:extLst>
          </p:cNvPr>
          <p:cNvSpPr txBox="1"/>
          <p:nvPr/>
        </p:nvSpPr>
        <p:spPr>
          <a:xfrm>
            <a:off x="7253476" y="1312110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264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809421" y="2065875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7487226" y="2065875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141C7BC-860D-0760-DAEA-656B70559FB6}"/>
              </a:ext>
            </a:extLst>
          </p:cNvPr>
          <p:cNvCxnSpPr/>
          <p:nvPr/>
        </p:nvCxnSpPr>
        <p:spPr>
          <a:xfrm>
            <a:off x="5441795" y="3607419"/>
            <a:ext cx="1616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205C0F-C9ED-020C-399A-B653DBA070F8}"/>
              </a:ext>
            </a:extLst>
          </p:cNvPr>
          <p:cNvSpPr txBox="1"/>
          <p:nvPr/>
        </p:nvSpPr>
        <p:spPr>
          <a:xfrm>
            <a:off x="2341714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0360-D817-2F9D-E8F5-29D59F9479D7}"/>
              </a:ext>
            </a:extLst>
          </p:cNvPr>
          <p:cNvSpPr txBox="1"/>
          <p:nvPr/>
        </p:nvSpPr>
        <p:spPr>
          <a:xfrm>
            <a:off x="8019519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6822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9A97F-C2B5-7E4E-77CD-558DF4AC5EDF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4C5DE-C7A1-3678-664D-232EC2382EA7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A7F89-9FD3-C82B-0957-F5FE8AF3EE23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F2E62C-114D-FB1A-25CF-DDC2047DF1C0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9F735D3-5B80-8E5C-13F5-3EE32548118D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F56F2E-832E-A24D-A08B-19B5E7740220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10E671-1211-AD29-316A-205C2C08F828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DFA175-A373-4A1C-A3DC-E501CC568565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791DE6-93C4-DB8D-DC46-EB9BDF2F2F68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A85BD00-005C-954A-BC8E-64A09A296B32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EADC0F8-44AC-6AE8-4692-A937FC9015CC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7207AB-710F-8A58-A215-1761F1846168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C51D113-E362-A373-28F7-97ACDF5DA399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E4F4934-6C4A-1BAE-0C3B-24ED9C25FA02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519A2F5-71F3-0937-00FB-8C7F2794021C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2E473-85DF-9DB0-A3B4-0C35057964C7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5C4BE7-F984-395B-4CC0-FCEA482D61B9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9B4B66-F939-FA14-3903-7E41A00E017A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05411AD-FDB5-381C-272D-AE995A7C6B30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2B980AB-C28D-D9BB-E28F-C9DA2121BBD8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A69932A-47EB-F70E-0F97-A6910E5D3927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8D9308-5A6B-AF9D-EB38-9593E02F67E3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8219B9B-6CFB-5EB0-BD64-25707D54CE09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44EB684-0970-BCC9-18F2-CC04620F26EE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0E68B0-0083-B09C-86DA-CD88FCC31096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FCC6C0-E826-41F7-24E6-9B2CF72E316C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D0A5EA-66A3-483A-D373-1CF3DED70EEA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48BD7B1-277F-E754-DCF9-87306E6003B1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0FDC98C-EA0B-7F8B-6959-468BAC3D032D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5DAE30-0EAE-F5B7-EF53-E20846BE46D5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E4A673B-4A77-A3A1-0E74-9A54BFBC0610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4601E8-AF22-E122-CFD7-0FF871785E7C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FD4C6F-6FD8-E35D-DDBF-8321FE9C6C81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3D0AB2F-EAFD-CC3B-819F-FA0A91C320B9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E6ECD0-42FD-B560-B716-A9B3874C230A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9264F3B-ABE7-D616-3E5C-E3E40E5E8C1F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2E6D7E2-FA2D-0304-A073-3785660FE981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31A3723-2B2B-5D94-D71F-AF37A51212CF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4B5041-2EA2-9205-7BB7-A141B0292535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B26D1F5-1F44-D28C-1DBD-6AC2817049EE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FAE767-28A6-3125-4D2B-0C6B935399C3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7EA78A8-27F9-6F23-0E31-7E422E36949F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E5D3DE3-21A1-5B1B-BBC7-2E9C638FC334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0FB45-774B-B169-F23A-DB676751DA97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C086DE-90B4-8F55-7424-F3B4CA9BA239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6A5E41D-AE59-C301-EB73-638B1EA1FEF1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8E41B6-D825-E634-74D9-9CE4E3F0110E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795C198-7300-EE43-5FA9-EF4CC930C67D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2CE219F-49E3-679B-0559-763A20E6C0D9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F7B173F-9CF6-9640-2A2B-7F9DEC9B2522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20EBCAA-E845-B8DC-C039-C41DDB5B13FB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B58926-7160-72C0-401B-74995232F537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1B20A-5B77-9816-EB5E-E0E2196D9141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5C9FC0-EC53-D47D-8B65-B4EB67AEA5DA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BD112A1-92D5-DF3C-44B2-5D26F51C788E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D5DBEE9-B1C3-C1CE-4B86-7545657940AE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150DBAA-09C2-8117-990E-E994246ADFCC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F327F5-E424-1A07-00A5-1B232E2D6D6B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A5755E1-824F-3607-EAF9-FB7B4DCA0CA3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25C46F1-EF11-D537-B9E5-7A33576042FB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2EA7011-24CF-2649-B25E-6671FA3D0F93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16953F6-A134-FFC6-E097-AC25C141A788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C412682-8187-8AC7-508D-0779ABC9424A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027DF6D-EE8A-778A-94B2-A03B2954FCC5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6E6DD1-9695-5FFE-3068-022DAF54A936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91C2E4-72BF-2F1A-1515-5B858CEF0DD7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7814416-3CC0-B74A-65F7-B3EF874FB592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C3B0CA-7E11-8B23-FE04-E8C74A6B5B5F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EEBFEC5-F473-5A54-EA51-3744E90DE71F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D3E2BCE-A735-6197-63C1-B81FADE6B02D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6AC130A-A382-3F96-89A5-97A6874EF387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2EF29B2-370E-9A03-30CC-630446B80C57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78A853-B6C2-D6CB-52CA-F34AE4E5AFC2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1D99A64-AC66-4479-ACF8-AC2EE24BEFF2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B9C1BAE-98BE-27A4-9C8A-152718A50CEE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6A88E7-FAA8-4768-66CE-33A9054FF08B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2875E0-2573-B79F-2273-C3CA25F2F6A9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BCF5852-6153-9A89-81F7-A6207C1E9E9B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446EAD7-DF8F-6F8A-7F8F-E11381ED544C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A08DC3E-D8A3-FE34-DAD6-DF3B2284C155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0617B79-8163-7A28-C761-7FA2A2403CF9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2D1DEBD-1389-42E3-AA14-8AA11BC956D8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16B14FF-96C1-318F-FA10-5EB0ADD33BB2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552137C-D49A-C923-BD15-063A1E84D595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19F42B9-14D8-9844-4B26-19CD5BDC7736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4F0D265-2CFE-85EB-5284-AF42B4040870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370CEA4-9ABB-7C95-0574-C901FF2B2E73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5DCF036-2BC8-EB49-DC01-3A0D5DC349B5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32D4C9E-543B-62AD-27C9-5EB2C15EB75A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66908D-6FB8-6628-8886-25ED93F064A8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FFE2FBB-2C67-3C3A-4001-1605F2FFB549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42BDFA4-81CB-E6C6-72BC-A61EA2908DA8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A67521F-D4B7-0A43-4254-7D5AE0053DDB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678AC98-519C-0D46-801E-485EF9C67005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AD0E614-02A7-564D-3AF6-0C96B52B9ADA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57E96A0-03CC-95F8-DAC7-7E260C29410F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27CA603-8C45-0A12-69C9-1A58FAF385CE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7DA1C6E-8170-37D4-BE4C-062A1B7D0925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7C99F93-696F-5238-A14B-EF06BA109A90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0BD5CB4-EF61-42EA-B73B-33785E550224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EC2E5E2-5470-7CDB-FD63-745A6A3C1567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09D0D3A-891B-C81A-09C7-FE8BC4C593A5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6DF862A-7188-5FAB-E5AF-264B3A7C58D1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A6C64A-8FBA-093F-10C1-EB4F886CC6BB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8C80C82-1EAF-D641-3EC9-E81D04B341E1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F613DB7-A91F-D963-F578-B1C790A40E6C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F3493AE-343A-0C1E-8A8A-E326B15AC897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6869F77-98FF-E3E6-89FE-590D7857C14C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5D0E0A7-2DF5-494C-3484-6FD5422AE922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02F69E1-91F6-8FD5-080C-FECD2BF9865F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F0257222-2624-2D91-9D2F-1BE7BA24CD09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F879E7A-8317-210A-16BE-03BEAB42F865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B93B6EF7-F6B4-36D4-A84C-122578E31572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B8452C0-394E-3F7D-7077-562428826086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8F4C44D-7A03-337F-A4A9-937D4C612F0F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17CBBFC-51F8-D8A7-806E-03095391CEA3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0585B4D-7848-8382-D621-D6CEAC5A2885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6C30E20-254D-1A47-E30D-B427DF738CF7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13FBDFC-F4FD-F8D0-33DF-79D18FA943B2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51928B3-3213-9EC6-2158-1D09D36F1DDE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F507AEF-4ABE-02AD-9643-ED7DB6E562B3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4B804F4-E757-4294-BF48-CE88067853FF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B9D12FC-6F2E-8BED-73F2-BE315AF5CCAD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FE5DA2E-1B54-1131-D358-0F9ABE630134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F1E3508-7D8C-9023-E5B6-2434E4F91048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DB10577-9F84-CB03-D9BD-36F8270940DA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FF27A6C-B9B3-0E9E-D5E8-D92AD7F31A5F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E8D5371-CA5A-11C3-559D-F6E0915B61F3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9B629C2-535C-356A-91ED-957909D87A70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3A3B01D-8D10-DF21-3CCA-7B0D9956F9E2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C88A1F7-1BDA-A6CD-805A-51E13BF55693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6203E6F-C062-2427-9F29-CB6D9F6C975D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1124BBC-4B1F-7E99-DC84-9B689B33CC7C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2196E70-9BF7-79CA-FEB7-F1EE4ED71C3B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DFAB16A-30AB-CB37-E35E-DCF4CC2BD4C2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ACB66B9-69CA-D8C9-B33B-C272A6D33F7B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DA0E1E2-3F1C-DD60-15B6-ED941A7985A3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8466214-BA4A-83B8-25AA-C55520CA493D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C0796D4D-1293-1393-329F-223E0C4C15D7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BA0B7E7-741E-3F59-D65C-8387C5A455EA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5266AB4-9342-C4B1-B213-198D94ABBAC2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D7C1FF4-BB84-3787-9B39-C88A696A7746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EB3C7A5-3AC5-EC85-5FA9-93F04C67126C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96304CD9-E46D-CB1F-D047-A202175B62D5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8370709-F1BB-35EE-46EB-71834A214252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BEDE986D-39E4-01C6-22A3-44983BF4A099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7DD9254-3BA4-B32F-9960-C5970977F4AE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7354D62-3E25-913D-5DF0-2187831C280B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BCB148B-36F7-CADA-D272-6B2FDAD8D206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B9BF694-0C39-78B0-7EC5-3550F5230DD6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E9291779-38CE-701F-420E-E973998B09E7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3EC369F-327A-6295-8C12-0437C0338119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60FA3C1-A606-B4C0-D662-BF545A588CF1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464A45F-D582-F615-4613-8E50EE374EAE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14B3718-51B9-48FD-AF69-351DD40D28F0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915FEC6-303E-72A6-7FBA-372BD65EC2B9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7A2A354-5E44-1C4B-B651-03E3BC87E888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A31379B-834C-60B5-56FE-4FAD0503EFED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97E49F5-3D62-9AF1-88FF-23255AE123F7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69EEAC9-57E0-2E64-2263-837F9D5B9642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AE124DF-993E-8156-6DFE-E9BF633AFFB0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08F3BEB-3994-88CA-752F-36CE9D0CD361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9FCAE859-BD88-F5E1-373D-A601A58E9785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51CB180-00BD-E19D-0CB5-5B849365071C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89833C7-D71B-D731-F771-4A710FD74010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08661A28-8958-0E41-8E88-2C20AAE237D1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F27BE5-7618-A1E3-93CD-DE88560075FC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FB0D0432-35F3-1869-BF55-360C759EB2B0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1E9E961-09A4-1164-5F40-6E957CA7B52A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8ACC278-CA29-3F9B-8D64-026FC5C11EC0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368732D1-27D1-6D0E-B794-EDB002ECE1E9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74E0F13-0D5F-9D1E-65A5-7BE7D2FD7DD2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A3D5090-5B37-9455-4A28-F28ADE86469A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2086D4D-D1D3-DBEE-F528-AEC4CC6F8E34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B8AD231-7593-0852-F8E5-ECFB10708667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C676BF1-4941-A101-70FE-CAA5BCD283FF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F0A70FF8-218E-1C6E-E526-BEB50B16433F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054AD48-0E77-45F8-CEF8-D3E9D6530A0F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A0F313E-B039-B621-1218-B9D42A06818A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C31778-8BE7-78AD-84B7-EA826DCBC4A1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E092012-9D34-629E-8951-0C78F6C1786F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D282E77-E3DD-40DE-C759-E5671A4A6631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811CA0C5-576A-4AFC-DBC6-ECE1F8A92B25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539D9D05-DE64-C632-31A2-A339B0470752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FF865DB-03A6-DB7F-454B-53AA5826D78E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D60610B-682F-8AF5-B17E-3D618D31A34B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D792BAD-4114-4FF8-3E3B-1D8099D311A5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D5EF3B4-E7AF-A443-6F03-5056FC3A4716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A63CC715-154D-CADE-B352-0B2425A10F54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14BDF8EC-92BA-53BA-B310-B81982B65D4F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0584EDE-DE0C-CEC9-EF72-665C277F5D7E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CC75032E-5B43-2F1D-A3C4-15153A9DAC9F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32586A1-1DF6-76D6-531B-16127441B7E1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5EC2D4-21C8-B1A4-6E49-84FA6946F6E6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09F00D4-C605-5E8B-AF95-39FC7F1735D0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EF9F60D-1143-6608-AC38-2646905DF801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20B84A74-23AF-29B1-B4A7-2F9FCB297284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60E6231-B79F-41C5-48C2-975417E78908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C7F157F-5BE5-28EB-17BB-39CE60462548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423BE0C3-8A78-FB50-3BB3-B853A687E25F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93B8D53-8F81-E661-7A4F-01A4D054E6E8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CFEEBDE9-6B14-1DF9-8639-96A295F09625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C5B2837-28AA-CFB9-A8F6-01C59179ADAB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7F385E3-E00F-B930-7268-F4DA642AB0E2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95CD413-A11B-9BFC-6DE8-6855ECE47EC3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7D164CE-9D10-E756-0FC8-19DF4D4B3A28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CFF43A3-D57B-5A2A-0FFF-7DBF5D29B77F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EFC5577E-93ED-9B3F-B3A7-864776D48DB5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72DB56-0066-24D7-5F84-A4E30745A562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E62C39F-F80D-4844-BEBB-72A5BA9D8470}"/>
              </a:ext>
            </a:extLst>
          </p:cNvPr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98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CA58259-103A-3289-FB71-A5256C8C0539}"/>
              </a:ext>
            </a:extLst>
          </p:cNvPr>
          <p:cNvGrpSpPr/>
          <p:nvPr/>
        </p:nvGrpSpPr>
        <p:grpSpPr>
          <a:xfrm>
            <a:off x="596348" y="1376582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C108FDBB-56E8-4C3C-41AA-5EA0DA0EB16F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E11754A-BF06-2E9C-C226-0555E747E394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104C7CC-0D2E-C043-41F0-EEC1886D733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4C46D1F3-1945-7D3C-CCA0-571BF27DE17B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82E397EA-B330-21C8-0712-4DDA7C70F564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C9BC8843-E128-FBF8-EE1C-D4E65B0F635A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82231EA-4CDC-ED4C-C911-59C49A51F7D3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2E58157-55B8-0BAA-1377-78A32E6CAC6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9DB7F4E8-DF35-3C8F-AE0F-D7FDAF050703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E372507-DFF8-D035-94BC-2A195A40BB21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DC434442-7895-DB1C-1BCC-02E00587057E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9C96D44D-ADA4-BA85-95FF-10378B31FCA7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D34E803E-3E7D-B03A-13AE-0CD5E15DA0A4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CC8E779-3B2A-344D-C0B7-7DC5678C5295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70A355CC-D20C-868B-39AC-4E00B045D78E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6326B6BB-DF52-C1CC-47EE-80AC5C6F4B02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B7503D6A-DEE0-0167-1011-809823BD6AB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EBACFB7-9BF5-BA9A-3425-3CF8FD33DEAB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495E2115-CA0C-7AA9-5747-21FFD48426F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3C477281-06FD-563B-5E77-0F160CE203B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764289CC-3C2C-9927-8743-E056782DF8C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1B190D8-12DC-C484-A147-F7EAE76DDBC2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81367416-DB1F-AA21-0186-5C7167149C58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DFAA6FF4-F069-334C-6EB8-2AF045B0FC8F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3F8CF291-7F74-E5F3-298B-0340601C089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2B727320-9FBF-971F-C4D5-15516B885E56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8D6A42A2-2F0A-9F65-6A8B-AC5B171424CD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E703E01-0319-074F-A5F9-A9F85CE9D22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E4A9B9F0-71BB-13C9-C013-2F8C12D7A516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E4C30A42-26B8-FA19-2E9D-A9192754BA83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54E020AA-98A1-921D-58B2-E61E080B9B4F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D62751-3EBE-CCA1-5DF1-E1BA7D06FAE2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9E8E77A2-8EE3-BF45-D33C-AEBFD0644FA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FF431FDD-1989-797D-B21C-F20E142B78D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1F297082-AE93-4610-DA96-BA9E9DE842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C016A1CC-3234-6B91-440F-BC7A244D42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76470CA-FEA7-0BF1-AEE1-6BD328E878E9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07357EC-EE09-AD2C-A31C-ABC3D6AAB59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D8337C4D-A604-8CF3-545A-3389323C5F1E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AF116717-4998-E32B-A754-D9CC59480AAB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120EE7ED-598A-777A-7684-542DF8B46CA7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0904C6A1-41A4-32E9-F0D4-5BB6BCC25422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F08FB164-9606-7910-6E69-D70A7056310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167F8647-C00B-8AC9-54FB-F212444AC15A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E7B7BB1B-75E4-66D6-6EAE-27E99595B26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65ADA337-E4AF-B843-AE7E-7AC34A533E7E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8776304-0C9A-2145-8CF6-353774894E09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B94C1618-B923-5018-7483-45327D9411D5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ED91F0E-7C09-16DF-BF40-D8B69CDED1DF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1D9145D9-16B5-A03F-A44E-747817A19052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5B6B5050-C2CC-FB18-CBC4-4E4C9634B196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4F3909D-5C0D-F41D-4192-40DF08F47609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87296F36-FBFD-1321-3450-50056C97ACB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A76F8C6C-3876-2286-48AA-2EEA6C603C42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CDADDFD4-4F54-D916-F057-8B1988299066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80DCE166-121D-3AC8-7BD9-EC59CAE2892B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8C2BAB54-196A-46E3-C489-6C8065F0BD2F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18AD2245-5DF9-D92B-C133-744A72AAA74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D6D92AD-6E5D-4931-AC54-F1D40001B332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8EB9D110-F298-37BE-A7BC-93D678FDBB70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3462DA42-0C18-32F8-ECFD-CE430D955CC0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382F39F7-5FF9-A9DF-BB05-908F07999D8B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1BCF0DBE-1CF2-DD59-03FB-88F6A734240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7BB9396A-FFFC-00FA-C051-2DB17F43B83D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417D8411-74CC-CAE7-703E-45789A04764E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8DD0D412-8B1D-37FF-C5BD-B84E0678C5C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E674C7DB-2619-8228-3C9D-6CAF07FD0C27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8D53CE3D-40C0-FB61-ACA2-26332E54CDD5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4F97FFB3-A74A-4032-7D0E-CBD7098ED6FD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30BCE56-5A55-DB72-5504-CF321844AF2B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2BFE682-661A-7527-064E-7130DBE66E8D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31F4C06-133B-85C6-2AD3-BED8B2DE6188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991EB1A3-4BC6-F3E7-039B-C64BBD9640E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9147D784-569F-5924-9505-623A0A943EE6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BC2C2D9D-8188-B200-3F11-5E744433D39F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5388F3EB-62D3-5E4F-550D-2C7BB62A6E74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EA88B377-3ADA-0F05-7860-7EAD39DAA526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6912899F-68F7-94A5-507C-131C6978C2F5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34066F5F-480F-F7ED-CD47-B29D5DD9476F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3BE45A3-D66D-F915-7755-8E959C0A30E7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22BE166D-5DBF-E92C-80CE-AAF24C24A5A8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0D71E55C-235B-E8B9-2A1B-3AB4415A0FA2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FDC00066-A712-9AE0-FCD3-98EB5D74578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594E6BEA-5F2D-DFDA-5DC5-7E2192460D81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15DB65E8-FAF7-EC9D-81EC-5ECF52044675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D8B92B06-4E92-86D9-A7FD-DD806A255985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0B46B619-09A9-E5FA-95A5-79311E8BC9D1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816576CE-8E7F-7848-E6EA-9F9FBACC35C6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22B8D5D1-9A9D-3A75-3C66-4B29FA0B9896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823BF841-B5C4-56B9-B7BA-C04BE1B2DAF9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8C074A58-5ABC-7221-86C4-C642BFB449E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9E540568-490B-B7EE-9615-C0DC8F50733E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70D0609B-7BE9-2214-6056-F587B8DF8673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C7EABAE7-C0FD-85A9-B590-C02635B3DBF8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6F00AE36-F195-19C1-CF36-9B14A0F3B0DD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0A80587C-B1B1-99D1-E835-31446D352448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043F5AAF-B525-C43D-A1BD-9A5DAC2BD603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1CF0301-83F2-8F56-E800-F1479C3F7532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15A2EF7B-E2D8-E018-9384-240CA2C32BB8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7E725171-1353-DA3C-4E4E-A4B6F60A4D53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5FD713F9-52C9-01A6-D384-E16027926F6D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12157A1-F676-F2D9-1457-93B521A8EDAC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333F15E-5B6F-DF03-D970-054CC9962A9D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95A9CAEB-5DFD-0F25-B833-3336E75A231E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2EDDCC0-CD27-9179-B4AC-256AFDAD429B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0F242E44-9A16-D29A-8682-41A713EBFE0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30094237-967D-9F13-6529-7738C7094A49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CDFBB507-3A3E-D0B7-672D-03EF21D6E826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0BD72DCC-C4D4-60B2-EEA2-148F72A03ACD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CE2428BA-2E05-0D74-6DBB-8EAEDBAC6858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28603383-AF42-F057-CF4D-EC857EC3C8BB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17930D71-D2BB-A766-A9F4-877904CCE45F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F07F5E5-9383-CA42-C896-B37D9E1A61C1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DCA938E-FBC2-CB51-0E7C-0724651A2A0C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EA0C8F60-BBC1-3A3A-0D4F-0FC814711306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D52227D-0D60-1432-DD49-B95981408D2A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7C869D32-F37C-33DD-7043-0D8A2A8ADD3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D4DFA29C-763C-2281-7E99-C10F44EAB142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B7191ACA-0AD1-32A7-6313-AFB2E65E1740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01C0D0FF-E67E-A6CB-C46C-4EC3D2E1F410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50DE754F-D627-07A8-EC0B-0D45D684C8DD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A9AFC2F7-A88A-68BA-E1D7-63C1ACD73534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DE0E47FC-C293-6916-787B-3AAFFE724F98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2F40B123-FC31-6C65-C8F3-413FAD99C439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EFE3F8DB-69D8-4F78-86E6-DF2B5EF4FBC5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B4196364-FB01-6F58-B7D4-F591984293CC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A843684-A242-08CA-D2E5-5A3D9B444A4A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1A2499B0-B296-F9BC-8B56-59AA5FA712ED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465FD6EB-F0E9-C036-CF16-93914D060BC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20EB695A-6C85-857E-428F-A2D8CC4F04C8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11718B66-CD65-9E1A-CB38-0F25F29BA3BA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A86F5536-F813-7374-25FC-EBB1DC85D761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D0F359B9-5E72-C2BE-85C2-19BA820D1983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0914BF7-80DF-2D3B-4F53-90687F96B242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B23ABA2E-6729-C3E6-20FB-DC3A9C40B422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557AC180-656B-4A5A-5521-4055C3B2A03C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D0C3C919-0128-4AEF-461F-0714F7209FAC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F8B7492F-1865-8D29-13EB-2EBEE48EE693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0210BA9B-46BB-E9E9-AA27-E83B079218C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EAC798A8-C38C-8D4D-58F6-DB48351E52E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11747FCD-264D-F509-30EA-D3523FCD3F82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B0C15DDC-DA81-4E45-5D5A-73D11A47327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47564835-A029-C9DE-25AC-9449A822B69D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8E137838-EA7F-59D7-BFB9-13DC96B90BAF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D786F72D-E1F7-5CAE-01ED-8F2661BBAB9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6E1B4432-A415-9165-E7F6-BE2CEF7A2572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53C6A25B-6AA6-1B6B-D482-FDC9566F5AB3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BFA1D743-4782-B17C-D1F2-639661D6DF57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F0B6082C-DC61-5259-CB88-DBCB055DCC21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1F30D2C2-9870-73E7-3350-F581CEFCB0AB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8F3481FD-D8C4-79A8-04EE-9237ED547A9E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1A92D602-04EC-3DD6-E486-157B58728BFF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19804FCD-4EF2-8A77-C240-9C4CC81DD5CC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E9A582F6-CA5E-BD99-5D33-B62E8AD228B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0B59B3C4-DE27-12D0-5210-77989D5AEA0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FE3BE1C5-DDF0-756C-91AE-05E86BD8D1F6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6A35DAEF-B713-BB5D-2ADF-DBE67DA61BB2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B5056295-ABE3-41B6-3538-BD39AE314247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1AC233B9-8AD5-3D62-FD8E-D6D0101241EF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909444A2-1308-F705-1FCD-269569EDC81B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DCD2D5C3-9D75-1ACD-388E-D33AB50E5F9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A39946D1-3E53-138B-0695-0D668451A18D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3CF3D2BD-784F-3919-D866-86D5D0C545E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57825FD0-EE80-525B-C8EB-C9C97EC3B803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1B63F5E7-8214-FE23-B0A7-427992CA0F6E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9742B68F-ED9D-399F-B3E1-5AD2B601204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6FE8906F-8468-4EF6-EB46-06AB7ED413A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7EC24731-1F97-C427-869D-128D720155E1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C8C5C7AB-6726-65C3-BF5B-EDFB8FDA659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5D75E569-9B62-FEF5-45C6-1C93BF556AB1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F6A71820-20FF-EA74-75CE-1D3570BE84F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86126900-31B5-0F02-60AB-F5480C7F2DD9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C88B55D2-2C5D-20C6-D21E-2EE09A0AB3E2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4F6AC6C8-7EBA-F487-A21A-284E1D0B3243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2E70F131-74F7-FF7E-A9B0-E556C8762D8F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2D855063-5411-5339-3851-81B70617A868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1846A582-6EF6-64AA-44C6-6B72DCDDD807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13C054A4-030C-C63E-4850-4B2E1628BBA7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F950828B-D264-6C7D-A935-D64CFEC6B89A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8F57F93A-8A86-8100-707D-B919D4736B03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D54333D8-6F66-3528-025E-1437CA529570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021F009E-AFA8-7A28-267E-A214F8358334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076D4BF-E665-D74B-0CBD-40DF5F1044CE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455ACCDE-9123-6773-692C-C5F468A60DCE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FD02C596-0FC9-63ED-E714-B5002FBC8C15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523E0DCB-98F7-801F-412B-BDFA7F2E4DA3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0658E57A-22EF-8C68-4349-AF1545748B96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1415D336-8519-3201-678D-76F95B73A7A8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7351A534-BFC3-1AB1-15C1-6F2F76DA16B9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5BEE88FE-5D5D-C4E4-5EC7-A1CF4B94310B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54878A9F-B708-D5B7-53FF-88CC026CC62B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4A539DD5-ED70-A7AB-A800-124A61A58E1A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7F2B1687-444E-6FCD-6724-C59D234D777B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74D260F3-BB5B-282A-A8EE-46CBA55F033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2DC12CD1-C298-BA7D-1E40-D017BDDD385C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4EB1F31B-CE0A-3AF4-1D0F-6E630A9C75CB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7119DFBB-4F75-F3C1-E6BD-EBD92417D30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FBA8BB73-FE08-7456-20C2-5C9F6B469727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557C3DCF-3A63-138E-98D4-4D14D50DC4E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03F51DD-CC0F-D8BA-4C91-843D1E643FEA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246D1991-41CF-DB28-9C72-8B7CC723458A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8D72527E-A136-28FC-B0D4-9F336EDC16D5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985CAFD8-1CF8-BACC-9444-26A7BB2E5074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5FBA2526-3126-4C5C-8F68-8EC4AFB668E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6F89572E-B473-5B06-9C25-F5ABB9FD7D2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2FA2B896-AAE3-C21C-FA4A-4551D63123B3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CD9477BD-0FE5-9E21-D931-231966DF3BC5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7CE0253E-FE20-E277-D2B6-58E19EE5BA38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131DF050-78D5-7DD7-67E2-1B922D874A3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13EC2DC6-9B03-25E6-F24E-69AB2F6625C1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97D0DFF5-ED2A-5467-58B5-64131B5B3A18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E127DB2C-F539-53E3-00A5-4F402A4F3BC9}"/>
              </a:ext>
            </a:extLst>
          </p:cNvPr>
          <p:cNvSpPr txBox="1"/>
          <p:nvPr/>
        </p:nvSpPr>
        <p:spPr>
          <a:xfrm>
            <a:off x="168965" y="6457389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0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95959"/>
              </p:ext>
            </p:extLst>
          </p:nvPr>
        </p:nvGraphicFramePr>
        <p:xfrm>
          <a:off x="1779156" y="1903683"/>
          <a:ext cx="10052289" cy="389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41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  <a:gridCol w="8347748">
                  <a:extLst>
                    <a:ext uri="{9D8B030D-6E8A-4147-A177-3AD203B41FA5}">
                      <a16:colId xmlns:a16="http://schemas.microsoft.com/office/drawing/2014/main" val="3270512109"/>
                    </a:ext>
                  </a:extLst>
                </a:gridCol>
              </a:tblGrid>
              <a:tr h="621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656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  <a:tr h="648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5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545EF-3FD1-4E60-89E5-C27E4D899177}"/>
              </a:ext>
            </a:extLst>
          </p:cNvPr>
          <p:cNvSpPr txBox="1"/>
          <p:nvPr/>
        </p:nvSpPr>
        <p:spPr>
          <a:xfrm>
            <a:off x="6095999" y="3063673"/>
            <a:ext cx="41385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장르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하이퍼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캐주얼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Android / iOS (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OS)</a:t>
            </a: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이용 연령대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전체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이용가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엔진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Unity</a:t>
            </a: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목표 요구 사양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50MB 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이하의 용량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800E5-9163-4283-A082-4F34A7CA1146}"/>
              </a:ext>
            </a:extLst>
          </p:cNvPr>
          <p:cNvSpPr txBox="1"/>
          <p:nvPr/>
        </p:nvSpPr>
        <p:spPr>
          <a:xfrm>
            <a:off x="6096000" y="248656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게임 가제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8074F-3B7C-46E8-853C-F153F1864AD3}"/>
              </a:ext>
            </a:extLst>
          </p:cNvPr>
          <p:cNvSpPr txBox="1"/>
          <p:nvPr/>
        </p:nvSpPr>
        <p:spPr>
          <a:xfrm>
            <a:off x="1083878" y="423744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604554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1500726" y="3618959"/>
              <a:ext cx="2276335" cy="45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252271" y="3618959"/>
            <a:ext cx="2276335" cy="451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4927726" y="3618959"/>
            <a:ext cx="2276335" cy="451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9757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0AB77D-EF25-5B75-6D52-46ACB8466214}"/>
              </a:ext>
            </a:extLst>
          </p:cNvPr>
          <p:cNvGrpSpPr/>
          <p:nvPr/>
        </p:nvGrpSpPr>
        <p:grpSpPr>
          <a:xfrm>
            <a:off x="3498598" y="1213031"/>
            <a:ext cx="5194803" cy="4948684"/>
            <a:chOff x="3603510" y="900797"/>
            <a:chExt cx="5194803" cy="494868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912FE51-560F-78C2-54BF-AB5BFD557A47}"/>
                </a:ext>
              </a:extLst>
            </p:cNvPr>
            <p:cNvSpPr/>
            <p:nvPr/>
          </p:nvSpPr>
          <p:spPr>
            <a:xfrm>
              <a:off x="7076543" y="900797"/>
              <a:ext cx="1721770" cy="17217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AE181C-6641-FD44-1172-6ED7114ADBDF}"/>
                </a:ext>
              </a:extLst>
            </p:cNvPr>
            <p:cNvSpPr/>
            <p:nvPr/>
          </p:nvSpPr>
          <p:spPr>
            <a:xfrm>
              <a:off x="4033858" y="1233044"/>
              <a:ext cx="4391912" cy="439191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EE7F3C-4AE7-3590-F894-5B6261980DCA}"/>
                </a:ext>
              </a:extLst>
            </p:cNvPr>
            <p:cNvSpPr/>
            <p:nvPr/>
          </p:nvSpPr>
          <p:spPr>
            <a:xfrm>
              <a:off x="3603510" y="4127711"/>
              <a:ext cx="1721770" cy="17217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E9934E-6877-088C-22F1-9BEBB4C52EB1}"/>
              </a:ext>
            </a:extLst>
          </p:cNvPr>
          <p:cNvSpPr txBox="1"/>
          <p:nvPr/>
        </p:nvSpPr>
        <p:spPr>
          <a:xfrm>
            <a:off x="5086749" y="354117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A4ED3-05C3-BE53-3B36-7BF78DC8AF3D}"/>
              </a:ext>
            </a:extLst>
          </p:cNvPr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차트 14">
                <a:extLst>
                  <a:ext uri="{FF2B5EF4-FFF2-40B4-BE49-F238E27FC236}">
                    <a16:creationId xmlns:a16="http://schemas.microsoft.com/office/drawing/2014/main" id="{83BB21B5-93B8-861C-F2BE-5B21253C9C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1445074"/>
                  </p:ext>
                </p:extLst>
              </p:nvPr>
            </p:nvGraphicFramePr>
            <p:xfrm>
              <a:off x="715696" y="25174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차트 14">
                <a:extLst>
                  <a:ext uri="{FF2B5EF4-FFF2-40B4-BE49-F238E27FC236}">
                    <a16:creationId xmlns:a16="http://schemas.microsoft.com/office/drawing/2014/main" id="{83BB21B5-93B8-861C-F2BE-5B21253C9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174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2EB8C-2A78-F4DB-DC0B-7509EF749C03}"/>
              </a:ext>
            </a:extLst>
          </p:cNvPr>
          <p:cNvSpPr/>
          <p:nvPr/>
        </p:nvSpPr>
        <p:spPr>
          <a:xfrm>
            <a:off x="6314157" y="14424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9FF0DEB-30F6-E463-E5FC-3D1BDD020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963769"/>
              </p:ext>
            </p:extLst>
          </p:nvPr>
        </p:nvGraphicFramePr>
        <p:xfrm>
          <a:off x="6560802" y="17421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8C429-7172-9325-E12D-1A48B1949E1D}"/>
              </a:ext>
            </a:extLst>
          </p:cNvPr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34CAE-2983-99A2-031D-B2C4319C8712}"/>
              </a:ext>
            </a:extLst>
          </p:cNvPr>
          <p:cNvSpPr txBox="1"/>
          <p:nvPr/>
        </p:nvSpPr>
        <p:spPr>
          <a:xfrm>
            <a:off x="1532053" y="173553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6C1798-4147-6A48-C63C-ADDCE933F64A}"/>
              </a:ext>
            </a:extLst>
          </p:cNvPr>
          <p:cNvSpPr/>
          <p:nvPr/>
        </p:nvSpPr>
        <p:spPr>
          <a:xfrm>
            <a:off x="3561885" y="1551584"/>
            <a:ext cx="3754832" cy="3754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875283" y="1551584"/>
            <a:ext cx="3754832" cy="3754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48A93-88AF-CB8D-7035-9F7C01949D42}"/>
              </a:ext>
            </a:extLst>
          </p:cNvPr>
          <p:cNvSpPr txBox="1"/>
          <p:nvPr/>
        </p:nvSpPr>
        <p:spPr>
          <a:xfrm>
            <a:off x="5086749" y="322894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36E90-0316-051B-66D7-306648E3D857}"/>
              </a:ext>
            </a:extLst>
          </p:cNvPr>
          <p:cNvSpPr txBox="1"/>
          <p:nvPr/>
        </p:nvSpPr>
        <p:spPr>
          <a:xfrm>
            <a:off x="5086748" y="587735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0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943840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44463C-97A2-5819-F534-2E09412F5206}"/>
              </a:ext>
            </a:extLst>
          </p:cNvPr>
          <p:cNvSpPr/>
          <p:nvPr/>
        </p:nvSpPr>
        <p:spPr>
          <a:xfrm>
            <a:off x="2995686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7C4CCF-AF87-2954-61F4-87258169B31E}"/>
              </a:ext>
            </a:extLst>
          </p:cNvPr>
          <p:cNvSpPr/>
          <p:nvPr/>
        </p:nvSpPr>
        <p:spPr>
          <a:xfrm>
            <a:off x="5155284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2D87B5-C2A9-55AB-D4EB-5C006F76FFEF}"/>
              </a:ext>
            </a:extLst>
          </p:cNvPr>
          <p:cNvSpPr/>
          <p:nvPr/>
        </p:nvSpPr>
        <p:spPr>
          <a:xfrm>
            <a:off x="7207130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8C5110-FBFE-97FF-AE31-FE83F21B93C6}"/>
              </a:ext>
            </a:extLst>
          </p:cNvPr>
          <p:cNvSpPr/>
          <p:nvPr/>
        </p:nvSpPr>
        <p:spPr>
          <a:xfrm>
            <a:off x="9366728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A4C395-D81A-21DF-2B44-D4C4BDA693F6}"/>
              </a:ext>
            </a:extLst>
          </p:cNvPr>
          <p:cNvCxnSpPr>
            <a:cxnSpLocks/>
          </p:cNvCxnSpPr>
          <p:nvPr/>
        </p:nvCxnSpPr>
        <p:spPr>
          <a:xfrm flipV="1">
            <a:off x="1779156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</p:cNvCxnSpPr>
          <p:nvPr/>
        </p:nvCxnSpPr>
        <p:spPr>
          <a:xfrm flipV="1">
            <a:off x="3871868" y="376911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</p:cNvCxnSpPr>
          <p:nvPr/>
        </p:nvCxnSpPr>
        <p:spPr>
          <a:xfrm flipV="1">
            <a:off x="6038922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</p:cNvCxnSpPr>
          <p:nvPr/>
        </p:nvCxnSpPr>
        <p:spPr>
          <a:xfrm flipV="1">
            <a:off x="10235498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</p:cNvCxnSpPr>
          <p:nvPr/>
        </p:nvCxnSpPr>
        <p:spPr>
          <a:xfrm flipV="1">
            <a:off x="8038707" y="3767740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960338" y="3876833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BFC57-81EF-36CD-1010-61129514E861}"/>
              </a:ext>
            </a:extLst>
          </p:cNvPr>
          <p:cNvSpPr txBox="1"/>
          <p:nvPr/>
        </p:nvSpPr>
        <p:spPr>
          <a:xfrm>
            <a:off x="5184095" y="3876833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B5948-9C01-3149-0337-3274809678AA}"/>
              </a:ext>
            </a:extLst>
          </p:cNvPr>
          <p:cNvSpPr txBox="1"/>
          <p:nvPr/>
        </p:nvSpPr>
        <p:spPr>
          <a:xfrm>
            <a:off x="9407852" y="3876833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93CC9-9138-4B17-FCFC-BB2EAEAABECA}"/>
              </a:ext>
            </a:extLst>
          </p:cNvPr>
          <p:cNvSpPr txBox="1"/>
          <p:nvPr/>
        </p:nvSpPr>
        <p:spPr>
          <a:xfrm>
            <a:off x="3049333" y="3260595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8AB89-C012-6CDB-A39D-CAD26B1C6B62}"/>
              </a:ext>
            </a:extLst>
          </p:cNvPr>
          <p:cNvSpPr txBox="1"/>
          <p:nvPr/>
        </p:nvSpPr>
        <p:spPr>
          <a:xfrm>
            <a:off x="7245908" y="325922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CF059F-8A33-70D8-CEFF-AE2E3122D623}"/>
              </a:ext>
            </a:extLst>
          </p:cNvPr>
          <p:cNvSpPr txBox="1"/>
          <p:nvPr/>
        </p:nvSpPr>
        <p:spPr>
          <a:xfrm>
            <a:off x="1328518" y="216516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496ED-42EB-4212-F3A0-2A4333835799}"/>
              </a:ext>
            </a:extLst>
          </p:cNvPr>
          <p:cNvSpPr txBox="1"/>
          <p:nvPr/>
        </p:nvSpPr>
        <p:spPr>
          <a:xfrm>
            <a:off x="5539961" y="216516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6FFB8C-FAD4-D8BB-1F27-813B90F88EC8}"/>
              </a:ext>
            </a:extLst>
          </p:cNvPr>
          <p:cNvSpPr txBox="1"/>
          <p:nvPr/>
        </p:nvSpPr>
        <p:spPr>
          <a:xfrm>
            <a:off x="9751404" y="216516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8BA26-964F-999C-EB1D-6FDCFE35EA9C}"/>
              </a:ext>
            </a:extLst>
          </p:cNvPr>
          <p:cNvSpPr txBox="1"/>
          <p:nvPr/>
        </p:nvSpPr>
        <p:spPr>
          <a:xfrm>
            <a:off x="3355019" y="503245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CA16C-1477-4F44-B435-42DFD43E95DF}"/>
              </a:ext>
            </a:extLst>
          </p:cNvPr>
          <p:cNvSpPr txBox="1"/>
          <p:nvPr/>
        </p:nvSpPr>
        <p:spPr>
          <a:xfrm>
            <a:off x="7566462" y="503245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1308516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7A8397-280B-4861-0AB5-94F191FB735E}"/>
              </a:ext>
            </a:extLst>
          </p:cNvPr>
          <p:cNvSpPr/>
          <p:nvPr/>
        </p:nvSpPr>
        <p:spPr>
          <a:xfrm>
            <a:off x="609600" y="4754081"/>
            <a:ext cx="5486400" cy="1525945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9104C-EC54-96D4-2DF2-B6221C3C2AA1}"/>
              </a:ext>
            </a:extLst>
          </p:cNvPr>
          <p:cNvSpPr/>
          <p:nvPr/>
        </p:nvSpPr>
        <p:spPr>
          <a:xfrm>
            <a:off x="6096000" y="4754081"/>
            <a:ext cx="5486400" cy="152594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4BD2C1-110E-783A-C99B-6BABC2FCFBEE}"/>
              </a:ext>
            </a:extLst>
          </p:cNvPr>
          <p:cNvSpPr/>
          <p:nvPr/>
        </p:nvSpPr>
        <p:spPr>
          <a:xfrm>
            <a:off x="2804160" y="3228136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C8AB6A-AF88-8E2B-E776-2F118FD8488E}"/>
              </a:ext>
            </a:extLst>
          </p:cNvPr>
          <p:cNvSpPr/>
          <p:nvPr/>
        </p:nvSpPr>
        <p:spPr>
          <a:xfrm>
            <a:off x="7193280" y="3228136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08C130-F8D5-5533-1EFA-29C6CADE4DEF}"/>
              </a:ext>
            </a:extLst>
          </p:cNvPr>
          <p:cNvSpPr/>
          <p:nvPr/>
        </p:nvSpPr>
        <p:spPr>
          <a:xfrm>
            <a:off x="609600" y="1702191"/>
            <a:ext cx="2194560" cy="30518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323ED7-C6BA-D2F5-7C7D-BD52A37CB20F}"/>
              </a:ext>
            </a:extLst>
          </p:cNvPr>
          <p:cNvSpPr/>
          <p:nvPr/>
        </p:nvSpPr>
        <p:spPr>
          <a:xfrm>
            <a:off x="2804160" y="1702191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B85946-CE74-E082-DC60-FCD111C503C3}"/>
              </a:ext>
            </a:extLst>
          </p:cNvPr>
          <p:cNvSpPr/>
          <p:nvPr/>
        </p:nvSpPr>
        <p:spPr>
          <a:xfrm>
            <a:off x="4998720" y="1702191"/>
            <a:ext cx="2194560" cy="3051878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56241A-007A-848A-BC1E-9D1349FD0993}"/>
              </a:ext>
            </a:extLst>
          </p:cNvPr>
          <p:cNvSpPr/>
          <p:nvPr/>
        </p:nvSpPr>
        <p:spPr>
          <a:xfrm>
            <a:off x="7193280" y="1702191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4E3A2D-8925-0FF5-EE30-E20C9088FC4B}"/>
              </a:ext>
            </a:extLst>
          </p:cNvPr>
          <p:cNvSpPr/>
          <p:nvPr/>
        </p:nvSpPr>
        <p:spPr>
          <a:xfrm>
            <a:off x="9387840" y="1702191"/>
            <a:ext cx="2194560" cy="30518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0669D-1286-3D45-0A20-E8046626DDCF}"/>
              </a:ext>
            </a:extLst>
          </p:cNvPr>
          <p:cNvSpPr txBox="1"/>
          <p:nvPr/>
        </p:nvSpPr>
        <p:spPr>
          <a:xfrm>
            <a:off x="609600" y="1184348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사업 모형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Business Model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5B37DB-588F-C4EF-68BC-9A657B96DF20}"/>
              </a:ext>
            </a:extLst>
          </p:cNvPr>
          <p:cNvSpPr txBox="1"/>
          <p:nvPr/>
        </p:nvSpPr>
        <p:spPr>
          <a:xfrm>
            <a:off x="5068374" y="17801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가치 제안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75E4EF-B3E4-5BC7-BB80-8A20BD9B5826}"/>
              </a:ext>
            </a:extLst>
          </p:cNvPr>
          <p:cNvSpPr txBox="1"/>
          <p:nvPr/>
        </p:nvSpPr>
        <p:spPr>
          <a:xfrm>
            <a:off x="2871597" y="1780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활동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6FDD31-270A-18E7-1476-71CC4EF4A7E0}"/>
              </a:ext>
            </a:extLst>
          </p:cNvPr>
          <p:cNvSpPr txBox="1"/>
          <p:nvPr/>
        </p:nvSpPr>
        <p:spPr>
          <a:xfrm>
            <a:off x="687520" y="1792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핵심 파트너십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511249-10A6-84F6-8431-57ED96F8A7FF}"/>
              </a:ext>
            </a:extLst>
          </p:cNvPr>
          <p:cNvSpPr txBox="1"/>
          <p:nvPr/>
        </p:nvSpPr>
        <p:spPr>
          <a:xfrm>
            <a:off x="7227051" y="1780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관계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0BFCD-70E6-402C-C5BB-A4FD2F45FA80}"/>
              </a:ext>
            </a:extLst>
          </p:cNvPr>
          <p:cNvSpPr txBox="1"/>
          <p:nvPr/>
        </p:nvSpPr>
        <p:spPr>
          <a:xfrm>
            <a:off x="9423830" y="17801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고객 세그먼트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1025F1-28DF-F787-D4A1-2E04976FD08A}"/>
              </a:ext>
            </a:extLst>
          </p:cNvPr>
          <p:cNvSpPr txBox="1"/>
          <p:nvPr/>
        </p:nvSpPr>
        <p:spPr>
          <a:xfrm>
            <a:off x="2858897" y="327720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자원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4B7537-789E-3AAE-5F2C-5D60158D3304}"/>
              </a:ext>
            </a:extLst>
          </p:cNvPr>
          <p:cNvSpPr txBox="1"/>
          <p:nvPr/>
        </p:nvSpPr>
        <p:spPr>
          <a:xfrm>
            <a:off x="7277851" y="32899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035DCB-0AA1-ACF2-0B79-C24EA93D65A6}"/>
              </a:ext>
            </a:extLst>
          </p:cNvPr>
          <p:cNvSpPr txBox="1"/>
          <p:nvPr/>
        </p:nvSpPr>
        <p:spPr>
          <a:xfrm>
            <a:off x="674820" y="48351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비용 구조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29EBCA-CF9A-5D05-B5C2-4318902B8E07}"/>
              </a:ext>
            </a:extLst>
          </p:cNvPr>
          <p:cNvSpPr txBox="1"/>
          <p:nvPr/>
        </p:nvSpPr>
        <p:spPr>
          <a:xfrm>
            <a:off x="6173920" y="48224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수익원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65B7D3-CA05-CD13-AA5F-EE6B4A24753F}"/>
              </a:ext>
            </a:extLst>
          </p:cNvPr>
          <p:cNvSpPr txBox="1"/>
          <p:nvPr/>
        </p:nvSpPr>
        <p:spPr>
          <a:xfrm>
            <a:off x="687520" y="2088509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Key Partners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0E28EF-CEF0-1FD8-EB8D-6D0B388F5B29}"/>
              </a:ext>
            </a:extLst>
          </p:cNvPr>
          <p:cNvSpPr txBox="1"/>
          <p:nvPr/>
        </p:nvSpPr>
        <p:spPr>
          <a:xfrm>
            <a:off x="2884297" y="2099541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 Activities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001BB2-D126-E1CC-0E74-48E593F85F69}"/>
              </a:ext>
            </a:extLst>
          </p:cNvPr>
          <p:cNvSpPr txBox="1"/>
          <p:nvPr/>
        </p:nvSpPr>
        <p:spPr>
          <a:xfrm>
            <a:off x="5089994" y="2110573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Value Propositions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B9DE7D-C7A3-BB1E-9A67-2F1E12E8EF69}"/>
              </a:ext>
            </a:extLst>
          </p:cNvPr>
          <p:cNvSpPr txBox="1"/>
          <p:nvPr/>
        </p:nvSpPr>
        <p:spPr>
          <a:xfrm>
            <a:off x="7233754" y="2099541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Customer Relationships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79C5DF-66AD-F45E-5AB2-8CAEB94A14B9}"/>
              </a:ext>
            </a:extLst>
          </p:cNvPr>
          <p:cNvSpPr txBox="1"/>
          <p:nvPr/>
        </p:nvSpPr>
        <p:spPr>
          <a:xfrm>
            <a:off x="9415614" y="2088509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Customer Segments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AC8DC-775A-9740-DFB7-2F0A45C1172D}"/>
              </a:ext>
            </a:extLst>
          </p:cNvPr>
          <p:cNvSpPr txBox="1"/>
          <p:nvPr/>
        </p:nvSpPr>
        <p:spPr>
          <a:xfrm>
            <a:off x="2884297" y="3590214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 Resources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90055E-CD84-B112-F6BD-E8FD4B477489}"/>
              </a:ext>
            </a:extLst>
          </p:cNvPr>
          <p:cNvSpPr txBox="1"/>
          <p:nvPr/>
        </p:nvSpPr>
        <p:spPr>
          <a:xfrm>
            <a:off x="7281345" y="359021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Channels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796F9-58D3-170B-9BBA-1E13ED6E072E}"/>
              </a:ext>
            </a:extLst>
          </p:cNvPr>
          <p:cNvSpPr txBox="1"/>
          <p:nvPr/>
        </p:nvSpPr>
        <p:spPr>
          <a:xfrm>
            <a:off x="1668412" y="490049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Cost Structure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AE852F-6D18-92EA-D778-2D5D9220D2A8}"/>
              </a:ext>
            </a:extLst>
          </p:cNvPr>
          <p:cNvSpPr txBox="1"/>
          <p:nvPr/>
        </p:nvSpPr>
        <p:spPr>
          <a:xfrm>
            <a:off x="6929784" y="4875084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Revenue Streams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584C5B-E4DA-B35D-4E56-DEBC06B0B42B}"/>
              </a:ext>
            </a:extLst>
          </p:cNvPr>
          <p:cNvSpPr>
            <a:spLocks/>
          </p:cNvSpPr>
          <p:nvPr/>
        </p:nvSpPr>
        <p:spPr>
          <a:xfrm>
            <a:off x="1059958" y="1519336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06E019-9D85-85F6-CFED-4A1F236EC7A0}"/>
              </a:ext>
            </a:extLst>
          </p:cNvPr>
          <p:cNvSpPr>
            <a:spLocks/>
          </p:cNvSpPr>
          <p:nvPr/>
        </p:nvSpPr>
        <p:spPr>
          <a:xfrm>
            <a:off x="6095999" y="1519336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12BF15-EA14-CC69-FEAF-6F58DEB05CF7}"/>
              </a:ext>
            </a:extLst>
          </p:cNvPr>
          <p:cNvSpPr>
            <a:spLocks/>
          </p:cNvSpPr>
          <p:nvPr/>
        </p:nvSpPr>
        <p:spPr>
          <a:xfrm>
            <a:off x="1059959" y="3786428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A6E4A-69E5-CE36-D451-07076E3F5AE6}"/>
              </a:ext>
            </a:extLst>
          </p:cNvPr>
          <p:cNvSpPr>
            <a:spLocks/>
          </p:cNvSpPr>
          <p:nvPr/>
        </p:nvSpPr>
        <p:spPr>
          <a:xfrm>
            <a:off x="6098139" y="3786428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37AB0AE-55BF-50A0-803B-6403D377F954}"/>
              </a:ext>
            </a:extLst>
          </p:cNvPr>
          <p:cNvGrpSpPr/>
          <p:nvPr/>
        </p:nvGrpSpPr>
        <p:grpSpPr>
          <a:xfrm>
            <a:off x="5434701" y="3136497"/>
            <a:ext cx="482600" cy="482600"/>
            <a:chOff x="5379139" y="3069708"/>
            <a:chExt cx="482600" cy="4826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D940672-2621-3F3D-EB13-2577617EF452}"/>
                </a:ext>
              </a:extLst>
            </p:cNvPr>
            <p:cNvSpPr/>
            <p:nvPr/>
          </p:nvSpPr>
          <p:spPr>
            <a:xfrm>
              <a:off x="5379139" y="3069708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79478D-0CEB-A426-3715-FD970A5C376B}"/>
                </a:ext>
              </a:extLst>
            </p:cNvPr>
            <p:cNvSpPr txBox="1"/>
            <p:nvPr/>
          </p:nvSpPr>
          <p:spPr>
            <a:xfrm>
              <a:off x="5424362" y="3080175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06FA6F-A790-EFE7-802B-8C05140BF0E6}"/>
              </a:ext>
            </a:extLst>
          </p:cNvPr>
          <p:cNvSpPr/>
          <p:nvPr/>
        </p:nvSpPr>
        <p:spPr>
          <a:xfrm>
            <a:off x="6270758" y="3136496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FA9FC7-F229-8A0B-F28A-C283817A585C}"/>
              </a:ext>
            </a:extLst>
          </p:cNvPr>
          <p:cNvSpPr txBox="1">
            <a:spLocks/>
          </p:cNvSpPr>
          <p:nvPr/>
        </p:nvSpPr>
        <p:spPr>
          <a:xfrm>
            <a:off x="6272279" y="3164237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398281-4F42-FCB6-CA3A-09DC1A34059D}"/>
              </a:ext>
            </a:extLst>
          </p:cNvPr>
          <p:cNvGrpSpPr/>
          <p:nvPr/>
        </p:nvGrpSpPr>
        <p:grpSpPr>
          <a:xfrm>
            <a:off x="5433549" y="3991593"/>
            <a:ext cx="482600" cy="482600"/>
            <a:chOff x="5377987" y="3969291"/>
            <a:chExt cx="482600" cy="4826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9D662C5-54F7-63EC-48D8-A0D310897D56}"/>
                </a:ext>
              </a:extLst>
            </p:cNvPr>
            <p:cNvSpPr/>
            <p:nvPr/>
          </p:nvSpPr>
          <p:spPr>
            <a:xfrm>
              <a:off x="5377987" y="3969291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EB2305-DCBE-0FBB-93C1-ADF8257392EC}"/>
                </a:ext>
              </a:extLst>
            </p:cNvPr>
            <p:cNvSpPr txBox="1"/>
            <p:nvPr/>
          </p:nvSpPr>
          <p:spPr>
            <a:xfrm>
              <a:off x="5402188" y="3979758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88804-CA2C-F663-6A7D-4550455BE969}"/>
              </a:ext>
            </a:extLst>
          </p:cNvPr>
          <p:cNvGrpSpPr/>
          <p:nvPr/>
        </p:nvGrpSpPr>
        <p:grpSpPr>
          <a:xfrm>
            <a:off x="6281949" y="3991592"/>
            <a:ext cx="482600" cy="482600"/>
            <a:chOff x="6335143" y="3969290"/>
            <a:chExt cx="482600" cy="4826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E60E5F0-CD45-5D2E-2EDE-5BAC47A2E00F}"/>
                </a:ext>
              </a:extLst>
            </p:cNvPr>
            <p:cNvSpPr/>
            <p:nvPr/>
          </p:nvSpPr>
          <p:spPr>
            <a:xfrm>
              <a:off x="6335143" y="396929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792A61-3090-BA7C-5B96-F8DB6C9A8D8B}"/>
                </a:ext>
              </a:extLst>
            </p:cNvPr>
            <p:cNvSpPr txBox="1"/>
            <p:nvPr/>
          </p:nvSpPr>
          <p:spPr>
            <a:xfrm>
              <a:off x="6394793" y="3979757"/>
              <a:ext cx="3722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1312409" y="1811639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70B8DA-289E-992D-72E2-DBCBF1D96599}"/>
              </a:ext>
            </a:extLst>
          </p:cNvPr>
          <p:cNvSpPr txBox="1"/>
          <p:nvPr/>
        </p:nvSpPr>
        <p:spPr>
          <a:xfrm>
            <a:off x="7889359" y="1811639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1312409" y="4032764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C9A47-31B3-AA4A-120F-6FB4BA67E449}"/>
              </a:ext>
            </a:extLst>
          </p:cNvPr>
          <p:cNvSpPr txBox="1"/>
          <p:nvPr/>
        </p:nvSpPr>
        <p:spPr>
          <a:xfrm>
            <a:off x="8346559" y="4030619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70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AE69E-6F5C-B4C0-82A9-989C843DE14D}"/>
              </a:ext>
            </a:extLst>
          </p:cNvPr>
          <p:cNvSpPr txBox="1"/>
          <p:nvPr/>
        </p:nvSpPr>
        <p:spPr>
          <a:xfrm>
            <a:off x="1553548" y="2359161"/>
            <a:ext cx="908490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위대한 사람은 단번에 그와 같이 높은 곳에 뛰어오른 것이 아니다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많은 사람들이 밤에 단잠을 잘 적에 그는 일어나서 괴로움을 이기고 일에 몰두했던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인생은 자고 쉬는데 있는 것이 아니라 한 걸음 한 걸음 걸어가는 그 속에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성공의 일순간은 실패했던 몇 년을 보상해 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4728-D973-1B08-BC27-F8D2E730A9E0}"/>
              </a:ext>
            </a:extLst>
          </p:cNvPr>
          <p:cNvSpPr txBox="1"/>
          <p:nvPr/>
        </p:nvSpPr>
        <p:spPr>
          <a:xfrm>
            <a:off x="1553548" y="422112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로버트 </a:t>
            </a:r>
            <a:r>
              <a:rPr lang="ko-KR" altLang="en-US" sz="1400" dirty="0" err="1">
                <a:solidFill>
                  <a:schemeClr val="bg1"/>
                </a:solidFill>
              </a:rPr>
              <a:t>브라우닝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52089-002F-8435-906E-42FA251BEC43}"/>
              </a:ext>
            </a:extLst>
          </p:cNvPr>
          <p:cNvSpPr txBox="1"/>
          <p:nvPr/>
        </p:nvSpPr>
        <p:spPr>
          <a:xfrm>
            <a:off x="1112296" y="20359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09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32C909-8F6A-5E19-D795-D0AD8C8E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E60AC6-16D8-6340-03C6-31515EFF2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3710-8086-E534-79D2-4D04DDA6139A}"/>
              </a:ext>
            </a:extLst>
          </p:cNvPr>
          <p:cNvSpPr txBox="1"/>
          <p:nvPr/>
        </p:nvSpPr>
        <p:spPr>
          <a:xfrm flipH="1">
            <a:off x="1429771" y="2497976"/>
            <a:ext cx="93324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#KEYWORD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083878" y="423744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장르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89A3A0-B329-4ABF-920F-77BA3E35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47" y="1543842"/>
            <a:ext cx="3695179" cy="20794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F088AB-4543-48BE-AA1C-65EFABFB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2" y="1543842"/>
            <a:ext cx="4158832" cy="20794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FFD043-32A2-412B-A27B-42A162EE7D96}"/>
              </a:ext>
            </a:extLst>
          </p:cNvPr>
          <p:cNvSpPr/>
          <p:nvPr/>
        </p:nvSpPr>
        <p:spPr>
          <a:xfrm rot="16200000">
            <a:off x="1734954" y="4512160"/>
            <a:ext cx="1181625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B9E4"/>
              </a:solidFill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2814FB5B-CB90-404E-986B-43BD69A047FE}"/>
              </a:ext>
            </a:extLst>
          </p:cNvPr>
          <p:cNvSpPr txBox="1"/>
          <p:nvPr/>
        </p:nvSpPr>
        <p:spPr>
          <a:xfrm>
            <a:off x="2618268" y="4125077"/>
            <a:ext cx="7401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하이퍼캐주얼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게임은 플레이하기 쉽고 일반적으로 무료로 플레이할 수 있는 모바일 비디오 게임입니다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하이퍼캐주얼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게임은 또한 매우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미니멀한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사용자 인터페이스를 특징으로 합니다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위키피디아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D18D3-5390-4B28-A330-611F665D91E7}"/>
              </a:ext>
            </a:extLst>
          </p:cNvPr>
          <p:cNvSpPr/>
          <p:nvPr/>
        </p:nvSpPr>
        <p:spPr>
          <a:xfrm>
            <a:off x="3121670" y="5547229"/>
            <a:ext cx="319729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핵심</a:t>
            </a:r>
            <a:endParaRPr lang="en-US" altLang="ko-KR" sz="22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367B0D-894A-4DEC-8227-CEBBDC1FB16E}"/>
              </a:ext>
            </a:extLst>
          </p:cNvPr>
          <p:cNvSpPr/>
          <p:nvPr/>
        </p:nvSpPr>
        <p:spPr>
          <a:xfrm>
            <a:off x="4950537" y="5254842"/>
            <a:ext cx="319729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Easy to Play</a:t>
            </a:r>
          </a:p>
          <a:p>
            <a:pPr algn="ctr"/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Free to Play</a:t>
            </a:r>
          </a:p>
          <a:p>
            <a:pPr algn="ctr"/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Without Tutorial</a:t>
            </a:r>
          </a:p>
        </p:txBody>
      </p:sp>
    </p:spTree>
    <p:extLst>
      <p:ext uri="{BB962C8B-B14F-4D97-AF65-F5344CB8AC3E}">
        <p14:creationId xmlns:p14="http://schemas.microsoft.com/office/powerpoint/2010/main" val="1922521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57931-94CB-F2B0-7547-2D619FE8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F6C30-331D-B8F7-9B63-1837DC0D7635}"/>
              </a:ext>
            </a:extLst>
          </p:cNvPr>
          <p:cNvSpPr txBox="1"/>
          <p:nvPr/>
        </p:nvSpPr>
        <p:spPr>
          <a:xfrm>
            <a:off x="3821151" y="2587186"/>
            <a:ext cx="45496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8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3075782" y="3044279"/>
            <a:ext cx="6040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</a:rPr>
              <a:t>열정과 끈기는 보통 사람을 </a:t>
            </a:r>
            <a:r>
              <a:rPr lang="ko-KR" altLang="en-US" sz="2200" dirty="0" err="1">
                <a:solidFill>
                  <a:schemeClr val="bg1"/>
                </a:solidFill>
              </a:rPr>
              <a:t>특출나게</a:t>
            </a:r>
            <a:r>
              <a:rPr lang="ko-KR" altLang="en-US" sz="2200" dirty="0">
                <a:solidFill>
                  <a:schemeClr val="bg1"/>
                </a:solidFill>
              </a:rPr>
              <a:t> 만들고 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bg1"/>
                </a:solidFill>
              </a:rPr>
              <a:t>무관심과 무기력은 비범한 이를 보통 사람으로 만든다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3BF61-7C07-E7F6-C5EF-5416C9714BE1}"/>
              </a:ext>
            </a:extLst>
          </p:cNvPr>
          <p:cNvSpPr txBox="1"/>
          <p:nvPr/>
        </p:nvSpPr>
        <p:spPr>
          <a:xfrm>
            <a:off x="5804894" y="442610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>
                <a:solidFill>
                  <a:schemeClr val="bg1"/>
                </a:solidFill>
              </a:rPr>
              <a:t>와드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F89A3A0-B329-4ABF-920F-77BA3E35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3" y="1658554"/>
            <a:ext cx="3695179" cy="2079416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2814FB5B-CB90-404E-986B-43BD69A047FE}"/>
              </a:ext>
            </a:extLst>
          </p:cNvPr>
          <p:cNvSpPr txBox="1"/>
          <p:nvPr/>
        </p:nvSpPr>
        <p:spPr>
          <a:xfrm>
            <a:off x="1849687" y="4126395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스와이프하면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과일들을 절단하는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&lt;Fruit Ninja&gt;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6F1DDB-CE26-4D75-AEF8-E51757EC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6" y="1658554"/>
            <a:ext cx="3695179" cy="2079416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FE034CC7-1892-449B-90C9-24499D5CF2B7}"/>
              </a:ext>
            </a:extLst>
          </p:cNvPr>
          <p:cNvSpPr txBox="1"/>
          <p:nvPr/>
        </p:nvSpPr>
        <p:spPr>
          <a:xfrm>
            <a:off x="5483269" y="4126395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터치할때마다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캐릭터가 전진하는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길건너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친구들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BCD84E-55AC-4369-A754-B62574A50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19" y="1658554"/>
            <a:ext cx="3695179" cy="2079416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EE551252-8029-494C-B169-1D4612762C83}"/>
              </a:ext>
            </a:extLst>
          </p:cNvPr>
          <p:cNvSpPr txBox="1"/>
          <p:nvPr/>
        </p:nvSpPr>
        <p:spPr>
          <a:xfrm>
            <a:off x="8949682" y="4126395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 터치로 이동 방향을 설정하면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전투는 캐릭터가 대신해주는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탕탕 특공대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BBE696E8-B186-43C2-A9EB-737490512C46}"/>
              </a:ext>
            </a:extLst>
          </p:cNvPr>
          <p:cNvSpPr txBox="1"/>
          <p:nvPr/>
        </p:nvSpPr>
        <p:spPr>
          <a:xfrm>
            <a:off x="3469319" y="5595867"/>
            <a:ext cx="5253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목적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&amp;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과정은 달라도 조작 체계는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차원적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단순</a:t>
            </a:r>
            <a:endParaRPr lang="en-US" altLang="ko-KR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F2DFF-65C3-4956-8F0B-C75B837190B6}"/>
              </a:ext>
            </a:extLst>
          </p:cNvPr>
          <p:cNvSpPr txBox="1"/>
          <p:nvPr/>
        </p:nvSpPr>
        <p:spPr>
          <a:xfrm>
            <a:off x="1083878" y="423744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장르 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C059-E00A-46C3-A133-8EFE685CA18F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07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F89A3A0-B329-4ABF-920F-77BA3E35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3" y="1658554"/>
            <a:ext cx="3695179" cy="2079416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2814FB5B-CB90-404E-986B-43BD69A047FE}"/>
              </a:ext>
            </a:extLst>
          </p:cNvPr>
          <p:cNvSpPr txBox="1"/>
          <p:nvPr/>
        </p:nvSpPr>
        <p:spPr>
          <a:xfrm>
            <a:off x="1849687" y="4126395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스와이프하면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과일들을 절단하는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&lt;Fruit Ninja&gt;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6F1DDB-CE26-4D75-AEF8-E51757EC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6" y="1658554"/>
            <a:ext cx="3695179" cy="2079416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FE034CC7-1892-449B-90C9-24499D5CF2B7}"/>
              </a:ext>
            </a:extLst>
          </p:cNvPr>
          <p:cNvSpPr txBox="1"/>
          <p:nvPr/>
        </p:nvSpPr>
        <p:spPr>
          <a:xfrm>
            <a:off x="5483269" y="4126395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터치할때마다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캐릭터가 전진하는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길건너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친구들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BCD84E-55AC-4369-A754-B62574A50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19" y="1658554"/>
            <a:ext cx="3695179" cy="2079416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EE551252-8029-494C-B169-1D4612762C83}"/>
              </a:ext>
            </a:extLst>
          </p:cNvPr>
          <p:cNvSpPr txBox="1"/>
          <p:nvPr/>
        </p:nvSpPr>
        <p:spPr>
          <a:xfrm>
            <a:off x="8949682" y="4126395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 터치로 이동 방향을 설정하면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전투는 캐릭터가 대신해주는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탕탕 특공대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BBE696E8-B186-43C2-A9EB-737490512C46}"/>
              </a:ext>
            </a:extLst>
          </p:cNvPr>
          <p:cNvSpPr txBox="1"/>
          <p:nvPr/>
        </p:nvSpPr>
        <p:spPr>
          <a:xfrm>
            <a:off x="3469319" y="5595867"/>
            <a:ext cx="5253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목적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&amp;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과정은 달라도 조작 체계는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차원적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단순</a:t>
            </a:r>
            <a:endParaRPr lang="en-US" altLang="ko-KR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957CA-75BF-4E5C-981A-BE5BF7B4A16A}"/>
              </a:ext>
            </a:extLst>
          </p:cNvPr>
          <p:cNvSpPr txBox="1"/>
          <p:nvPr/>
        </p:nvSpPr>
        <p:spPr>
          <a:xfrm>
            <a:off x="1083878" y="423744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장르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72576-1D73-44D5-B553-E2172334147B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0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F89A3A0-B329-4ABF-920F-77BA3E35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3" y="1658554"/>
            <a:ext cx="3695179" cy="2079416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2814FB5B-CB90-404E-986B-43BD69A047FE}"/>
              </a:ext>
            </a:extLst>
          </p:cNvPr>
          <p:cNvSpPr txBox="1"/>
          <p:nvPr/>
        </p:nvSpPr>
        <p:spPr>
          <a:xfrm>
            <a:off x="1849687" y="4126395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스와이프하면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과일들을 절단하는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&lt;Fruit Ninja&gt;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6F1DDB-CE26-4D75-AEF8-E51757EC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6" y="1658554"/>
            <a:ext cx="3695179" cy="2079416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FE034CC7-1892-449B-90C9-24499D5CF2B7}"/>
              </a:ext>
            </a:extLst>
          </p:cNvPr>
          <p:cNvSpPr txBox="1"/>
          <p:nvPr/>
        </p:nvSpPr>
        <p:spPr>
          <a:xfrm>
            <a:off x="5483269" y="4126395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터치할때마다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캐릭터가 전진하는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길건너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친구들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BCD84E-55AC-4369-A754-B62574A50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19" y="1658554"/>
            <a:ext cx="3695179" cy="2079416"/>
          </a:xfrm>
          <a:prstGeom prst="rect">
            <a:avLst/>
          </a:prstGeom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EE551252-8029-494C-B169-1D4612762C83}"/>
              </a:ext>
            </a:extLst>
          </p:cNvPr>
          <p:cNvSpPr txBox="1"/>
          <p:nvPr/>
        </p:nvSpPr>
        <p:spPr>
          <a:xfrm>
            <a:off x="8949682" y="4126395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화면 터치로 이동 방향을 설정하면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전투는 캐릭터가 대신해주는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탕탕 특공대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BBE696E8-B186-43C2-A9EB-737490512C46}"/>
              </a:ext>
            </a:extLst>
          </p:cNvPr>
          <p:cNvSpPr txBox="1"/>
          <p:nvPr/>
        </p:nvSpPr>
        <p:spPr>
          <a:xfrm>
            <a:off x="3469319" y="5595867"/>
            <a:ext cx="5253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목적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&amp;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과정은 달라도 조작 체계는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차원적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단순</a:t>
            </a:r>
            <a:endParaRPr lang="en-US" altLang="ko-KR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E477-625B-43A5-A258-03000EBB3D8F}"/>
              </a:ext>
            </a:extLst>
          </p:cNvPr>
          <p:cNvSpPr txBox="1"/>
          <p:nvPr/>
        </p:nvSpPr>
        <p:spPr>
          <a:xfrm>
            <a:off x="1083878" y="423744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장르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5E912-5012-4FAA-BC9D-CD683E50D58C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0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선정 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44DC4335-4440-4F06-BB29-06979D8DAF83}"/>
              </a:ext>
            </a:extLst>
          </p:cNvPr>
          <p:cNvSpPr txBox="1"/>
          <p:nvPr/>
        </p:nvSpPr>
        <p:spPr>
          <a:xfrm>
            <a:off x="3025287" y="4727350"/>
            <a:ext cx="6141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짧은 플레이타임 덕분에 이동 시간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휴식 시간 등 잠깐의 틈이 생겼을 때 즐기기 용이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pPr algn="ctr"/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간편한 조작 방식과 목표 달성 과정을 통해 반복적인 플레이 유도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36">
            <a:extLst>
              <a:ext uri="{FF2B5EF4-FFF2-40B4-BE49-F238E27FC236}">
                <a16:creationId xmlns:a16="http://schemas.microsoft.com/office/drawing/2014/main" id="{8868DE6A-EC24-4E2A-83C8-B78FED6F973A}"/>
              </a:ext>
            </a:extLst>
          </p:cNvPr>
          <p:cNvSpPr txBox="1"/>
          <p:nvPr/>
        </p:nvSpPr>
        <p:spPr>
          <a:xfrm>
            <a:off x="4343725" y="4241897"/>
            <a:ext cx="3504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모바일 디바이스 </a:t>
            </a:r>
            <a:r>
              <a:rPr lang="en-US" altLang="ko-KR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(Android, iOS)</a:t>
            </a:r>
            <a:endParaRPr lang="ko-KR" altLang="en-US" sz="2000" dirty="0">
              <a:solidFill>
                <a:srgbClr val="0F429D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6" name="Picture 4" descr="파일:Android robot.png - 위키백과, 우리 모두의 백과사전">
            <a:extLst>
              <a:ext uri="{FF2B5EF4-FFF2-40B4-BE49-F238E27FC236}">
                <a16:creationId xmlns:a16="http://schemas.microsoft.com/office/drawing/2014/main" id="{340866B7-FB55-48A3-BF3A-A2B050FF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50" y="1607651"/>
            <a:ext cx="1844351" cy="21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app store&quot; Icon - Download for free – Iconduck">
            <a:extLst>
              <a:ext uri="{FF2B5EF4-FFF2-40B4-BE49-F238E27FC236}">
                <a16:creationId xmlns:a16="http://schemas.microsoft.com/office/drawing/2014/main" id="{F3EF3BC6-CC58-45F6-BB69-C5D530DC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71" y="1722650"/>
            <a:ext cx="1963722" cy="19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F7C220E7-B5A6-49D6-8366-863BD9B3A6B0}"/>
              </a:ext>
            </a:extLst>
          </p:cNvPr>
          <p:cNvSpPr txBox="1"/>
          <p:nvPr/>
        </p:nvSpPr>
        <p:spPr>
          <a:xfrm>
            <a:off x="4617393" y="5443154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플랫폼 선정에 가장 중요한 요소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13CC125-6B01-45B2-807E-160109E5DDF5}"/>
              </a:ext>
            </a:extLst>
          </p:cNvPr>
          <p:cNvSpPr txBox="1"/>
          <p:nvPr/>
        </p:nvSpPr>
        <p:spPr>
          <a:xfrm>
            <a:off x="4931583" y="5806585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F4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장르의 강점 극대화</a:t>
            </a:r>
          </a:p>
        </p:txBody>
      </p:sp>
    </p:spTree>
    <p:extLst>
      <p:ext uri="{BB962C8B-B14F-4D97-AF65-F5344CB8AC3E}">
        <p14:creationId xmlns:p14="http://schemas.microsoft.com/office/powerpoint/2010/main" val="260808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선정 플랫폼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DD641AD-A192-4610-968A-12BEFA316B98}"/>
              </a:ext>
            </a:extLst>
          </p:cNvPr>
          <p:cNvGrpSpPr/>
          <p:nvPr/>
        </p:nvGrpSpPr>
        <p:grpSpPr>
          <a:xfrm>
            <a:off x="2096395" y="2240625"/>
            <a:ext cx="2320214" cy="2669547"/>
            <a:chOff x="2192615" y="2425628"/>
            <a:chExt cx="2320214" cy="266954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C450791-93B1-43FF-94D1-CC4EF16DD4EE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32F903-8DA2-4518-B46A-77998B4D971F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0F429D"/>
            </a:solidFill>
            <a:ln w="31750">
              <a:solidFill>
                <a:srgbClr val="0F4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12">
              <a:extLst>
                <a:ext uri="{FF2B5EF4-FFF2-40B4-BE49-F238E27FC236}">
                  <a16:creationId xmlns:a16="http://schemas.microsoft.com/office/drawing/2014/main" id="{5C2FD3BB-63DE-4B5F-9005-092E0D8A23A4}"/>
                </a:ext>
              </a:extLst>
            </p:cNvPr>
            <p:cNvSpPr txBox="1"/>
            <p:nvPr/>
          </p:nvSpPr>
          <p:spPr>
            <a:xfrm>
              <a:off x="2623699" y="3027090"/>
              <a:ext cx="1321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간편한 접근성</a:t>
              </a:r>
              <a:endParaRPr lang="en-US" altLang="ko-KR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EE6FFF08-0D5F-47B5-8924-C427FAD40C66}"/>
                </a:ext>
              </a:extLst>
            </p:cNvPr>
            <p:cNvSpPr txBox="1"/>
            <p:nvPr/>
          </p:nvSpPr>
          <p:spPr>
            <a:xfrm>
              <a:off x="2329465" y="3763058"/>
              <a:ext cx="1935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스마트폰은</a:t>
              </a:r>
              <a:endPara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가장 많이</a:t>
              </a:r>
              <a:r>
                <a:rPr lang="en-US" altLang="ko-KR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보유되고 이용되는</a:t>
              </a:r>
              <a:endPara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Light" panose="00000300000000000000" pitchFamily="2" charset="-127"/>
                </a:rPr>
                <a:t>게임기</a:t>
              </a:r>
              <a:endPara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43" name="TextBox 20">
            <a:extLst>
              <a:ext uri="{FF2B5EF4-FFF2-40B4-BE49-F238E27FC236}">
                <a16:creationId xmlns:a16="http://schemas.microsoft.com/office/drawing/2014/main" id="{32D3913E-71C8-42D7-9A48-1765AAF22454}"/>
              </a:ext>
            </a:extLst>
          </p:cNvPr>
          <p:cNvSpPr txBox="1"/>
          <p:nvPr/>
        </p:nvSpPr>
        <p:spPr>
          <a:xfrm>
            <a:off x="5360012" y="1342570"/>
            <a:ext cx="4583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2024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모바일 게임 장르별 사용자 확보 비용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(CPI)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산정 결과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BBBAC6-09B8-47D4-A179-006885B14169}"/>
              </a:ext>
            </a:extLst>
          </p:cNvPr>
          <p:cNvSpPr/>
          <p:nvPr/>
        </p:nvSpPr>
        <p:spPr>
          <a:xfrm rot="16200000">
            <a:off x="4906049" y="2387566"/>
            <a:ext cx="1181625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B9E4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3CF492-D17E-46BC-A6D2-CF43BF170E63}"/>
              </a:ext>
            </a:extLst>
          </p:cNvPr>
          <p:cNvSpPr/>
          <p:nvPr/>
        </p:nvSpPr>
        <p:spPr>
          <a:xfrm rot="16200000">
            <a:off x="4906050" y="3658885"/>
            <a:ext cx="1181625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B9E4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A460DA-FDD1-412C-B0AE-A128D7E9211B}"/>
              </a:ext>
            </a:extLst>
          </p:cNvPr>
          <p:cNvSpPr/>
          <p:nvPr/>
        </p:nvSpPr>
        <p:spPr>
          <a:xfrm rot="16200000">
            <a:off x="4906049" y="4930204"/>
            <a:ext cx="1181625" cy="45719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00B9E4"/>
              </a:solidFill>
            </a:endParaRPr>
          </a:p>
        </p:txBody>
      </p:sp>
      <p:sp>
        <p:nvSpPr>
          <p:cNvPr id="47" name="TextBox 26">
            <a:extLst>
              <a:ext uri="{FF2B5EF4-FFF2-40B4-BE49-F238E27FC236}">
                <a16:creationId xmlns:a16="http://schemas.microsoft.com/office/drawing/2014/main" id="{09165966-A6BF-4D20-A949-03CCE8077AEE}"/>
              </a:ext>
            </a:extLst>
          </p:cNvPr>
          <p:cNvSpPr txBox="1"/>
          <p:nvPr/>
        </p:nvSpPr>
        <p:spPr>
          <a:xfrm>
            <a:off x="5633712" y="1930114"/>
            <a:ext cx="3062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전체 캐주얼 게임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CPI: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$0.98</a:t>
            </a:r>
          </a:p>
          <a:p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Android</a:t>
            </a:r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평균 캐주얼 게임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CPI: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$0.63</a:t>
            </a:r>
          </a:p>
          <a:p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iOS</a:t>
            </a:r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평균 캐주얼 게임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CPI: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$2.23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TextBox 27">
            <a:extLst>
              <a:ext uri="{FF2B5EF4-FFF2-40B4-BE49-F238E27FC236}">
                <a16:creationId xmlns:a16="http://schemas.microsoft.com/office/drawing/2014/main" id="{5C2F2793-3192-45EC-9169-20B455B0D471}"/>
              </a:ext>
            </a:extLst>
          </p:cNvPr>
          <p:cNvSpPr txBox="1"/>
          <p:nvPr/>
        </p:nvSpPr>
        <p:spPr>
          <a:xfrm>
            <a:off x="5633712" y="3256322"/>
            <a:ext cx="2710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평균 퍼즐 게임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CPI: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$0.90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평균 시뮬레이션 게임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CPI: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$0.59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평균 라이프스타일 게임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CPI: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$1.32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TextBox 28">
            <a:extLst>
              <a:ext uri="{FF2B5EF4-FFF2-40B4-BE49-F238E27FC236}">
                <a16:creationId xmlns:a16="http://schemas.microsoft.com/office/drawing/2014/main" id="{A6E0FBFF-CC34-48B5-962D-ADE5F3C65111}"/>
              </a:ext>
            </a:extLst>
          </p:cNvPr>
          <p:cNvSpPr txBox="1"/>
          <p:nvPr/>
        </p:nvSpPr>
        <p:spPr>
          <a:xfrm>
            <a:off x="5633712" y="4681418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iOS</a:t>
            </a:r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ko-KR" altLang="en-US" sz="14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하이퍼</a:t>
            </a:r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캐주얼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 </a:t>
            </a:r>
            <a:r>
              <a:rPr lang="ko-KR" altLang="en-US" sz="14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중간값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$0.25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안드로이드의 </a:t>
            </a:r>
            <a:r>
              <a:rPr lang="ko-KR" altLang="en-US" sz="14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하이퍼</a:t>
            </a:r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캐주얼 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CPI </a:t>
            </a:r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중앙값</a:t>
            </a:r>
            <a:r>
              <a:rPr lang="en-US" altLang="ko-KR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$0.15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TextBox 30">
            <a:extLst>
              <a:ext uri="{FF2B5EF4-FFF2-40B4-BE49-F238E27FC236}">
                <a16:creationId xmlns:a16="http://schemas.microsoft.com/office/drawing/2014/main" id="{8E226C5A-5A02-4CC8-BD66-7CD66CD0D14E}"/>
              </a:ext>
            </a:extLst>
          </p:cNvPr>
          <p:cNvSpPr txBox="1"/>
          <p:nvPr/>
        </p:nvSpPr>
        <p:spPr>
          <a:xfrm>
            <a:off x="5360012" y="5761977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하이퍼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캐주얼 게임의 모바일 사용자 확보 비용이 가장 저렴한 축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⇒ 모바일 게임 시장에서 가장 우수한 접근성을 가지고 있는 장르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67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1359</Words>
  <Application>Microsoft Office PowerPoint</Application>
  <PresentationFormat>와이드스크린</PresentationFormat>
  <Paragraphs>348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KoPubWorld돋움체 Bold</vt:lpstr>
      <vt:lpstr>KoPubWorld돋움체 Light</vt:lpstr>
      <vt:lpstr>KoPub돋움체 Bold</vt:lpstr>
      <vt:lpstr>KoPub돋움체 Light</vt:lpstr>
      <vt:lpstr>KoPub돋움체 Medium</vt:lpstr>
      <vt:lpstr>Noto Sans KR</vt:lpstr>
      <vt:lpstr>Noto Sans KR ExtraBold</vt:lpstr>
      <vt:lpstr>Pretendard</vt:lpstr>
      <vt:lpstr>Pretendard ExtraBold</vt:lpstr>
      <vt:lpstr>Pretendard Light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118</cp:revision>
  <dcterms:created xsi:type="dcterms:W3CDTF">2022-07-11T04:17:28Z</dcterms:created>
  <dcterms:modified xsi:type="dcterms:W3CDTF">2024-03-18T06:25:52Z</dcterms:modified>
</cp:coreProperties>
</file>