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7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04926B-C416-44C7-B5BF-BCC0993F97DB}" v="20" dt="2024-12-09T16:53:23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9C37D-2A83-4EDC-A7F1-A56A8A8EDE19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62F8E-61FB-4129-9F2D-1FADDEE4A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3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BE927-9BFE-7DEA-362F-8166FB8EF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AD2474-6194-A6CA-E92A-1D92488ED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36D11-88A2-15C3-B948-5D4A90E2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B819-2275-4901-AF64-F1B53E85D81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10E524-A90C-E5A3-D45E-726D4220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52168-1D49-F2E1-11C0-9275DEC7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E151-F1D2-4092-BE80-577C31642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2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4859A-6960-785A-04BA-1125F3415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008309-2018-D52D-D69D-B183F3C87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0F27D8-E40D-8FF3-F089-6CC41AF0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B819-2275-4901-AF64-F1B53E85D81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6E496D-105D-5AE0-786F-A6590EF6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54777-A084-A1D6-AED6-60B8E5E4F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E151-F1D2-4092-BE80-577C31642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0DA1FB-1EAE-F9A7-356F-D10678EA1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09BAF3-2EB3-3BF9-E475-82DE6CB90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9954A-C19E-5E8E-2929-F6B3F49F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B819-2275-4901-AF64-F1B53E85D81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312C23-7003-1C35-5028-2A9CF103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74692-EE8D-88AC-428E-E5DCD530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E151-F1D2-4092-BE80-577C31642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740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4F89D-C663-10CB-D671-D6A0486E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DBEF92-965C-49B3-4F39-62B373FD3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9186D7-0538-D510-2DA5-C1D3F928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B819-2275-4901-AF64-F1B53E85D81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7472C2-1376-BF6C-2333-C8C1FE39F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AF052-70AE-DBD6-BB21-F19EEA8B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E151-F1D2-4092-BE80-577C31642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697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D183E-9527-D063-F3E9-721F65056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D121A8-7E95-57D6-3316-36D981E19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534CC-137B-728A-FFDE-DF7A704E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B819-2275-4901-AF64-F1B53E85D81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D3EBDE-6162-4167-CDF0-248A7415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05B649-34CB-A97F-D1F6-48EE265E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E151-F1D2-4092-BE80-577C31642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79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2EBC7-F37D-01E3-469F-D69424FA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EAFAE-57FE-5E8F-694C-223715610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B1D52A-03BF-0F5A-3009-1C6283086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E1355D-EC6F-8FC2-60A0-C26D80A5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B819-2275-4901-AF64-F1B53E85D81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739DC1-D44C-2891-1D87-A4FA6B33A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CB9C13-4427-C287-4FCA-248D95E7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E151-F1D2-4092-BE80-577C31642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26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32E56-B6D9-16CE-D4E8-D79EC4F5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EC55B9-8DDF-2A62-64B5-2A44B8FF8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0D8AC6-1AF2-2C28-E0A6-8368A601D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57AB54-EE6C-B661-B49A-93AFF5DA7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6A2AC0-2846-4D3E-1532-76A635948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001A2A-5344-7C07-771F-91A90A94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B819-2275-4901-AF64-F1B53E85D81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FE389FE-D621-51B8-D8DD-6C75C61D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02E18C-F187-F04D-8E4D-0DCCF316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E151-F1D2-4092-BE80-577C31642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94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EB315-D979-C684-CF15-9731ED5D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39B359-9CDB-96E4-0A02-7A67D2E6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B819-2275-4901-AF64-F1B53E85D81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0D0111-00ED-992A-4013-4E3FDFC0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51B925-617A-D37A-DFC1-3BFC71CF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E151-F1D2-4092-BE80-577C31642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46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27F64B-AB86-29A0-34D9-4F84732E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B819-2275-4901-AF64-F1B53E85D81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435031-A536-BF4C-3DA0-851EC6BE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181E5B-44B8-55A4-7320-329F5260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E151-F1D2-4092-BE80-577C31642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13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B0CF1-EA1D-4969-B990-F5A2170C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B70D37-3D3D-A9DE-166A-7FE72FDFF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88A94B-E6BD-5461-0EC1-38E50A87E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879AC1-C971-6731-5767-F465AAD5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B819-2275-4901-AF64-F1B53E85D81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5155FC-358B-864E-4634-C5A115F3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63CB65-19F2-F45F-8145-C4BCFA89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E151-F1D2-4092-BE80-577C31642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5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69959-A451-9F92-15F9-CAA83E04E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BFD85A-35B4-136C-38B9-455D9621A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B32C40-5951-2A64-4685-0228F1E9E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1DE54D-EC5D-00D3-3376-619D47F2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B819-2275-4901-AF64-F1B53E85D81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7218B-1D82-4E45-EC0D-FD0F46D7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B13EB7-CE10-5BF2-0FBA-0C674D01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BE151-F1D2-4092-BE80-577C31642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39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BD43F9-ABE7-42AB-BBB9-DAF35748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2EC05-AB45-D94A-21DB-33282EFF2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C0852-C711-1B58-B5FA-E88811412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61B819-2275-4901-AF64-F1B53E85D81C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119B8-C399-C409-55F3-3B0F25A39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712F6-CE39-71EE-51CB-F0AA2B0E9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9BE151-F1D2-4092-BE80-577C31642F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15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72F660F5-F047-6512-EFFA-DCA467AAC95F}"/>
              </a:ext>
            </a:extLst>
          </p:cNvPr>
          <p:cNvSpPr/>
          <p:nvPr/>
        </p:nvSpPr>
        <p:spPr>
          <a:xfrm>
            <a:off x="5232400" y="1367673"/>
            <a:ext cx="6124576" cy="26655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100" b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은행 계좌 관리 시스템 프로젝트</a:t>
            </a:r>
            <a:endParaRPr lang="en-US" sz="61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2824F675-E629-2289-5C3B-B1C712B5765B}"/>
              </a:ext>
            </a:extLst>
          </p:cNvPr>
          <p:cNvSpPr/>
          <p:nvPr/>
        </p:nvSpPr>
        <p:spPr>
          <a:xfrm>
            <a:off x="5228702" y="4414180"/>
            <a:ext cx="6128274" cy="884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r" latinLnBrk="0">
              <a:lnSpc>
                <a:spcPct val="90000"/>
              </a:lnSpc>
              <a:spcBef>
                <a:spcPts val="1000"/>
              </a:spcBef>
            </a:pPr>
            <a:r>
              <a:rPr lang="en-US" sz="1900">
                <a:solidFill>
                  <a:schemeClr val="bg1"/>
                </a:solidFill>
              </a:rPr>
              <a:t>이 프로젝트는 실제 온라인 은행 업무와 유사한 기능을 구현한 자바 기반 시스템입니다. 계좌 개설, 입출금, 조회 등 핵심 기능을 포함합니다.</a:t>
            </a:r>
          </a:p>
        </p:txBody>
      </p:sp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B9725137-5CC9-786B-4D0A-02ACB6259C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79"/>
          <a:stretch/>
        </p:blipFill>
        <p:spPr>
          <a:xfrm>
            <a:off x="1" y="10"/>
            <a:ext cx="4551219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8412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70CC06-DB21-401C-BCF8-AAC5FF550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2E4E8-17B0-1A4F-B649-B34D96A0965A}"/>
              </a:ext>
            </a:extLst>
          </p:cNvPr>
          <p:cNvSpPr txBox="1"/>
          <p:nvPr/>
        </p:nvSpPr>
        <p:spPr>
          <a:xfrm>
            <a:off x="640080" y="640080"/>
            <a:ext cx="3566160" cy="3580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400">
                <a:latin typeface="+mj-lt"/>
                <a:ea typeface="+mj-ea"/>
                <a:cs typeface="+mj-cs"/>
              </a:rPr>
              <a:t>출금 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007600-CC60-70B9-AED6-016581E2C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37" y="1566133"/>
            <a:ext cx="3300984" cy="156774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663E07E-78C5-9F0B-D5E8-A90A65415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181" y="1545336"/>
            <a:ext cx="3438144" cy="1609343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15B998FC-4B98-4A07-B159-9E629180A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4409267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0CF9244-8D2C-56B6-3E44-81737E1DC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9037" y="4469816"/>
            <a:ext cx="3300984" cy="15028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4B1332-AEA8-0C77-5BCE-4EDD193CA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7180" y="4501506"/>
            <a:ext cx="3438143" cy="143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4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E76CA41-7033-8AEA-6EB4-454B2C8D6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19" y="1491732"/>
            <a:ext cx="3590925" cy="17049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C6208D5-BD74-A5EE-D7D5-683DB4D4E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218" y="1463949"/>
            <a:ext cx="3600450" cy="17145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70FD3EA-ED1C-29A0-C501-C63053FD5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475" y="1491732"/>
            <a:ext cx="3533775" cy="1743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81B42D-1CBD-0503-C066-6CB6A8E06F1B}"/>
              </a:ext>
            </a:extLst>
          </p:cNvPr>
          <p:cNvSpPr txBox="1"/>
          <p:nvPr/>
        </p:nvSpPr>
        <p:spPr>
          <a:xfrm>
            <a:off x="1089591" y="329669"/>
            <a:ext cx="3590925" cy="777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50" dirty="0"/>
              <a:t>계좌 간 이채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F642F9-2D1B-D709-84DA-8639BEA11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4830" y="3900977"/>
            <a:ext cx="3657600" cy="1638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CB6C8F-C7AB-DFFF-3AA5-26E79BEDC6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4850" y="3900977"/>
            <a:ext cx="3638550" cy="1638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15507D-29FC-E369-305B-1EB33ADFACD0}"/>
              </a:ext>
            </a:extLst>
          </p:cNvPr>
          <p:cNvSpPr txBox="1"/>
          <p:nvPr/>
        </p:nvSpPr>
        <p:spPr>
          <a:xfrm>
            <a:off x="2570259" y="7273319"/>
            <a:ext cx="369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실패 시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ED502-F9FB-984C-CD70-16CD023AD73B}"/>
              </a:ext>
            </a:extLst>
          </p:cNvPr>
          <p:cNvSpPr txBox="1"/>
          <p:nvPr/>
        </p:nvSpPr>
        <p:spPr>
          <a:xfrm>
            <a:off x="8609073" y="7273319"/>
            <a:ext cx="3697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성공 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2852E-FB83-43C3-7956-B3055E00627F}"/>
              </a:ext>
            </a:extLst>
          </p:cNvPr>
          <p:cNvSpPr txBox="1"/>
          <p:nvPr/>
        </p:nvSpPr>
        <p:spPr>
          <a:xfrm>
            <a:off x="1978702" y="5853659"/>
            <a:ext cx="2915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실패 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CAB9BA-0A4D-EB11-2317-E3B70DD1CEFE}"/>
              </a:ext>
            </a:extLst>
          </p:cNvPr>
          <p:cNvSpPr txBox="1"/>
          <p:nvPr/>
        </p:nvSpPr>
        <p:spPr>
          <a:xfrm>
            <a:off x="7487587" y="5853659"/>
            <a:ext cx="357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성공 시</a:t>
            </a:r>
          </a:p>
        </p:txBody>
      </p:sp>
    </p:spTree>
    <p:extLst>
      <p:ext uri="{BB962C8B-B14F-4D97-AF65-F5344CB8AC3E}">
        <p14:creationId xmlns:p14="http://schemas.microsoft.com/office/powerpoint/2010/main" val="101775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D9B48554-926D-E697-BFDA-2F0B4B708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51" y="3585722"/>
            <a:ext cx="10860374" cy="2104639"/>
          </a:xfrm>
          <a:prstGeom prst="rect">
            <a:avLst/>
          </a:prstGeom>
        </p:spPr>
      </p:pic>
      <p:sp>
        <p:nvSpPr>
          <p:cNvPr id="10" name="Text 0">
            <a:extLst>
              <a:ext uri="{FF2B5EF4-FFF2-40B4-BE49-F238E27FC236}">
                <a16:creationId xmlns:a16="http://schemas.microsoft.com/office/drawing/2014/main" id="{503438B4-22D4-1C59-838C-FFBADAD2D7D8}"/>
              </a:ext>
            </a:extLst>
          </p:cNvPr>
          <p:cNvSpPr/>
          <p:nvPr/>
        </p:nvSpPr>
        <p:spPr>
          <a:xfrm>
            <a:off x="1163853" y="215338"/>
            <a:ext cx="642104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 err="1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거래</a:t>
            </a: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 </a:t>
            </a:r>
            <a:r>
              <a:rPr lang="en-US" sz="4450" b="1" dirty="0" err="1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내역</a:t>
            </a:r>
            <a:endParaRPr lang="en-US" sz="4450" dirty="0"/>
          </a:p>
        </p:txBody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A6832A82-4AFD-8DAF-3A84-84E47D22CEF4}"/>
              </a:ext>
            </a:extLst>
          </p:cNvPr>
          <p:cNvSpPr/>
          <p:nvPr/>
        </p:nvSpPr>
        <p:spPr>
          <a:xfrm>
            <a:off x="1163853" y="15734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거래 내역 조회</a:t>
            </a:r>
            <a:endParaRPr lang="en-US" sz="2200" dirty="0"/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EB64A2F6-48BD-3BDD-1AC8-6505A88DB242}"/>
              </a:ext>
            </a:extLst>
          </p:cNvPr>
          <p:cNvSpPr/>
          <p:nvPr/>
        </p:nvSpPr>
        <p:spPr>
          <a:xfrm>
            <a:off x="1133951" y="2395699"/>
            <a:ext cx="63512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계좌별 입출금 내역 확인 가능</a:t>
            </a:r>
            <a:endParaRPr lang="en-US" sz="1750" dirty="0"/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62A9CAD0-0818-4D30-65A4-CB736512FC23}"/>
              </a:ext>
            </a:extLst>
          </p:cNvPr>
          <p:cNvSpPr/>
          <p:nvPr/>
        </p:nvSpPr>
        <p:spPr>
          <a:xfrm>
            <a:off x="7950394" y="5800249"/>
            <a:ext cx="2370062" cy="5811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23535636-685C-8CDF-3006-2476FB5FC013}"/>
              </a:ext>
            </a:extLst>
          </p:cNvPr>
          <p:cNvSpPr/>
          <p:nvPr/>
        </p:nvSpPr>
        <p:spPr>
          <a:xfrm>
            <a:off x="7485221" y="6517481"/>
            <a:ext cx="63513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776285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3">
            <a:extLst>
              <a:ext uri="{FF2B5EF4-FFF2-40B4-BE49-F238E27FC236}">
                <a16:creationId xmlns:a16="http://schemas.microsoft.com/office/drawing/2014/main" id="{209DCBC3-0DD4-AFD8-9AA5-1825577EBD45}"/>
              </a:ext>
            </a:extLst>
          </p:cNvPr>
          <p:cNvSpPr/>
          <p:nvPr/>
        </p:nvSpPr>
        <p:spPr>
          <a:xfrm>
            <a:off x="1116825" y="11479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44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계좌 정보 조회</a:t>
            </a:r>
            <a:endParaRPr lang="en-US" sz="44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0A1D7-F5D9-52F3-A4DD-2396E6F6D5F8}"/>
              </a:ext>
            </a:extLst>
          </p:cNvPr>
          <p:cNvSpPr txBox="1"/>
          <p:nvPr/>
        </p:nvSpPr>
        <p:spPr>
          <a:xfrm>
            <a:off x="1116825" y="4952549"/>
            <a:ext cx="7315200" cy="440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altLang="ko-KR" sz="1800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계좌번호</a:t>
            </a:r>
            <a:r>
              <a:rPr lang="en-US" altLang="ko-KR" sz="18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, </a:t>
            </a:r>
            <a:r>
              <a:rPr lang="en-US" altLang="ko-KR" sz="1800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잔액</a:t>
            </a:r>
            <a:r>
              <a:rPr lang="en-US" altLang="ko-KR" sz="18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등 </a:t>
            </a:r>
            <a:r>
              <a:rPr lang="en-US" altLang="ko-KR" sz="1800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계좌</a:t>
            </a:r>
            <a:r>
              <a:rPr lang="en-US" altLang="ko-KR" sz="18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</a:t>
            </a:r>
            <a:r>
              <a:rPr lang="en-US" altLang="ko-KR" sz="1800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정보</a:t>
            </a:r>
            <a:r>
              <a:rPr lang="en-US" altLang="ko-KR" sz="18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</a:t>
            </a:r>
            <a:r>
              <a:rPr lang="en-US" altLang="ko-KR" sz="1800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확인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311794-20F9-8956-3170-58B924A07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802" y="2584329"/>
            <a:ext cx="37528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8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2258BA25-C4FB-70B0-9F2B-A565A85461EC}"/>
              </a:ext>
            </a:extLst>
          </p:cNvPr>
          <p:cNvSpPr/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프로젝트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소감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7DE52689-BDE0-5AB3-1977-4C5C7BE153AA}"/>
              </a:ext>
            </a:extLst>
          </p:cNvPr>
          <p:cNvSpPr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처음으로 혼자 해본 프로젝트인데 코딩이 아직 익숙하지 않아 처음에는 힘들었지만 모르는게 있을 때는 지피티나 친구들의 도움으로 잘 해결할 수 있었다. 프로젝트를 함으로써 조금이라도 자바에 대한 공부를 알차게 한 것 같다.</a:t>
            </a:r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2D86E217-2B63-4280-D1C1-A99FAA33D649}"/>
              </a:ext>
            </a:extLst>
          </p:cNvPr>
          <p:cNvSpPr/>
          <p:nvPr/>
        </p:nvSpPr>
        <p:spPr>
          <a:xfrm>
            <a:off x="-270513" y="3727341"/>
            <a:ext cx="45719" cy="1086394"/>
          </a:xfrm>
          <a:prstGeom prst="rect">
            <a:avLst/>
          </a:prstGeom>
          <a:solidFill>
            <a:srgbClr val="224435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71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56AF6D0E-92FE-1596-63C4-33220331A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9C8839F0-736E-9E6A-B985-6E96C3FE5883}"/>
              </a:ext>
            </a:extLst>
          </p:cNvPr>
          <p:cNvSpPr/>
          <p:nvPr/>
        </p:nvSpPr>
        <p:spPr>
          <a:xfrm>
            <a:off x="661492" y="2378870"/>
            <a:ext cx="4725492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프로젝트 주요 기능</a:t>
            </a:r>
            <a:endParaRPr lang="en-US" sz="3708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9B1BAC72-5638-07C8-2036-03E59852D7F9}"/>
              </a:ext>
            </a:extLst>
          </p:cNvPr>
          <p:cNvSpPr/>
          <p:nvPr/>
        </p:nvSpPr>
        <p:spPr>
          <a:xfrm>
            <a:off x="661492" y="3465612"/>
            <a:ext cx="330696" cy="330696"/>
          </a:xfrm>
          <a:prstGeom prst="roundRect">
            <a:avLst>
              <a:gd name="adj" fmla="val 24007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/>
          <a:p>
            <a:endParaRPr lang="ko-KR" altLang="en-US" sz="150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4B855DD5-C912-DE46-8782-35B3F6DEC61C}"/>
              </a:ext>
            </a:extLst>
          </p:cNvPr>
          <p:cNvSpPr/>
          <p:nvPr/>
        </p:nvSpPr>
        <p:spPr>
          <a:xfrm>
            <a:off x="1181200" y="3465612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계좌 관리</a:t>
            </a:r>
            <a:endParaRPr lang="en-US" sz="1833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36D4876-DC18-6BF7-D85D-FC264A796ABC}"/>
              </a:ext>
            </a:extLst>
          </p:cNvPr>
          <p:cNvSpPr/>
          <p:nvPr/>
        </p:nvSpPr>
        <p:spPr>
          <a:xfrm>
            <a:off x="1181200" y="3874294"/>
            <a:ext cx="2534344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랜덤 계좌번호 발급, 입출금, 잔액 조회 기능 구현</a:t>
            </a:r>
            <a:endParaRPr lang="en-US" sz="1458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0224CB76-783A-E345-DEE7-25093EAC613A}"/>
              </a:ext>
            </a:extLst>
          </p:cNvPr>
          <p:cNvSpPr/>
          <p:nvPr/>
        </p:nvSpPr>
        <p:spPr>
          <a:xfrm>
            <a:off x="3904556" y="3465612"/>
            <a:ext cx="330696" cy="330696"/>
          </a:xfrm>
          <a:prstGeom prst="roundRect">
            <a:avLst>
              <a:gd name="adj" fmla="val 24007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/>
          <a:p>
            <a:endParaRPr lang="ko-KR" altLang="en-US" sz="150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12D2F437-3355-FCEF-0029-A30BB3D6F33E}"/>
              </a:ext>
            </a:extLst>
          </p:cNvPr>
          <p:cNvSpPr/>
          <p:nvPr/>
        </p:nvSpPr>
        <p:spPr>
          <a:xfrm>
            <a:off x="4424264" y="3465612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거래 내역</a:t>
            </a:r>
            <a:endParaRPr lang="en-US" sz="1833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FC87715A-8884-5DFC-7448-FE2214926423}"/>
              </a:ext>
            </a:extLst>
          </p:cNvPr>
          <p:cNvSpPr/>
          <p:nvPr/>
        </p:nvSpPr>
        <p:spPr>
          <a:xfrm>
            <a:off x="4424264" y="3874295"/>
            <a:ext cx="2534344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계좌별 입출금 내역 조회 가능</a:t>
            </a:r>
            <a:endParaRPr lang="en-US" sz="1458" dirty="0"/>
          </a:p>
        </p:txBody>
      </p:sp>
    </p:spTree>
    <p:extLst>
      <p:ext uri="{BB962C8B-B14F-4D97-AF65-F5344CB8AC3E}">
        <p14:creationId xmlns:p14="http://schemas.microsoft.com/office/powerpoint/2010/main" val="429131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88C5D4-6F37-7BCB-0D40-B10247915535}"/>
              </a:ext>
            </a:extLst>
          </p:cNvPr>
          <p:cNvSpPr txBox="1"/>
          <p:nvPr/>
        </p:nvSpPr>
        <p:spPr>
          <a:xfrm>
            <a:off x="1072426" y="443828"/>
            <a:ext cx="6097022" cy="755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altLang="ko-KR" sz="4450" b="1" dirty="0" err="1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데이터베이스</a:t>
            </a:r>
            <a:r>
              <a:rPr lang="en-US" altLang="ko-KR" sz="180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 </a:t>
            </a:r>
            <a:r>
              <a:rPr lang="en-US" altLang="ko-KR" sz="4450" b="1" dirty="0" err="1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구조</a:t>
            </a:r>
            <a:endParaRPr lang="en-US" altLang="ko-KR" sz="44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FC4CA-7805-B380-BFF3-A6EBBEF7D8F1}"/>
              </a:ext>
            </a:extLst>
          </p:cNvPr>
          <p:cNvSpPr txBox="1"/>
          <p:nvPr/>
        </p:nvSpPr>
        <p:spPr>
          <a:xfrm>
            <a:off x="912866" y="1805863"/>
            <a:ext cx="6097022" cy="423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altLang="ko-KR" sz="2200" b="1" dirty="0" err="1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테이블</a:t>
            </a:r>
            <a:endParaRPr lang="en-US" altLang="ko-KR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AE072-1FF2-4D12-C74C-8A01DBABFCF4}"/>
              </a:ext>
            </a:extLst>
          </p:cNvPr>
          <p:cNvSpPr txBox="1"/>
          <p:nvPr/>
        </p:nvSpPr>
        <p:spPr>
          <a:xfrm>
            <a:off x="6411541" y="2306522"/>
            <a:ext cx="5549302" cy="791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850"/>
              </a:lnSpc>
              <a:buNone/>
            </a:pPr>
            <a:r>
              <a:rPr lang="en-US" altLang="ko-KR" sz="1800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account_number</a:t>
            </a:r>
            <a:r>
              <a:rPr lang="en-US" altLang="ko-KR" sz="18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, </a:t>
            </a:r>
            <a:r>
              <a:rPr lang="en-US" altLang="ko-KR" sz="1800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user_id</a:t>
            </a:r>
            <a:r>
              <a:rPr lang="en-US" altLang="ko-KR" sz="18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, balance, </a:t>
            </a:r>
            <a:r>
              <a:rPr lang="en-US" altLang="ko-KR" sz="1800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transaction_id</a:t>
            </a:r>
            <a:r>
              <a:rPr lang="en-US" altLang="ko-KR" sz="18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등 </a:t>
            </a:r>
            <a:r>
              <a:rPr lang="en-US" altLang="ko-KR" sz="1800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포함</a:t>
            </a:r>
            <a:endParaRPr lang="en-US" altLang="ko-K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1BE1D-BC0C-DABA-C269-407837FF3A94}"/>
              </a:ext>
            </a:extLst>
          </p:cNvPr>
          <p:cNvSpPr txBox="1"/>
          <p:nvPr/>
        </p:nvSpPr>
        <p:spPr>
          <a:xfrm>
            <a:off x="6411541" y="1805863"/>
            <a:ext cx="4174633" cy="433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altLang="ko-KR" sz="2200" b="1" dirty="0" err="1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주요</a:t>
            </a:r>
            <a:r>
              <a:rPr lang="en-US" altLang="ko-KR" sz="220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 </a:t>
            </a:r>
            <a:r>
              <a:rPr lang="en-US" altLang="ko-KR" sz="2200" b="1" dirty="0" err="1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필드</a:t>
            </a:r>
            <a:endParaRPr lang="en-US" altLang="ko-KR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3AE3A-67DE-E29A-8CBE-625E14B78B3C}"/>
              </a:ext>
            </a:extLst>
          </p:cNvPr>
          <p:cNvSpPr txBox="1"/>
          <p:nvPr/>
        </p:nvSpPr>
        <p:spPr>
          <a:xfrm>
            <a:off x="912866" y="2306522"/>
            <a:ext cx="6097022" cy="419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850"/>
              </a:lnSpc>
              <a:buNone/>
            </a:pPr>
            <a:r>
              <a:rPr lang="en-US" altLang="ko-KR" sz="18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accounts, transactions, users </a:t>
            </a:r>
            <a:r>
              <a:rPr lang="en-US" altLang="ko-KR" sz="1800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테이블로</a:t>
            </a:r>
            <a:r>
              <a:rPr lang="en-US" altLang="ko-KR" sz="18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</a:t>
            </a:r>
            <a:r>
              <a:rPr lang="en-US" altLang="ko-KR" sz="1800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구성</a:t>
            </a:r>
            <a:endParaRPr lang="en-US" altLang="ko-KR" sz="1800" dirty="0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1A488A9A-5996-7255-85B7-9B97979DB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10" y="3160262"/>
            <a:ext cx="352044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FF6B77B2-8FE8-5C5C-7E59-DEB764F2C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E2E5BCA5-2767-8D0C-18ED-FDC44F53E1DA}"/>
              </a:ext>
            </a:extLst>
          </p:cNvPr>
          <p:cNvSpPr/>
          <p:nvPr/>
        </p:nvSpPr>
        <p:spPr>
          <a:xfrm>
            <a:off x="661492" y="1169195"/>
            <a:ext cx="4725492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주요 클래스 구조</a:t>
            </a:r>
            <a:endParaRPr lang="en-US" sz="3708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4C292B1C-773C-B372-06C0-082CB5AEE0B0}"/>
              </a:ext>
            </a:extLst>
          </p:cNvPr>
          <p:cNvSpPr/>
          <p:nvPr/>
        </p:nvSpPr>
        <p:spPr>
          <a:xfrm>
            <a:off x="932259" y="2043311"/>
            <a:ext cx="25400" cy="3645396"/>
          </a:xfrm>
          <a:prstGeom prst="roundRect">
            <a:avLst>
              <a:gd name="adj" fmla="val 312558"/>
            </a:avLst>
          </a:prstGeom>
          <a:solidFill>
            <a:srgbClr val="C3D4CC"/>
          </a:solidFill>
          <a:ln/>
        </p:spPr>
        <p:txBody>
          <a:bodyPr/>
          <a:lstStyle/>
          <a:p>
            <a:endParaRPr lang="ko-KR" altLang="en-US" sz="150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BC7D4773-589F-A03A-E357-28AE3C85E5CF}"/>
              </a:ext>
            </a:extLst>
          </p:cNvPr>
          <p:cNvSpPr/>
          <p:nvPr/>
        </p:nvSpPr>
        <p:spPr>
          <a:xfrm>
            <a:off x="1132185" y="2455863"/>
            <a:ext cx="661492" cy="25400"/>
          </a:xfrm>
          <a:prstGeom prst="roundRect">
            <a:avLst>
              <a:gd name="adj" fmla="val 312558"/>
            </a:avLst>
          </a:prstGeom>
          <a:solidFill>
            <a:srgbClr val="C3D4CC"/>
          </a:solidFill>
          <a:ln/>
        </p:spPr>
        <p:txBody>
          <a:bodyPr/>
          <a:lstStyle/>
          <a:p>
            <a:endParaRPr lang="ko-KR" altLang="en-US" sz="150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E176E6DF-9309-3088-DF30-71F218C736A5}"/>
              </a:ext>
            </a:extLst>
          </p:cNvPr>
          <p:cNvSpPr/>
          <p:nvPr/>
        </p:nvSpPr>
        <p:spPr>
          <a:xfrm>
            <a:off x="732333" y="2255937"/>
            <a:ext cx="425252" cy="425252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/>
          <a:p>
            <a:endParaRPr lang="ko-KR" altLang="en-US" sz="150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7A3916B1-1EA7-642C-D5A5-FB95143C7E47}"/>
              </a:ext>
            </a:extLst>
          </p:cNvPr>
          <p:cNvSpPr/>
          <p:nvPr/>
        </p:nvSpPr>
        <p:spPr>
          <a:xfrm>
            <a:off x="889596" y="2326779"/>
            <a:ext cx="110629" cy="283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208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1</a:t>
            </a:r>
            <a:endParaRPr lang="en-US" sz="2208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732F943A-7C00-D6CD-13F4-55284262A633}"/>
              </a:ext>
            </a:extLst>
          </p:cNvPr>
          <p:cNvSpPr/>
          <p:nvPr/>
        </p:nvSpPr>
        <p:spPr>
          <a:xfrm>
            <a:off x="1984574" y="2232323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LoginFrame</a:t>
            </a:r>
            <a:endParaRPr lang="en-US" sz="1833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A859912F-3A24-6512-C926-9DCB781FAD15}"/>
              </a:ext>
            </a:extLst>
          </p:cNvPr>
          <p:cNvSpPr/>
          <p:nvPr/>
        </p:nvSpPr>
        <p:spPr>
          <a:xfrm>
            <a:off x="1984573" y="2641006"/>
            <a:ext cx="4973935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로그인 창 구현 및 로그인 처리</a:t>
            </a:r>
            <a:endParaRPr lang="en-US" sz="1458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EF49CC5E-461A-CD23-686E-865FDD30C205}"/>
              </a:ext>
            </a:extLst>
          </p:cNvPr>
          <p:cNvSpPr/>
          <p:nvPr/>
        </p:nvSpPr>
        <p:spPr>
          <a:xfrm>
            <a:off x="1132185" y="3733998"/>
            <a:ext cx="661492" cy="25400"/>
          </a:xfrm>
          <a:prstGeom prst="roundRect">
            <a:avLst>
              <a:gd name="adj" fmla="val 312558"/>
            </a:avLst>
          </a:prstGeom>
          <a:solidFill>
            <a:srgbClr val="C3D4CC"/>
          </a:solidFill>
          <a:ln/>
        </p:spPr>
        <p:txBody>
          <a:bodyPr/>
          <a:lstStyle/>
          <a:p>
            <a:endParaRPr lang="ko-KR" altLang="en-US" sz="1500"/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227BDF0E-360D-4AE3-B27E-B30F81331E52}"/>
              </a:ext>
            </a:extLst>
          </p:cNvPr>
          <p:cNvSpPr/>
          <p:nvPr/>
        </p:nvSpPr>
        <p:spPr>
          <a:xfrm>
            <a:off x="732333" y="3534072"/>
            <a:ext cx="425252" cy="425252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/>
          <a:p>
            <a:endParaRPr lang="ko-KR" altLang="en-US" sz="150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FE1C6BF-E59A-2403-8B07-855310C42C4A}"/>
              </a:ext>
            </a:extLst>
          </p:cNvPr>
          <p:cNvSpPr/>
          <p:nvPr/>
        </p:nvSpPr>
        <p:spPr>
          <a:xfrm>
            <a:off x="856457" y="3604915"/>
            <a:ext cx="176907" cy="283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208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2</a:t>
            </a:r>
            <a:endParaRPr lang="en-US" sz="2208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1DF5327A-9DDD-CEA2-98A0-7CD549FFE5C2}"/>
              </a:ext>
            </a:extLst>
          </p:cNvPr>
          <p:cNvSpPr/>
          <p:nvPr/>
        </p:nvSpPr>
        <p:spPr>
          <a:xfrm>
            <a:off x="1984574" y="3510458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RegisterFrame</a:t>
            </a:r>
            <a:endParaRPr lang="en-US" sz="1833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C7906608-0A20-ECEE-3C19-8CDC2277EF68}"/>
              </a:ext>
            </a:extLst>
          </p:cNvPr>
          <p:cNvSpPr/>
          <p:nvPr/>
        </p:nvSpPr>
        <p:spPr>
          <a:xfrm>
            <a:off x="1984573" y="3919141"/>
            <a:ext cx="4973935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회원가입 창 구현 및 회원가입 처리</a:t>
            </a:r>
            <a:endParaRPr lang="en-US" sz="1458" dirty="0"/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AC69B357-EF83-A659-5325-02476178899B}"/>
              </a:ext>
            </a:extLst>
          </p:cNvPr>
          <p:cNvSpPr/>
          <p:nvPr/>
        </p:nvSpPr>
        <p:spPr>
          <a:xfrm>
            <a:off x="1132185" y="5012134"/>
            <a:ext cx="661492" cy="25400"/>
          </a:xfrm>
          <a:prstGeom prst="roundRect">
            <a:avLst>
              <a:gd name="adj" fmla="val 312558"/>
            </a:avLst>
          </a:prstGeom>
          <a:solidFill>
            <a:srgbClr val="C3D4CC"/>
          </a:solidFill>
          <a:ln/>
        </p:spPr>
        <p:txBody>
          <a:bodyPr/>
          <a:lstStyle/>
          <a:p>
            <a:endParaRPr lang="ko-KR" altLang="en-US" sz="1500"/>
          </a:p>
        </p:txBody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0E4042AD-19FE-1FDA-06BA-3248C01F4BAA}"/>
              </a:ext>
            </a:extLst>
          </p:cNvPr>
          <p:cNvSpPr/>
          <p:nvPr/>
        </p:nvSpPr>
        <p:spPr>
          <a:xfrm>
            <a:off x="732333" y="4812208"/>
            <a:ext cx="425252" cy="425252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/>
          <a:p>
            <a:endParaRPr lang="ko-KR" altLang="en-US" sz="1500"/>
          </a:p>
        </p:txBody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3DA919EA-A228-68B2-815B-0EC3C2E6698C}"/>
              </a:ext>
            </a:extLst>
          </p:cNvPr>
          <p:cNvSpPr/>
          <p:nvPr/>
        </p:nvSpPr>
        <p:spPr>
          <a:xfrm>
            <a:off x="854076" y="4883051"/>
            <a:ext cx="181769" cy="283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208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3</a:t>
            </a:r>
            <a:endParaRPr lang="en-US" sz="2208" dirty="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14461EB0-43E3-A06F-70B9-E5366F408A63}"/>
              </a:ext>
            </a:extLst>
          </p:cNvPr>
          <p:cNvSpPr/>
          <p:nvPr/>
        </p:nvSpPr>
        <p:spPr>
          <a:xfrm>
            <a:off x="1984574" y="4788594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BankProgramGUI</a:t>
            </a:r>
            <a:endParaRPr lang="en-US" sz="1833" dirty="0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44424971-5620-9B9B-C8D9-73D5F5E043EA}"/>
              </a:ext>
            </a:extLst>
          </p:cNvPr>
          <p:cNvSpPr/>
          <p:nvPr/>
        </p:nvSpPr>
        <p:spPr>
          <a:xfrm>
            <a:off x="1984573" y="5197277"/>
            <a:ext cx="4973935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은행 계좌 관리 기능 구현</a:t>
            </a:r>
            <a:endParaRPr lang="en-US" sz="1458" dirty="0"/>
          </a:p>
        </p:txBody>
      </p:sp>
    </p:spTree>
    <p:extLst>
      <p:ext uri="{BB962C8B-B14F-4D97-AF65-F5344CB8AC3E}">
        <p14:creationId xmlns:p14="http://schemas.microsoft.com/office/powerpoint/2010/main" val="1294354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F3BE81-57ED-BBDA-7657-0657E57E66EC}"/>
              </a:ext>
            </a:extLst>
          </p:cNvPr>
          <p:cNvSpPr txBox="1"/>
          <p:nvPr/>
        </p:nvSpPr>
        <p:spPr>
          <a:xfrm>
            <a:off x="857634" y="815070"/>
            <a:ext cx="6097022" cy="689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altLang="ko-KR" sz="1800" b="1" dirty="0" err="1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로그인</a:t>
            </a:r>
            <a:r>
              <a:rPr lang="en-US" altLang="ko-KR" sz="180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 및 </a:t>
            </a:r>
            <a:r>
              <a:rPr lang="en-US" altLang="ko-KR" sz="1800" b="1" dirty="0" err="1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회원가입</a:t>
            </a:r>
            <a:r>
              <a:rPr lang="en-US" altLang="ko-KR" sz="180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 </a:t>
            </a:r>
            <a:r>
              <a:rPr lang="en-US" altLang="ko-KR" sz="1800" b="1" dirty="0" err="1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화면</a:t>
            </a:r>
            <a:endParaRPr lang="en-US" altLang="ko-KR" sz="1800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A847B935-9A44-D478-ACF1-1E5E23226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41" y="1775832"/>
            <a:ext cx="4782551" cy="295583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A0AC194-2AD2-00CB-0B90-7C5FE0C5D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285" y="1787692"/>
            <a:ext cx="3475305" cy="28878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BA05DF-F144-1752-6C06-1A5A9A186155}"/>
              </a:ext>
            </a:extLst>
          </p:cNvPr>
          <p:cNvSpPr txBox="1"/>
          <p:nvPr/>
        </p:nvSpPr>
        <p:spPr>
          <a:xfrm>
            <a:off x="790241" y="4731665"/>
            <a:ext cx="6097248" cy="420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50"/>
              </a:lnSpc>
              <a:buNone/>
            </a:pPr>
            <a:r>
              <a:rPr lang="en-US" altLang="ko-KR" sz="1800" b="1" dirty="0" err="1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로그인</a:t>
            </a:r>
            <a:r>
              <a:rPr lang="en-US" altLang="ko-KR" sz="18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 </a:t>
            </a:r>
            <a:r>
              <a:rPr lang="en-US" altLang="ko-KR" sz="1800" b="1" dirty="0" err="1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화면</a:t>
            </a:r>
            <a:endParaRPr lang="en-US" altLang="ko-K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23F10-85F3-B373-0923-22194BDD66CA}"/>
              </a:ext>
            </a:extLst>
          </p:cNvPr>
          <p:cNvSpPr txBox="1"/>
          <p:nvPr/>
        </p:nvSpPr>
        <p:spPr>
          <a:xfrm>
            <a:off x="857634" y="5264293"/>
            <a:ext cx="6097022" cy="419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altLang="ko-KR" sz="1800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사용자</a:t>
            </a:r>
            <a:r>
              <a:rPr lang="en-US" altLang="ko-KR" sz="18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</a:t>
            </a:r>
            <a:r>
              <a:rPr lang="en-US" altLang="ko-KR" sz="1800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ID와</a:t>
            </a:r>
            <a:r>
              <a:rPr lang="en-US" altLang="ko-KR" sz="18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</a:t>
            </a:r>
            <a:r>
              <a:rPr lang="en-US" altLang="ko-KR" sz="1800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비밀번호</a:t>
            </a:r>
            <a:r>
              <a:rPr lang="en-US" altLang="ko-KR" sz="18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</a:t>
            </a:r>
            <a:r>
              <a:rPr lang="en-US" altLang="ko-KR" sz="1800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입력</a:t>
            </a:r>
            <a:r>
              <a:rPr lang="en-US" altLang="ko-KR" sz="18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후 </a:t>
            </a:r>
            <a:r>
              <a:rPr lang="en-US" altLang="ko-KR" sz="1800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로그인</a:t>
            </a:r>
            <a:endParaRPr lang="en-US" altLang="ko-KR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CCC23-17ED-DC6C-1D36-638F501E7C81}"/>
              </a:ext>
            </a:extLst>
          </p:cNvPr>
          <p:cNvSpPr txBox="1"/>
          <p:nvPr/>
        </p:nvSpPr>
        <p:spPr>
          <a:xfrm>
            <a:off x="6522005" y="4843985"/>
            <a:ext cx="3634585" cy="420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50"/>
              </a:lnSpc>
              <a:buNone/>
            </a:pPr>
            <a:r>
              <a:rPr lang="en-US" altLang="ko-KR" sz="1800" b="1" dirty="0" err="1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회원가입</a:t>
            </a:r>
            <a:r>
              <a:rPr lang="en-US" altLang="ko-KR" sz="18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 </a:t>
            </a:r>
            <a:r>
              <a:rPr lang="en-US" altLang="ko-KR" sz="1800" b="1" dirty="0" err="1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화면</a:t>
            </a:r>
            <a:endParaRPr lang="en-US" altLang="ko-KR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6704B-81EC-9A5E-59B2-14716A61360C}"/>
              </a:ext>
            </a:extLst>
          </p:cNvPr>
          <p:cNvSpPr txBox="1"/>
          <p:nvPr/>
        </p:nvSpPr>
        <p:spPr>
          <a:xfrm>
            <a:off x="6472909" y="5234500"/>
            <a:ext cx="4653314" cy="419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altLang="ko-KR" sz="18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ID, </a:t>
            </a:r>
            <a:r>
              <a:rPr lang="en-US" altLang="ko-KR" sz="1800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비밀번호</a:t>
            </a:r>
            <a:r>
              <a:rPr lang="en-US" altLang="ko-KR" sz="18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, </a:t>
            </a:r>
            <a:r>
              <a:rPr lang="en-US" altLang="ko-KR" sz="1800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이름</a:t>
            </a:r>
            <a:r>
              <a:rPr lang="en-US" altLang="ko-KR" sz="18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</a:t>
            </a:r>
            <a:r>
              <a:rPr lang="en-US" altLang="ko-KR" sz="1800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입력으로</a:t>
            </a:r>
            <a:r>
              <a:rPr lang="en-US" altLang="ko-KR" sz="18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</a:t>
            </a:r>
            <a:r>
              <a:rPr lang="en-US" altLang="ko-KR" sz="1800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회원가입</a:t>
            </a:r>
            <a:r>
              <a:rPr lang="en-US" altLang="ko-KR" sz="18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</a:t>
            </a:r>
            <a:r>
              <a:rPr lang="en-US" altLang="ko-KR" sz="1800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가능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28829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E42E443-BC98-A678-E682-AB395C5FD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73" y="980729"/>
            <a:ext cx="4019550" cy="40957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445320-9571-B0AC-21DF-A9EC4345C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988" y="980729"/>
            <a:ext cx="4019550" cy="4219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2FC230-3DA9-FB58-A2A6-5A4057619EBC}"/>
              </a:ext>
            </a:extLst>
          </p:cNvPr>
          <p:cNvSpPr txBox="1"/>
          <p:nvPr/>
        </p:nvSpPr>
        <p:spPr>
          <a:xfrm>
            <a:off x="1065473" y="5445409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 성공 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C5A9A-7202-9941-0E95-CCA9C7AD183A}"/>
              </a:ext>
            </a:extLst>
          </p:cNvPr>
          <p:cNvSpPr txBox="1"/>
          <p:nvPr/>
        </p:nvSpPr>
        <p:spPr>
          <a:xfrm>
            <a:off x="7138206" y="5445409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로그인 실패 시</a:t>
            </a:r>
          </a:p>
        </p:txBody>
      </p:sp>
    </p:spTree>
    <p:extLst>
      <p:ext uri="{BB962C8B-B14F-4D97-AF65-F5344CB8AC3E}">
        <p14:creationId xmlns:p14="http://schemas.microsoft.com/office/powerpoint/2010/main" val="4220737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CA0A4-E13F-B87C-940B-C5FFE5938692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indent="-228600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/>
              <a:t>로그인 성공 시 다음 화면</a:t>
            </a:r>
            <a:endParaRPr lang="en-US" altLang="ko-KR" sz="220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A9D1F15-E7AE-0CCB-148A-5EC1CCA0B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48734"/>
            <a:ext cx="6903720" cy="516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3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5A87BD4E-F6AA-D5B7-05FD-FD49D8AAF3D3}"/>
              </a:ext>
            </a:extLst>
          </p:cNvPr>
          <p:cNvSpPr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계좌</a:t>
            </a:r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관리</a:t>
            </a:r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기능</a:t>
            </a:r>
            <a:endParaRPr lang="en-US" sz="3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B8BDEE55-5CFD-B4A1-0861-F8CAA68A5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369165"/>
            <a:ext cx="7214616" cy="2092238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7A980CD5-E6E2-C2E4-99F2-9CC60B8B93F0}"/>
              </a:ext>
            </a:extLst>
          </p:cNvPr>
          <p:cNvSpPr/>
          <p:nvPr/>
        </p:nvSpPr>
        <p:spPr>
          <a:xfrm>
            <a:off x="632222" y="6892290"/>
            <a:ext cx="13365956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spcAft>
                <a:spcPts val="600"/>
              </a:spcAft>
              <a:buNone/>
            </a:pPr>
            <a:r>
              <a:rPr lang="en-US" sz="1400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계좌</a:t>
            </a:r>
            <a:r>
              <a:rPr lang="en-US" sz="14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 </a:t>
            </a:r>
            <a:r>
              <a:rPr lang="en-US" sz="1400" dirty="0" err="1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개설</a:t>
            </a:r>
            <a:r>
              <a:rPr lang="en-US" sz="14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	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53920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A4BD6EE-7B51-447C-AAB3-028B7A3E5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00612D-B0E3-535D-F5E4-0A8CD567D476}"/>
              </a:ext>
            </a:extLst>
          </p:cNvPr>
          <p:cNvSpPr txBox="1"/>
          <p:nvPr/>
        </p:nvSpPr>
        <p:spPr>
          <a:xfrm>
            <a:off x="612648" y="433387"/>
            <a:ext cx="5032744" cy="3365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6600">
                <a:latin typeface="+mj-lt"/>
                <a:ea typeface="+mj-ea"/>
                <a:cs typeface="+mj-cs"/>
              </a:rPr>
              <a:t>입금 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009E3E-01B6-9DEF-CF02-436695EF3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973327"/>
            <a:ext cx="5593768" cy="2432706"/>
          </a:xfrm>
          <a:prstGeom prst="rect">
            <a:avLst/>
          </a:prstGeom>
        </p:spPr>
      </p:pic>
      <p:sp>
        <p:nvSpPr>
          <p:cNvPr id="19" name="sketch line">
            <a:extLst>
              <a:ext uri="{FF2B5EF4-FFF2-40B4-BE49-F238E27FC236}">
                <a16:creationId xmlns:a16="http://schemas.microsoft.com/office/drawing/2014/main" id="{6B5FF7CD-712E-4187-BFF5-B192FFB33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005089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B6DE2E9-8F6A-5FCF-324E-A164D7FB7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4564024"/>
            <a:ext cx="2683879" cy="125628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876852E-2FCF-692B-C72D-8A63F4675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369" y="4577110"/>
            <a:ext cx="2683879" cy="123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46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B062F1AFAFFA64FBE4E04CBD04D15AC" ma:contentTypeVersion="12" ma:contentTypeDescription="새 문서를 만듭니다." ma:contentTypeScope="" ma:versionID="979dd4eef169484ef9558c757ffabdf8">
  <xsd:schema xmlns:xsd="http://www.w3.org/2001/XMLSchema" xmlns:xs="http://www.w3.org/2001/XMLSchema" xmlns:p="http://schemas.microsoft.com/office/2006/metadata/properties" xmlns:ns3="57919ce1-5c0e-42ee-b034-8c3ae726f942" targetNamespace="http://schemas.microsoft.com/office/2006/metadata/properties" ma:root="true" ma:fieldsID="6ae75557060e410cfa70b3c1ef5211fc" ns3:_="">
    <xsd:import namespace="57919ce1-5c0e-42ee-b034-8c3ae726f9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919ce1-5c0e-42ee-b034-8c3ae726f9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5E8352-DED5-4E86-ABEB-B0AB5E952A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2107E7-C962-495F-8B85-FA55D10ABB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919ce1-5c0e-42ee-b034-8c3ae726f9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793447-6DAF-4CB9-98F1-08B37742DA18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openxmlformats.org/package/2006/metadata/core-properties"/>
    <ds:schemaRef ds:uri="57919ce1-5c0e-42ee-b034-8c3ae726f94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213</Words>
  <Application>Microsoft Office PowerPoint</Application>
  <PresentationFormat>와이드스크린</PresentationFormat>
  <Paragraphs>46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Overpass Light</vt:lpstr>
      <vt:lpstr>Syne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임서윤</dc:creator>
  <cp:lastModifiedBy>임서윤</cp:lastModifiedBy>
  <cp:revision>2</cp:revision>
  <dcterms:created xsi:type="dcterms:W3CDTF">2024-12-09T06:13:10Z</dcterms:created>
  <dcterms:modified xsi:type="dcterms:W3CDTF">2024-12-09T16:54:49Z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0x010100CB062F1AFAFFA64FBE4E04CBD04D15AC</vt:lpwstr>
  </property>
</Properties>
</file>