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8" r:id="rId4"/>
    <p:sldId id="271" r:id="rId5"/>
    <p:sldId id="272" r:id="rId6"/>
    <p:sldId id="269" r:id="rId7"/>
    <p:sldId id="270" r:id="rId8"/>
    <p:sldId id="273" r:id="rId9"/>
    <p:sldId id="275" r:id="rId10"/>
    <p:sldId id="276" r:id="rId11"/>
    <p:sldId id="261" r:id="rId12"/>
    <p:sldId id="262" r:id="rId13"/>
    <p:sldId id="263" r:id="rId14"/>
    <p:sldId id="274" r:id="rId15"/>
    <p:sldId id="266" r:id="rId16"/>
    <p:sldId id="277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320" y="-6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97D3-76D4-4341-A80C-C84EE8B5A6E1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/>
            </a:lvl1pPr>
          </a:lstStyle>
          <a:p>
            <a:fld id="{89B5CECB-26F2-4DB6-A5DC-6072060F47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59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B622-2502-4EDA-A95D-34CC77756170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5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1C9F-092C-4ABF-A05E-0457217C2FE3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3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86BD-5D10-4D88-A934-DF9285477F43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B96A-6535-4A50-8671-481D3FAD3B86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67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F923-5A7C-4274-9645-195B2C1A199B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8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15A1-1D02-42DA-AEA5-4F10D977912E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4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1EF-4737-4C51-A9EC-F205E4E113F9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5A5C-9D02-4615-8CDA-6F4FA9D08FB1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1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B30D-2E0C-4BCC-9FA7-7D217E372BBF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5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0DAF-8A07-40AF-9D96-599373C940DA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7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0446-2B6A-433A-8B82-AC617EA51AFC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2756-1E58-4762-A46D-529A4AA22DCC}" type="datetime1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BA89-4489-4EC7-B0F0-1F225D0DD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46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3887" y="1866107"/>
            <a:ext cx="10944225" cy="2342356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Ch.5 </a:t>
            </a:r>
            <a:r>
              <a:rPr lang="ko-KR" altLang="en-US" sz="7200" dirty="0"/>
              <a:t>모델 선택과 평가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0175" y="4725988"/>
            <a:ext cx="9029700" cy="111283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7</a:t>
            </a:r>
            <a:r>
              <a:rPr lang="ko-KR" altLang="en-US" dirty="0"/>
              <a:t>조</a:t>
            </a:r>
            <a:endParaRPr lang="en-US" altLang="ko-KR" dirty="0"/>
          </a:p>
          <a:p>
            <a:pPr algn="l"/>
            <a:r>
              <a:rPr lang="ko-KR" altLang="en-US" dirty="0"/>
              <a:t>김태현 김학준 </a:t>
            </a:r>
            <a:r>
              <a:rPr lang="ko-KR" altLang="en-US" dirty="0" err="1"/>
              <a:t>민경욱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AE08C-19E0-4B81-A4C5-889532A0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9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84A4E-6953-416E-B348-5522EFA2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</a:t>
            </a:r>
            <a:r>
              <a:rPr lang="ko-KR" altLang="en-US" dirty="0"/>
              <a:t> 클러스터링의 장점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AED97-08CB-4619-A31F-07BD865A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33" y="1690688"/>
            <a:ext cx="5663761" cy="44862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단순한 알고리즘 과정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군집의 개수 설정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군집의 크기가 다른 경우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군집의 밀도가 다른 경우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K-means </a:t>
            </a:r>
            <a:r>
              <a:rPr lang="ko-KR" altLang="en-US" dirty="0"/>
              <a:t>클러스터링을          여러 번 반복 시행하여</a:t>
            </a:r>
            <a:r>
              <a:rPr lang="en-US" altLang="ko-KR" dirty="0"/>
              <a:t>,                   </a:t>
            </a:r>
            <a:r>
              <a:rPr lang="ko-KR" altLang="en-US" dirty="0"/>
              <a:t>가장 빈번히 등장하는 군집을           하나의 군집으로 간주한다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793EA5-3368-4D9C-BC14-14BE9BA57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7195" y="2923782"/>
            <a:ext cx="4319903" cy="16737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57AAEA-BA72-4281-AA75-C0ED87C0B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7198" y="4501987"/>
            <a:ext cx="4319901" cy="18543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F32BBC-EF21-4750-B15C-D09977AF6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7196" y="1428013"/>
            <a:ext cx="4319903" cy="1691613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54E5EEC-DE3A-4F39-84ED-634D379D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8FBA89-4489-4EC7-B0F0-1F225D0DD9BA}" type="slidenum">
              <a:rPr lang="ko-KR" altLang="en-US" b="1" smtClean="0"/>
              <a:t>10</a:t>
            </a:fld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8CD35-B854-4279-B6E4-97CE95D91A22}"/>
              </a:ext>
            </a:extLst>
          </p:cNvPr>
          <p:cNvSpPr txBox="1"/>
          <p:nvPr/>
        </p:nvSpPr>
        <p:spPr>
          <a:xfrm>
            <a:off x="8374929" y="0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 err="1"/>
              <a:t>머신러닝</a:t>
            </a:r>
            <a:r>
              <a:rPr lang="ko-KR" altLang="en-US" dirty="0"/>
              <a:t> 과제에 문제 매핑하기</a:t>
            </a:r>
          </a:p>
        </p:txBody>
      </p:sp>
    </p:spTree>
    <p:extLst>
      <p:ext uri="{BB962C8B-B14F-4D97-AF65-F5344CB8AC3E}">
        <p14:creationId xmlns:p14="http://schemas.microsoft.com/office/powerpoint/2010/main" val="11636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2209"/>
            <a:ext cx="10515600" cy="1325563"/>
          </a:xfrm>
        </p:spPr>
        <p:txBody>
          <a:bodyPr/>
          <a:lstStyle/>
          <a:p>
            <a:r>
              <a:rPr lang="en-US" altLang="ko-KR" dirty="0"/>
              <a:t>5.2.1 </a:t>
            </a:r>
            <a:r>
              <a:rPr lang="ko-KR" altLang="en-US" dirty="0"/>
              <a:t>분류 모델 평가하기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7200"/>
            <a:ext cx="10515600" cy="50691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혼동 행렬</a:t>
            </a:r>
            <a:r>
              <a:rPr lang="en-US" altLang="ko-KR" dirty="0"/>
              <a:t>(confusion matrix, error matrix)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분류 모델의 알고리즘 결과를 도수분포표로 나타낸 것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Ex) 2x2 </a:t>
            </a:r>
            <a:r>
              <a:rPr lang="ko-KR" altLang="en-US" sz="2000" dirty="0"/>
              <a:t>스팸메일 분류 알고리즘의 혼동행렬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정확도</a:t>
            </a:r>
            <a:r>
              <a:rPr lang="en-US" altLang="ko-KR" sz="2000" dirty="0"/>
              <a:t>: P(</a:t>
            </a:r>
            <a:r>
              <a:rPr lang="en-US" altLang="ko-KR" sz="2000" dirty="0" err="1"/>
              <a:t>false∩negative</a:t>
            </a:r>
            <a:r>
              <a:rPr lang="en-US" altLang="ko-KR" sz="2000" dirty="0"/>
              <a:t>, and </a:t>
            </a:r>
            <a:r>
              <a:rPr lang="en-US" altLang="ko-KR" sz="2000" dirty="0" err="1"/>
              <a:t>true∩positive</a:t>
            </a:r>
            <a:r>
              <a:rPr lang="en-US" altLang="ko-KR" sz="2000" dirty="0"/>
              <a:t>) = (TP+TN) / (TP+FP+TN+FN)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정밀도</a:t>
            </a:r>
            <a:r>
              <a:rPr lang="en-US" altLang="ko-KR" sz="2000" dirty="0"/>
              <a:t>: P(condition=true | predicted =positive) = TP / (TP+FP)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 err="1"/>
              <a:t>재현율</a:t>
            </a:r>
            <a:r>
              <a:rPr lang="en-US" altLang="ko-KR" sz="2000" dirty="0"/>
              <a:t>, </a:t>
            </a:r>
            <a:r>
              <a:rPr lang="ko-KR" altLang="en-US" sz="2000" dirty="0"/>
              <a:t>민감도</a:t>
            </a:r>
            <a:r>
              <a:rPr lang="en-US" altLang="ko-KR" sz="2000" dirty="0"/>
              <a:t>: P(predicted=positive | condition=true) = TP / (TP+FN)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 err="1"/>
              <a:t>특정률</a:t>
            </a:r>
            <a:r>
              <a:rPr lang="en-US" altLang="ko-KR" sz="2000" dirty="0"/>
              <a:t>: P(predicted=negative | condition=false) = TN / (TN+FP)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D6FCA59-7A0D-4B83-A40A-B413ECE26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90085"/>
              </p:ext>
            </p:extLst>
          </p:nvPr>
        </p:nvGraphicFramePr>
        <p:xfrm>
          <a:off x="3080553" y="2612763"/>
          <a:ext cx="5825229" cy="2200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743">
                  <a:extLst>
                    <a:ext uri="{9D8B030D-6E8A-4147-A177-3AD203B41FA5}">
                      <a16:colId xmlns:a16="http://schemas.microsoft.com/office/drawing/2014/main" val="2940014537"/>
                    </a:ext>
                  </a:extLst>
                </a:gridCol>
                <a:gridCol w="1941743">
                  <a:extLst>
                    <a:ext uri="{9D8B030D-6E8A-4147-A177-3AD203B41FA5}">
                      <a16:colId xmlns:a16="http://schemas.microsoft.com/office/drawing/2014/main" val="3810218100"/>
                    </a:ext>
                  </a:extLst>
                </a:gridCol>
                <a:gridCol w="1941743">
                  <a:extLst>
                    <a:ext uri="{9D8B030D-6E8A-4147-A177-3AD203B41FA5}">
                      <a16:colId xmlns:a16="http://schemas.microsoft.com/office/drawing/2014/main" val="1588426309"/>
                    </a:ext>
                  </a:extLst>
                </a:gridCol>
              </a:tblGrid>
              <a:tr h="73699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예측 </a:t>
                      </a:r>
                      <a:r>
                        <a:rPr lang="en-US" altLang="ko-KR" sz="1400" dirty="0"/>
                        <a:t>= </a:t>
                      </a:r>
                      <a:r>
                        <a:rPr lang="ko-KR" altLang="en-US" sz="1400" dirty="0"/>
                        <a:t>부정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(predicted condition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= negative)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예측 </a:t>
                      </a:r>
                      <a:r>
                        <a:rPr lang="en-US" altLang="ko-KR" sz="1400" dirty="0"/>
                        <a:t>= </a:t>
                      </a:r>
                      <a:r>
                        <a:rPr lang="ko-KR" altLang="en-US" sz="1400" dirty="0"/>
                        <a:t>긍정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(predicted condition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= positive)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813961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정상 메일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(category condition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= false)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True negatives(TN)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False positive(FP)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576991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스팸 메일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(category condition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= true)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False negatives(FN)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True positives(TP)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57877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7CDDE5-66AC-49DF-92DA-37EB1CC2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D7FEA-06CF-4B58-99F6-F74302722D0A}"/>
              </a:ext>
            </a:extLst>
          </p:cNvPr>
          <p:cNvSpPr txBox="1"/>
          <p:nvPr/>
        </p:nvSpPr>
        <p:spPr>
          <a:xfrm>
            <a:off x="10072509" y="-4207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5.2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</p:spTree>
    <p:extLst>
      <p:ext uri="{BB962C8B-B14F-4D97-AF65-F5344CB8AC3E}">
        <p14:creationId xmlns:p14="http://schemas.microsoft.com/office/powerpoint/2010/main" val="8570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5.2.2 </a:t>
            </a:r>
            <a:r>
              <a:rPr lang="ko-KR" altLang="en-US" dirty="0" err="1"/>
              <a:t>스코어링</a:t>
            </a:r>
            <a:r>
              <a:rPr lang="ko-KR" altLang="en-US" dirty="0"/>
              <a:t> 모델 평가하기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회귀 모형의 평가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800" dirty="0"/>
              <a:t>-&gt; </a:t>
            </a:r>
            <a:r>
              <a:rPr lang="ko-KR" altLang="en-US" sz="2800" dirty="0" err="1"/>
              <a:t>잔차</a:t>
            </a:r>
            <a:r>
              <a:rPr lang="en-US" altLang="ko-KR" sz="2800" dirty="0"/>
              <a:t>(residual)</a:t>
            </a:r>
            <a:r>
              <a:rPr lang="ko-KR" altLang="en-US" sz="2800" dirty="0"/>
              <a:t>에 관한 평가</a:t>
            </a:r>
            <a:endParaRPr lang="en-US" altLang="ko-KR" sz="2800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평균 제곱근 오차</a:t>
            </a:r>
            <a:r>
              <a:rPr lang="en-US" altLang="ko-KR" dirty="0"/>
              <a:t>(</a:t>
            </a:r>
            <a:r>
              <a:rPr lang="ko-KR" altLang="en-US" dirty="0"/>
              <a:t>평균 오차의 제곱근</a:t>
            </a:r>
            <a:r>
              <a:rPr lang="en-US" altLang="ko-KR" dirty="0"/>
              <a:t>) = root(MSE)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결정계수</a:t>
            </a:r>
            <a:r>
              <a:rPr lang="en-US" altLang="ko-KR" dirty="0"/>
              <a:t>(R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SSR/SST : </a:t>
            </a:r>
            <a:r>
              <a:rPr lang="ko-KR" altLang="en-US" dirty="0"/>
              <a:t>회귀모형에 의해 설명되는 변동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R</a:t>
            </a:r>
            <a:r>
              <a:rPr lang="en-US" altLang="ko-KR" baseline="30000" dirty="0"/>
              <a:t>2</a:t>
            </a:r>
            <a:r>
              <a:rPr lang="ko-KR" altLang="en-US" baseline="30000" dirty="0"/>
              <a:t> </a:t>
            </a:r>
            <a:r>
              <a:rPr lang="ko-KR" altLang="en-US" dirty="0"/>
              <a:t>값이</a:t>
            </a:r>
            <a:r>
              <a:rPr lang="en-US" altLang="ko-KR" dirty="0"/>
              <a:t> 1(100%)</a:t>
            </a:r>
            <a:r>
              <a:rPr lang="ko-KR" altLang="en-US" dirty="0"/>
              <a:t>에 가까우면 모형식이 좋다는 의미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상관계수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절대 오차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8E8915-F5AC-4C9D-AEBA-69C55CED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91E74-D106-409D-8A43-A9DC8D280863}"/>
              </a:ext>
            </a:extLst>
          </p:cNvPr>
          <p:cNvSpPr txBox="1"/>
          <p:nvPr/>
        </p:nvSpPr>
        <p:spPr>
          <a:xfrm>
            <a:off x="10072509" y="-4207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5.2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</p:spTree>
    <p:extLst>
      <p:ext uri="{BB962C8B-B14F-4D97-AF65-F5344CB8AC3E}">
        <p14:creationId xmlns:p14="http://schemas.microsoft.com/office/powerpoint/2010/main" val="15629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5.2.3 </a:t>
            </a:r>
            <a:r>
              <a:rPr lang="ko-KR" altLang="en-US" dirty="0"/>
              <a:t>확률 모델 평가하기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이중 밀도 플롯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수신자 조작 특성 곡선</a:t>
            </a:r>
            <a:r>
              <a:rPr lang="en-US" altLang="ko-KR" dirty="0"/>
              <a:t>(ROC)</a:t>
            </a:r>
            <a:r>
              <a:rPr lang="ko-KR" altLang="en-US" dirty="0"/>
              <a:t>과 곡선 밑 면적</a:t>
            </a:r>
            <a:r>
              <a:rPr lang="en-US" altLang="ko-KR" dirty="0"/>
              <a:t>(AUC)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dirty="0"/>
              <a:t>로그 우도</a:t>
            </a:r>
            <a:r>
              <a:rPr lang="en-US" altLang="ko-KR" dirty="0"/>
              <a:t>(</a:t>
            </a:r>
            <a:r>
              <a:rPr lang="ko-KR" altLang="en-US" dirty="0"/>
              <a:t>로그 가능도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편차</a:t>
            </a:r>
            <a:r>
              <a:rPr lang="en-US" altLang="ko-KR" dirty="0"/>
              <a:t>(deviance, </a:t>
            </a:r>
            <a:r>
              <a:rPr lang="ko-KR" altLang="en-US" dirty="0"/>
              <a:t>이탈도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dirty="0"/>
              <a:t>AIC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엔트로피</a:t>
            </a:r>
            <a:r>
              <a:rPr lang="en-US" altLang="ko-KR" dirty="0"/>
              <a:t>(entropy)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93693-C195-44BA-87CB-EC49906E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F6302-208E-44C4-A172-B3EA5A467AD2}"/>
              </a:ext>
            </a:extLst>
          </p:cNvPr>
          <p:cNvSpPr txBox="1"/>
          <p:nvPr/>
        </p:nvSpPr>
        <p:spPr>
          <a:xfrm>
            <a:off x="10072509" y="-4207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5.2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</p:spTree>
    <p:extLst>
      <p:ext uri="{BB962C8B-B14F-4D97-AF65-F5344CB8AC3E}">
        <p14:creationId xmlns:p14="http://schemas.microsoft.com/office/powerpoint/2010/main" val="33652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77024-A8B5-4DD5-879F-6C39377E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5.3.1 </a:t>
            </a:r>
            <a:r>
              <a:rPr lang="ko-KR" altLang="en-US" dirty="0"/>
              <a:t>일반적인 모델 문제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0B609-084D-4EEC-AB6E-B50E0ADB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과적합</a:t>
            </a:r>
            <a:r>
              <a:rPr lang="en-US" altLang="ko-KR" sz="2400" b="1" dirty="0"/>
              <a:t>(overfit)</a:t>
            </a:r>
          </a:p>
          <a:p>
            <a:pPr lvl="1"/>
            <a:r>
              <a:rPr lang="ko-KR" altLang="en-US" sz="2000" dirty="0"/>
              <a:t>모형이 일반적인 모집단의 특성을 잘 나타내지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훈련 데이터의 특성을 잘 나타내는 경우</a:t>
            </a:r>
            <a:endParaRPr lang="en-US" altLang="ko-KR" sz="2000" dirty="0"/>
          </a:p>
          <a:p>
            <a:pPr lvl="1"/>
            <a:r>
              <a:rPr lang="ko-KR" altLang="en-US" sz="2000" dirty="0"/>
              <a:t>고려하는 변수가 많거나</a:t>
            </a:r>
            <a:r>
              <a:rPr lang="en-US" altLang="ko-KR" sz="2000" dirty="0"/>
              <a:t>, </a:t>
            </a:r>
            <a:r>
              <a:rPr lang="ko-KR" altLang="en-US" sz="2000" dirty="0"/>
              <a:t>모형이 복잡해질 때 과적합이 일어난다</a:t>
            </a:r>
            <a:r>
              <a:rPr lang="en-US" altLang="ko-KR" sz="2000" dirty="0"/>
              <a:t>.</a:t>
            </a:r>
          </a:p>
          <a:p>
            <a:r>
              <a:rPr lang="ko-KR" altLang="en-US" sz="2400" dirty="0"/>
              <a:t>선호하는 모형</a:t>
            </a:r>
            <a:endParaRPr lang="en-US" altLang="ko-KR" sz="2400" dirty="0"/>
          </a:p>
          <a:p>
            <a:pPr lvl="1"/>
            <a:r>
              <a:rPr lang="ko-KR" altLang="en-US" sz="2000" dirty="0"/>
              <a:t>과적합을 피하고</a:t>
            </a:r>
            <a:r>
              <a:rPr lang="en-US" altLang="ko-KR" sz="2000" dirty="0"/>
              <a:t>, </a:t>
            </a:r>
            <a:r>
              <a:rPr lang="ko-KR" altLang="en-US" sz="2000" dirty="0"/>
              <a:t>제대로 된 일반화 규칙 또는 패턴을 가진 모형</a:t>
            </a:r>
            <a:endParaRPr lang="en-US" altLang="ko-KR" sz="2000" dirty="0"/>
          </a:p>
          <a:p>
            <a:r>
              <a:rPr lang="ko-KR" altLang="en-US" sz="2400" dirty="0"/>
              <a:t>해결책</a:t>
            </a:r>
            <a:endParaRPr lang="en-US" altLang="ko-KR" sz="2400" dirty="0"/>
          </a:p>
          <a:p>
            <a:pPr lvl="1"/>
            <a:r>
              <a:rPr lang="ko-KR" altLang="en-US" sz="2000" dirty="0"/>
              <a:t>보다 많은 훈련 데이터를 수집하여 모형을 만든다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고려하는 변수의 수를 줄인다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여러 테스트 기법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39168-E0EF-444C-BD39-9A4E29B0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54" y="4825371"/>
            <a:ext cx="7114342" cy="178291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25E2DB-066C-4070-95B2-F1BF8F01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08FA2-C7DA-4828-8311-EE4925C04928}"/>
              </a:ext>
            </a:extLst>
          </p:cNvPr>
          <p:cNvSpPr txBox="1"/>
          <p:nvPr/>
        </p:nvSpPr>
        <p:spPr>
          <a:xfrm>
            <a:off x="10154263" y="114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5.3 </a:t>
            </a:r>
            <a:r>
              <a:rPr lang="ko-KR" altLang="en-US" dirty="0"/>
              <a:t>모델 검증하기</a:t>
            </a:r>
          </a:p>
        </p:txBody>
      </p:sp>
    </p:spTree>
    <p:extLst>
      <p:ext uri="{BB962C8B-B14F-4D97-AF65-F5344CB8AC3E}">
        <p14:creationId xmlns:p14="http://schemas.microsoft.com/office/powerpoint/2010/main" val="2411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5.3.3 </a:t>
            </a:r>
            <a:r>
              <a:rPr lang="ko-KR" altLang="en-US" dirty="0"/>
              <a:t>모델 품질 보증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8082"/>
            <a:ext cx="7373645" cy="497479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홀드 아웃 데이터 기반 테스트</a:t>
            </a:r>
            <a:endParaRPr lang="en-US" altLang="ko-KR" b="1" dirty="0"/>
          </a:p>
          <a:p>
            <a:pPr lvl="1"/>
            <a:r>
              <a:rPr lang="ko-KR" altLang="en-US" dirty="0"/>
              <a:t>모형 설계에 사용될 훈련 데이터와 모형 검증에 사용될 테스트 데이터를 둘로 나눈 뒤</a:t>
            </a:r>
            <a:r>
              <a:rPr lang="en-US" altLang="ko-KR" dirty="0"/>
              <a:t>, </a:t>
            </a:r>
            <a:r>
              <a:rPr lang="ko-KR" altLang="en-US" dirty="0"/>
              <a:t>모형을 평가하는 방법</a:t>
            </a:r>
            <a:endParaRPr lang="en-US" altLang="ko-KR" dirty="0"/>
          </a:p>
          <a:p>
            <a:pPr lvl="1"/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/>
              <a:t>회귀분석 </a:t>
            </a:r>
            <a:r>
              <a:rPr lang="en-US" altLang="ko-KR" dirty="0"/>
              <a:t>– data </a:t>
            </a:r>
            <a:r>
              <a:rPr lang="en-US" altLang="ko-KR" dirty="0" smtClean="0"/>
              <a:t>splitting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K-fold </a:t>
            </a:r>
            <a:r>
              <a:rPr lang="ko-KR" altLang="en-US" b="1" dirty="0"/>
              <a:t>교차 검증</a:t>
            </a:r>
            <a:endParaRPr lang="en-US" altLang="ko-KR" b="1" dirty="0"/>
          </a:p>
          <a:p>
            <a:pPr lvl="1"/>
            <a:r>
              <a:rPr lang="ko-KR" altLang="en-US" dirty="0"/>
              <a:t>홀드 아웃 데이터 기반 테스트를 보완한 방법</a:t>
            </a:r>
            <a:endParaRPr lang="en-US" altLang="ko-KR" dirty="0"/>
          </a:p>
          <a:p>
            <a:pPr lvl="1"/>
            <a:r>
              <a:rPr lang="ko-KR" altLang="en-US" dirty="0"/>
              <a:t>여려 훈련 데이터로부터 모형을 생성</a:t>
            </a:r>
            <a:endParaRPr lang="en-US" altLang="ko-KR" dirty="0"/>
          </a:p>
          <a:p>
            <a:pPr lvl="1"/>
            <a:r>
              <a:rPr lang="ko-KR" altLang="en-US" dirty="0"/>
              <a:t>위 모형으로부터 얻은 </a:t>
            </a:r>
            <a:r>
              <a:rPr lang="ko-KR" altLang="en-US" dirty="0" err="1"/>
              <a:t>모수들의</a:t>
            </a:r>
            <a:r>
              <a:rPr lang="ko-KR" altLang="en-US" dirty="0"/>
              <a:t> 평균값을        최종 </a:t>
            </a:r>
            <a:r>
              <a:rPr lang="ko-KR" altLang="en-US" dirty="0" err="1"/>
              <a:t>모수로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ko-KR" altLang="en-US" dirty="0"/>
              <a:t>테스트 데이터를 이용하여 모형을 </a:t>
            </a:r>
            <a:r>
              <a:rPr lang="ko-KR" altLang="en-US" dirty="0" smtClean="0"/>
              <a:t>평가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0FF562-C23E-473C-8865-D166BBA97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47" y="2843645"/>
            <a:ext cx="3920130" cy="3429454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CF98BB-7D1D-482B-B33B-508160A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050D6-E5E3-4035-B466-834A8884E1A1}"/>
              </a:ext>
            </a:extLst>
          </p:cNvPr>
          <p:cNvSpPr txBox="1"/>
          <p:nvPr/>
        </p:nvSpPr>
        <p:spPr>
          <a:xfrm>
            <a:off x="10154263" y="114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5.3 </a:t>
            </a:r>
            <a:r>
              <a:rPr lang="ko-KR" altLang="en-US" dirty="0"/>
              <a:t>모델 검증하기</a:t>
            </a:r>
          </a:p>
        </p:txBody>
      </p:sp>
    </p:spTree>
    <p:extLst>
      <p:ext uri="{BB962C8B-B14F-4D97-AF65-F5344CB8AC3E}">
        <p14:creationId xmlns:p14="http://schemas.microsoft.com/office/powerpoint/2010/main" val="23340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5.3.3 </a:t>
            </a:r>
            <a:r>
              <a:rPr lang="ko-KR" altLang="en-US" dirty="0"/>
              <a:t>모델 품질 보증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유의성 테스트</a:t>
            </a:r>
            <a:r>
              <a:rPr lang="en-US" altLang="ko-KR" b="1" dirty="0"/>
              <a:t>(Tests of Significance, Hypothesis Testing)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모형의 </a:t>
            </a:r>
            <a:r>
              <a:rPr lang="ko-KR" altLang="en-US" dirty="0" err="1"/>
              <a:t>모수</a:t>
            </a:r>
            <a:r>
              <a:rPr lang="en-US" altLang="ko-KR" dirty="0"/>
              <a:t>(parameter)</a:t>
            </a:r>
            <a:r>
              <a:rPr lang="ko-KR" altLang="en-US" dirty="0"/>
              <a:t>에 관한 </a:t>
            </a:r>
            <a:r>
              <a:rPr lang="en-US" altLang="ko-KR" dirty="0"/>
              <a:t>‘</a:t>
            </a:r>
            <a:r>
              <a:rPr lang="ko-KR" altLang="en-US" dirty="0"/>
              <a:t>가설 검정</a:t>
            </a:r>
            <a:r>
              <a:rPr lang="en-US" altLang="ko-KR" dirty="0"/>
              <a:t>’ – H</a:t>
            </a:r>
            <a:r>
              <a:rPr lang="en-US" altLang="ko-KR" baseline="-25000" dirty="0"/>
              <a:t>0</a:t>
            </a:r>
            <a:r>
              <a:rPr lang="en-US" altLang="ko-KR" dirty="0"/>
              <a:t> vs. H</a:t>
            </a:r>
            <a:r>
              <a:rPr lang="en-US" altLang="ko-KR" baseline="-25000" dirty="0"/>
              <a:t>1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p-value: 1</a:t>
            </a:r>
            <a:r>
              <a:rPr lang="ko-KR" altLang="en-US" dirty="0"/>
              <a:t>종 오류를 범할 확률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Ex) </a:t>
            </a:r>
            <a:r>
              <a:rPr lang="ko-KR" altLang="en-US" dirty="0"/>
              <a:t>단순선형회귀분석에서 기울기에 관한 검정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/>
              <a:t>       등분산성 검정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b="1" dirty="0"/>
              <a:t>신뢰구간을 이용한 검정</a:t>
            </a:r>
            <a:endParaRPr lang="en-US" altLang="ko-KR" b="1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모수의</a:t>
            </a:r>
            <a:r>
              <a:rPr lang="ko-KR" altLang="en-US" dirty="0"/>
              <a:t> 신뢰구간을 이용한 검정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56A17-C97D-415C-8289-4984A3E4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28739-019B-4153-AB5C-C6DF51627628}"/>
              </a:ext>
            </a:extLst>
          </p:cNvPr>
          <p:cNvSpPr txBox="1"/>
          <p:nvPr/>
        </p:nvSpPr>
        <p:spPr>
          <a:xfrm>
            <a:off x="10154263" y="114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5.3 </a:t>
            </a:r>
            <a:r>
              <a:rPr lang="ko-KR" altLang="en-US" dirty="0"/>
              <a:t>모델 검증하기</a:t>
            </a:r>
          </a:p>
        </p:txBody>
      </p:sp>
    </p:spTree>
    <p:extLst>
      <p:ext uri="{BB962C8B-B14F-4D97-AF65-F5344CB8AC3E}">
        <p14:creationId xmlns:p14="http://schemas.microsoft.com/office/powerpoint/2010/main" val="30333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목표에 맞게 모델 결정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주어진 데이터는 어떤 종류의 데이터인지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분석을 통해 얻고자 하는 변수</a:t>
            </a:r>
            <a:r>
              <a:rPr lang="en-US" altLang="ko-KR" dirty="0"/>
              <a:t>, </a:t>
            </a:r>
            <a:r>
              <a:rPr lang="ko-KR" altLang="en-US" dirty="0"/>
              <a:t>값은 무엇이지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모형 결정 후</a:t>
            </a:r>
            <a:r>
              <a:rPr lang="en-US" altLang="ko-KR" dirty="0"/>
              <a:t>, </a:t>
            </a:r>
            <a:r>
              <a:rPr lang="ko-KR" altLang="en-US" dirty="0"/>
              <a:t>모형의 영향과 건정성으로                             모형 테스트 항목을 나눠라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모형 테스트를 위해</a:t>
            </a:r>
            <a:r>
              <a:rPr lang="en-US" altLang="ko-KR" dirty="0"/>
              <a:t>, </a:t>
            </a:r>
            <a:r>
              <a:rPr lang="ko-KR" altLang="en-US" dirty="0"/>
              <a:t>데이터 일부 자료를 남겨두어라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E3C9E7-C2ED-4707-9919-D3A641F4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데이터 과학자로서 주어진 문제를 해결하기 위해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기계학습</a:t>
            </a:r>
            <a:r>
              <a:rPr lang="en-US" altLang="ko-KR" dirty="0"/>
              <a:t>(</a:t>
            </a:r>
            <a:r>
              <a:rPr lang="ko-KR" altLang="en-US" dirty="0" err="1"/>
              <a:t>머신러닝</a:t>
            </a:r>
            <a:r>
              <a:rPr lang="en-US" altLang="ko-KR" dirty="0"/>
              <a:t>)</a:t>
            </a:r>
            <a:r>
              <a:rPr lang="ko-KR" altLang="en-US" dirty="0"/>
              <a:t> 방법과 통계 모델 방법을 사용한다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문제에 따라 적절한 모델링 기법 선택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선택한 모델이 좋은 모델인지</a:t>
            </a:r>
            <a:r>
              <a:rPr lang="en-US" altLang="ko-KR" dirty="0"/>
              <a:t>, </a:t>
            </a:r>
            <a:r>
              <a:rPr lang="ko-KR" altLang="en-US" dirty="0"/>
              <a:t>실전에서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잘 작동하는지를 알아보기 위해 모델의 성능을 측정한다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모델 평가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모델 건전성 검증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40AB09-80D5-403C-AE18-D055F07A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60F37-7B2F-497C-BC70-170F12BC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구축과 평가의 순서도</a:t>
            </a: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6AD1C1DA-FC6F-4A04-A690-7DF901EC3AEA}"/>
              </a:ext>
            </a:extLst>
          </p:cNvPr>
          <p:cNvSpPr/>
          <p:nvPr/>
        </p:nvSpPr>
        <p:spPr>
          <a:xfrm>
            <a:off x="693936" y="1786377"/>
            <a:ext cx="1615736" cy="1429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</a:t>
            </a:r>
            <a:endParaRPr lang="en-US" altLang="ko-KR" sz="2000" b="1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D5E76BBC-B356-437D-A12E-F2548C66812C}"/>
              </a:ext>
            </a:extLst>
          </p:cNvPr>
          <p:cNvSpPr/>
          <p:nvPr/>
        </p:nvSpPr>
        <p:spPr>
          <a:xfrm>
            <a:off x="2938507" y="1690688"/>
            <a:ext cx="2894122" cy="16206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테스트</a:t>
            </a:r>
            <a:r>
              <a:rPr lang="en-US" altLang="ko-KR" b="1" dirty="0"/>
              <a:t>/</a:t>
            </a:r>
            <a:r>
              <a:rPr lang="ko-KR" altLang="en-US" b="1" dirty="0"/>
              <a:t>훈련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데이터 분리</a:t>
            </a: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4BED330A-51C8-47C1-9DE1-6F6AC16E8E8F}"/>
              </a:ext>
            </a:extLst>
          </p:cNvPr>
          <p:cNvSpPr/>
          <p:nvPr/>
        </p:nvSpPr>
        <p:spPr>
          <a:xfrm>
            <a:off x="3453412" y="3897297"/>
            <a:ext cx="1855435" cy="11718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테스트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데이터</a:t>
            </a: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EA18C61D-5E8B-4135-8C51-FF4BD63F431D}"/>
              </a:ext>
            </a:extLst>
          </p:cNvPr>
          <p:cNvSpPr/>
          <p:nvPr/>
        </p:nvSpPr>
        <p:spPr>
          <a:xfrm>
            <a:off x="6609424" y="1917578"/>
            <a:ext cx="1855435" cy="11718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트레이닝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데이터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6F00456B-ED89-4D3F-BC2F-EA2B03D8A1E6}"/>
              </a:ext>
            </a:extLst>
          </p:cNvPr>
          <p:cNvSpPr/>
          <p:nvPr/>
        </p:nvSpPr>
        <p:spPr>
          <a:xfrm>
            <a:off x="8904303" y="1955052"/>
            <a:ext cx="1775534" cy="1091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모델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트레이닝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7FB7B553-E9ED-4162-B7C9-B2DE9AB61E50}"/>
              </a:ext>
            </a:extLst>
          </p:cNvPr>
          <p:cNvSpPr/>
          <p:nvPr/>
        </p:nvSpPr>
        <p:spPr>
          <a:xfrm>
            <a:off x="8904303" y="3631985"/>
            <a:ext cx="1775534" cy="1091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모델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0BDBE052-E3C8-4E5D-A63D-E31BBB0B9191}"/>
              </a:ext>
            </a:extLst>
          </p:cNvPr>
          <p:cNvSpPr/>
          <p:nvPr/>
        </p:nvSpPr>
        <p:spPr>
          <a:xfrm>
            <a:off x="8904303" y="5225991"/>
            <a:ext cx="1775534" cy="1091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예측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568178-2955-4EC3-8620-6A7E80F01939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309672" y="2501029"/>
            <a:ext cx="628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A09D4F-3F35-48CD-B584-1A7A6EC803F8}"/>
              </a:ext>
            </a:extLst>
          </p:cNvPr>
          <p:cNvCxnSpPr>
            <a:stCxn id="6" idx="2"/>
          </p:cNvCxnSpPr>
          <p:nvPr/>
        </p:nvCxnSpPr>
        <p:spPr>
          <a:xfrm flipH="1">
            <a:off x="4381130" y="3311371"/>
            <a:ext cx="4438" cy="585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FF5784-F099-4C62-9554-6FE96603BD3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32629" y="2501030"/>
            <a:ext cx="776795" cy="24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F54DDB-3B71-4FD9-A6BB-7B87EBDEE3C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8464859" y="2501029"/>
            <a:ext cx="439444" cy="24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D1877B4-56E4-4E6A-932D-C650BDEF19A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792070" y="3047006"/>
            <a:ext cx="0" cy="5849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9D87DB-CD8A-4886-8CC1-31667DA9D00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792070" y="4723939"/>
            <a:ext cx="0" cy="5020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FCC150F-06C2-4CF6-8A25-64AB4AD75DE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308847" y="4177962"/>
            <a:ext cx="3595456" cy="305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08307-06EF-4108-9684-3EDC5FF6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EA802-BCBF-4DB2-B0AE-20F08A4F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5.1.1 </a:t>
            </a:r>
            <a:r>
              <a:rPr lang="ko-KR" altLang="en-US" dirty="0"/>
              <a:t>분류 문제 해결하기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80CD4-743D-4637-BD87-967CCADF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분류화 방법</a:t>
            </a:r>
            <a:endParaRPr lang="en-US" altLang="ko-KR" b="1" dirty="0"/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베이지안 확률을 이용하여 분류하는 기법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                    – </a:t>
            </a:r>
            <a:r>
              <a:rPr lang="ko-KR" altLang="en-US" dirty="0"/>
              <a:t>상품 카테고리 문제를 해결하기에 좋음</a:t>
            </a:r>
            <a:endParaRPr lang="en-US" altLang="ko-KR" dirty="0"/>
          </a:p>
          <a:p>
            <a:pPr lvl="6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의사결정 나무</a:t>
            </a:r>
            <a:r>
              <a:rPr lang="en-US" altLang="ko-KR" dirty="0"/>
              <a:t> – </a:t>
            </a:r>
            <a:r>
              <a:rPr lang="ko-KR" altLang="en-US" dirty="0"/>
              <a:t>자료를 여러 조건에 관하여 분류하는 기법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로지스틱 회귀 </a:t>
            </a:r>
            <a:r>
              <a:rPr lang="en-US" altLang="ko-KR" dirty="0"/>
              <a:t>– </a:t>
            </a:r>
            <a:r>
              <a:rPr lang="ko-KR" altLang="en-US" dirty="0"/>
              <a:t>특정 범주의 확률을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                      </a:t>
            </a:r>
            <a:r>
              <a:rPr lang="ko-KR" altLang="en-US" dirty="0"/>
              <a:t>예측할 때 유용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5D570F-37DA-464C-BA89-59C1C415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557" y="3705124"/>
            <a:ext cx="4450671" cy="2936452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861DB-2B90-454D-82C9-3E900435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D5B02-899A-4AA6-BD89-00CDF5783600}"/>
              </a:ext>
            </a:extLst>
          </p:cNvPr>
          <p:cNvSpPr txBox="1"/>
          <p:nvPr/>
        </p:nvSpPr>
        <p:spPr>
          <a:xfrm>
            <a:off x="8374929" y="0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 err="1"/>
              <a:t>머신러닝</a:t>
            </a:r>
            <a:r>
              <a:rPr lang="ko-KR" altLang="en-US" dirty="0"/>
              <a:t> 과제에 문제 매핑하기</a:t>
            </a:r>
          </a:p>
        </p:txBody>
      </p:sp>
    </p:spTree>
    <p:extLst>
      <p:ext uri="{BB962C8B-B14F-4D97-AF65-F5344CB8AC3E}">
        <p14:creationId xmlns:p14="http://schemas.microsoft.com/office/powerpoint/2010/main" val="29482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EA802-BCBF-4DB2-B0AE-20F08A4F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5.1.1 </a:t>
            </a:r>
            <a:r>
              <a:rPr lang="ko-KR" altLang="en-US" dirty="0"/>
              <a:t>분류 문제 해결하기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80CD4-743D-4637-BD87-967CCADF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b="1" dirty="0"/>
              <a:t>지도학습</a:t>
            </a:r>
            <a:endParaRPr lang="en-US" altLang="ko-KR" sz="3200" b="1" dirty="0"/>
          </a:p>
          <a:p>
            <a:pPr lvl="1">
              <a:lnSpc>
                <a:spcPct val="120000"/>
              </a:lnSpc>
            </a:pPr>
            <a:r>
              <a:rPr lang="ko-KR" altLang="en-US" sz="2800" dirty="0"/>
              <a:t>특정 입력에 대하여 </a:t>
            </a:r>
            <a:r>
              <a:rPr lang="en-US" altLang="ko-KR" sz="2800" dirty="0"/>
              <a:t>‘</a:t>
            </a:r>
            <a:r>
              <a:rPr lang="ko-KR" altLang="en-US" sz="2800" dirty="0"/>
              <a:t>올바른 정답</a:t>
            </a:r>
            <a:r>
              <a:rPr lang="en-US" altLang="ko-KR" sz="2800" dirty="0"/>
              <a:t>’</a:t>
            </a:r>
            <a:r>
              <a:rPr lang="ko-KR" altLang="en-US" sz="2800" dirty="0"/>
              <a:t>이 있는 데이터 집합</a:t>
            </a:r>
            <a:endParaRPr lang="en-US" altLang="ko-KR" sz="2800" dirty="0"/>
          </a:p>
          <a:p>
            <a:pPr lvl="1">
              <a:lnSpc>
                <a:spcPct val="120000"/>
              </a:lnSpc>
            </a:pPr>
            <a:r>
              <a:rPr lang="ko-KR" altLang="en-US" sz="2800" dirty="0"/>
              <a:t>이를 바탕으로 </a:t>
            </a:r>
            <a:r>
              <a:rPr lang="en-US" altLang="ko-KR" sz="2800" dirty="0"/>
              <a:t>Input</a:t>
            </a:r>
            <a:r>
              <a:rPr lang="ko-KR" altLang="en-US" sz="2800" dirty="0"/>
              <a:t>과 </a:t>
            </a:r>
            <a:r>
              <a:rPr lang="en-US" altLang="ko-KR" sz="2800" dirty="0"/>
              <a:t>Output</a:t>
            </a:r>
            <a:r>
              <a:rPr lang="ko-KR" altLang="en-US" sz="2800" dirty="0"/>
              <a:t>에</a:t>
            </a:r>
            <a:r>
              <a:rPr lang="en-US" altLang="ko-KR" sz="2800" dirty="0"/>
              <a:t> </a:t>
            </a:r>
            <a:r>
              <a:rPr lang="ko-KR" altLang="en-US" sz="2800" dirty="0"/>
              <a:t>대한 관계</a:t>
            </a:r>
            <a:r>
              <a:rPr lang="en-US" altLang="ko-KR" sz="2800" dirty="0"/>
              <a:t>(</a:t>
            </a:r>
            <a:r>
              <a:rPr lang="ko-KR" altLang="en-US" sz="2800" dirty="0"/>
              <a:t>함수</a:t>
            </a:r>
            <a:r>
              <a:rPr lang="en-US" altLang="ko-KR" sz="2800" dirty="0"/>
              <a:t>)</a:t>
            </a:r>
            <a:r>
              <a:rPr lang="ko-KR" altLang="en-US" sz="2800" dirty="0"/>
              <a:t>를</a:t>
            </a:r>
            <a:endParaRPr lang="en-US" altLang="ko-KR" sz="28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800" dirty="0"/>
              <a:t>  </a:t>
            </a:r>
            <a:r>
              <a:rPr lang="ko-KR" altLang="en-US" sz="2800" dirty="0"/>
              <a:t>유추하는 기계 학습의 방법</a:t>
            </a:r>
            <a:endParaRPr lang="en-US" altLang="ko-KR" sz="2800" dirty="0"/>
          </a:p>
          <a:p>
            <a:pPr lvl="1">
              <a:lnSpc>
                <a:spcPct val="120000"/>
              </a:lnSpc>
            </a:pPr>
            <a:endParaRPr lang="en-US" altLang="ko-KR" sz="2800" dirty="0"/>
          </a:p>
          <a:p>
            <a:pPr lvl="1">
              <a:lnSpc>
                <a:spcPct val="120000"/>
              </a:lnSpc>
            </a:pPr>
            <a:r>
              <a:rPr lang="en-US" altLang="ko-KR" sz="2800" dirty="0"/>
              <a:t>Ex) </a:t>
            </a:r>
            <a:r>
              <a:rPr lang="ko-KR" altLang="en-US" sz="2800" dirty="0"/>
              <a:t>분류화</a:t>
            </a:r>
            <a:r>
              <a:rPr lang="en-US" altLang="ko-KR" sz="2800" dirty="0"/>
              <a:t>: </a:t>
            </a:r>
            <a:r>
              <a:rPr lang="ko-KR" altLang="en-US" sz="2800" dirty="0"/>
              <a:t>상품 분류</a:t>
            </a:r>
            <a:r>
              <a:rPr lang="en-US" altLang="ko-KR" sz="2800" dirty="0"/>
              <a:t>, </a:t>
            </a:r>
            <a:r>
              <a:rPr lang="ko-KR" altLang="en-US" sz="2800" dirty="0"/>
              <a:t>스캔한 문자 인식</a:t>
            </a:r>
            <a:endParaRPr lang="en-US" altLang="ko-KR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21066-1231-4389-B816-65169987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ABF86-BA20-46A6-B600-CA57605230E5}"/>
              </a:ext>
            </a:extLst>
          </p:cNvPr>
          <p:cNvSpPr txBox="1"/>
          <p:nvPr/>
        </p:nvSpPr>
        <p:spPr>
          <a:xfrm>
            <a:off x="8374929" y="9144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 err="1"/>
              <a:t>머신러닝</a:t>
            </a:r>
            <a:r>
              <a:rPr lang="ko-KR" altLang="en-US" dirty="0"/>
              <a:t> 과제에 문제 매핑하기</a:t>
            </a:r>
          </a:p>
        </p:txBody>
      </p:sp>
    </p:spTree>
    <p:extLst>
      <p:ext uri="{BB962C8B-B14F-4D97-AF65-F5344CB8AC3E}">
        <p14:creationId xmlns:p14="http://schemas.microsoft.com/office/powerpoint/2010/main" val="32715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1F091-6C7B-4EC5-95EE-0E7A235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5.1.2 </a:t>
            </a:r>
            <a:r>
              <a:rPr lang="ko-KR" altLang="en-US" dirty="0"/>
              <a:t>스코어링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244BD-E0A6-425A-914C-7B9F7BCB3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48"/>
            <a:ext cx="10515600" cy="47850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b="1" dirty="0"/>
              <a:t>선형 회귀분석</a:t>
            </a:r>
            <a:r>
              <a:rPr lang="en-US" altLang="ko-KR" b="1" dirty="0"/>
              <a:t>(linear</a:t>
            </a:r>
            <a:r>
              <a:rPr lang="ko-KR" altLang="en-US" b="1" dirty="0"/>
              <a:t> </a:t>
            </a:r>
            <a:r>
              <a:rPr lang="en-US" altLang="ko-KR" b="1" dirty="0"/>
              <a:t>regression)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연속형 독립변수와 연속형 종속변수의 관계를 선형식 모형을 통해 </a:t>
            </a:r>
            <a:r>
              <a:rPr lang="ko-KR" altLang="en-US" dirty="0" err="1"/>
              <a:t>변수간의</a:t>
            </a:r>
            <a:r>
              <a:rPr lang="ko-KR" altLang="en-US" dirty="0"/>
              <a:t> 관계를 알아보는 분석 방법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Y</a:t>
            </a:r>
            <a:r>
              <a:rPr lang="en-US" altLang="ko-KR" baseline="-25000" dirty="0"/>
              <a:t>i</a:t>
            </a:r>
            <a:r>
              <a:rPr lang="en-US" altLang="ko-KR" dirty="0"/>
              <a:t> = </a:t>
            </a:r>
            <a:r>
              <a:rPr lang="el-GR" altLang="ko-KR" dirty="0"/>
              <a:t>β</a:t>
            </a:r>
            <a:r>
              <a:rPr lang="en-US" altLang="ko-KR" baseline="-25000" dirty="0"/>
              <a:t>0</a:t>
            </a:r>
            <a:r>
              <a:rPr lang="en-US" altLang="ko-KR" dirty="0"/>
              <a:t>+</a:t>
            </a:r>
            <a:r>
              <a:rPr lang="el-GR" altLang="ko-KR" dirty="0"/>
              <a:t>β</a:t>
            </a:r>
            <a:r>
              <a:rPr lang="en-US" altLang="ko-KR" baseline="-25000" dirty="0"/>
              <a:t>1</a:t>
            </a:r>
            <a:r>
              <a:rPr lang="en-US" altLang="ko-KR" dirty="0"/>
              <a:t>x</a:t>
            </a:r>
            <a:r>
              <a:rPr lang="en-US" altLang="ko-KR" baseline="-25000" dirty="0"/>
              <a:t>i1</a:t>
            </a:r>
            <a:r>
              <a:rPr lang="en-US" altLang="ko-KR" dirty="0"/>
              <a:t>+</a:t>
            </a:r>
            <a:r>
              <a:rPr lang="el-GR" altLang="ko-KR" dirty="0"/>
              <a:t>β</a:t>
            </a:r>
            <a:r>
              <a:rPr lang="en-US" altLang="ko-KR" baseline="-25000" dirty="0"/>
              <a:t>2</a:t>
            </a:r>
            <a:r>
              <a:rPr lang="en-US" altLang="ko-KR" dirty="0"/>
              <a:t>x</a:t>
            </a:r>
            <a:r>
              <a:rPr lang="en-US" altLang="ko-KR" baseline="-25000" dirty="0"/>
              <a:t>i2</a:t>
            </a:r>
            <a:r>
              <a:rPr lang="en-US" altLang="ko-KR" dirty="0"/>
              <a:t>+ </a:t>
            </a:r>
            <a:r>
              <a:rPr lang="ko-KR" altLang="en-US" dirty="0"/>
              <a:t>⋯</a:t>
            </a:r>
            <a:r>
              <a:rPr lang="el-GR" altLang="ko-KR" dirty="0"/>
              <a:t> </a:t>
            </a:r>
            <a:r>
              <a:rPr lang="en-US" altLang="ko-KR" dirty="0"/>
              <a:t>+</a:t>
            </a:r>
            <a:r>
              <a:rPr lang="el-GR" altLang="ko-KR" dirty="0"/>
              <a:t>β</a:t>
            </a:r>
            <a:r>
              <a:rPr lang="en-US" altLang="ko-KR" baseline="-25000" dirty="0" err="1"/>
              <a:t>k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ik</a:t>
            </a:r>
            <a:r>
              <a:rPr lang="en-US" altLang="ko-KR" baseline="-25000" dirty="0"/>
              <a:t> </a:t>
            </a:r>
            <a:r>
              <a:rPr lang="en-US" altLang="ko-KR" dirty="0"/>
              <a:t>+ </a:t>
            </a:r>
            <a:r>
              <a:rPr lang="el-GR" altLang="ko-KR" dirty="0"/>
              <a:t>ε</a:t>
            </a:r>
            <a:r>
              <a:rPr lang="en-US" altLang="ko-KR" baseline="-25000" dirty="0" err="1"/>
              <a:t>i</a:t>
            </a:r>
            <a:r>
              <a:rPr lang="en-US" altLang="ko-KR" baseline="-25000" dirty="0"/>
              <a:t> </a:t>
            </a:r>
            <a:r>
              <a:rPr lang="en-US" altLang="ko-KR" dirty="0"/>
              <a:t>,</a:t>
            </a:r>
            <a:r>
              <a:rPr lang="en-US" altLang="ko-KR" baseline="-25000" dirty="0"/>
              <a:t>   </a:t>
            </a:r>
            <a:r>
              <a:rPr lang="el-GR" altLang="ko-KR" dirty="0"/>
              <a:t>ε</a:t>
            </a:r>
            <a:r>
              <a:rPr lang="en-US" altLang="ko-KR" baseline="-25000" dirty="0" err="1"/>
              <a:t>i</a:t>
            </a:r>
            <a:r>
              <a:rPr lang="en-US" altLang="ko-KR" baseline="-25000" dirty="0"/>
              <a:t> </a:t>
            </a:r>
            <a:r>
              <a:rPr lang="en-US" altLang="ko-KR" dirty="0"/>
              <a:t>~</a:t>
            </a:r>
            <a:r>
              <a:rPr lang="en-US" altLang="ko-KR" dirty="0" err="1"/>
              <a:t>iid</a:t>
            </a:r>
            <a:r>
              <a:rPr lang="en-US" altLang="ko-KR" dirty="0"/>
              <a:t> N(0, </a:t>
            </a:r>
            <a:r>
              <a:rPr lang="el-GR" altLang="ko-KR" dirty="0"/>
              <a:t>σ</a:t>
            </a:r>
            <a:r>
              <a:rPr lang="en-US" altLang="ko-KR" baseline="30000" dirty="0"/>
              <a:t>2</a:t>
            </a:r>
            <a:r>
              <a:rPr lang="en-US" altLang="ko-KR" dirty="0"/>
              <a:t>), </a:t>
            </a:r>
            <a:r>
              <a:rPr lang="en-US" altLang="ko-KR" dirty="0" err="1"/>
              <a:t>i</a:t>
            </a:r>
            <a:r>
              <a:rPr lang="en-US" altLang="ko-KR" dirty="0"/>
              <a:t>=1,2,…,n</a:t>
            </a:r>
            <a:endParaRPr lang="en-US" altLang="ko-KR" baseline="30000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Ex) (</a:t>
            </a:r>
            <a:r>
              <a:rPr lang="ko-KR" altLang="en-US" dirty="0"/>
              <a:t>시험 점수</a:t>
            </a:r>
            <a:r>
              <a:rPr lang="en-US" altLang="ko-KR" dirty="0"/>
              <a:t>) = (</a:t>
            </a:r>
            <a:r>
              <a:rPr lang="ko-KR" altLang="en-US" dirty="0"/>
              <a:t>공부시간</a:t>
            </a:r>
            <a:r>
              <a:rPr lang="en-US" altLang="ko-KR" dirty="0"/>
              <a:t>)+(</a:t>
            </a:r>
            <a:r>
              <a:rPr lang="ko-KR" altLang="en-US" dirty="0"/>
              <a:t>출석률</a:t>
            </a:r>
            <a:r>
              <a:rPr lang="en-US" altLang="ko-KR" dirty="0"/>
              <a:t>)+(</a:t>
            </a:r>
            <a:r>
              <a:rPr lang="ko-KR" altLang="en-US" dirty="0"/>
              <a:t>수면시간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/>
              <a:t>로지스틱 회귀</a:t>
            </a:r>
            <a:r>
              <a:rPr lang="en-US" altLang="ko-KR" b="1" dirty="0"/>
              <a:t>(logistics </a:t>
            </a:r>
            <a:r>
              <a:rPr lang="en-US" altLang="ko-KR" b="1" dirty="0" err="1"/>
              <a:t>resgression</a:t>
            </a:r>
            <a:r>
              <a:rPr lang="en-US" altLang="ko-KR" b="1" dirty="0"/>
              <a:t>, (general linear model) 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독립 변수의 선형 결합을 이용하여 사건의 발생 가능성을 예측하는 모형 방법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l-GR" altLang="ko-KR" dirty="0"/>
              <a:t>π</a:t>
            </a:r>
            <a:r>
              <a:rPr lang="en-US" altLang="ko-KR" dirty="0"/>
              <a:t>(</a:t>
            </a:r>
            <a:r>
              <a:rPr lang="en-US" altLang="ko-KR" b="1" dirty="0"/>
              <a:t>x</a:t>
            </a:r>
            <a:r>
              <a:rPr lang="en-US" altLang="ko-KR" dirty="0"/>
              <a:t>) = </a:t>
            </a:r>
            <a:r>
              <a:rPr lang="el-GR" altLang="ko-KR" dirty="0"/>
              <a:t>β</a:t>
            </a:r>
            <a:r>
              <a:rPr lang="en-US" altLang="ko-KR" baseline="-25000" dirty="0"/>
              <a:t>0</a:t>
            </a:r>
            <a:r>
              <a:rPr lang="en-US" altLang="ko-KR" dirty="0"/>
              <a:t>+</a:t>
            </a:r>
            <a:r>
              <a:rPr lang="el-GR" altLang="ko-KR" dirty="0"/>
              <a:t>β</a:t>
            </a:r>
            <a:r>
              <a:rPr lang="en-US" altLang="ko-KR" baseline="-25000" dirty="0"/>
              <a:t>1</a:t>
            </a:r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r>
              <a:rPr lang="en-US" altLang="ko-KR" dirty="0"/>
              <a:t>+</a:t>
            </a:r>
            <a:r>
              <a:rPr lang="el-GR" altLang="ko-KR" dirty="0"/>
              <a:t>β</a:t>
            </a:r>
            <a:r>
              <a:rPr lang="en-US" altLang="ko-KR" baseline="-25000" dirty="0"/>
              <a:t>2</a:t>
            </a:r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r>
              <a:rPr lang="en-US" altLang="ko-KR" dirty="0"/>
              <a:t>+ </a:t>
            </a:r>
            <a:r>
              <a:rPr lang="ko-KR" altLang="en-US" dirty="0"/>
              <a:t>⋯</a:t>
            </a:r>
            <a:r>
              <a:rPr lang="el-GR" altLang="ko-KR" dirty="0"/>
              <a:t> </a:t>
            </a:r>
            <a:r>
              <a:rPr lang="en-US" altLang="ko-KR" dirty="0"/>
              <a:t>+</a:t>
            </a:r>
            <a:r>
              <a:rPr lang="el-GR" altLang="ko-KR" dirty="0"/>
              <a:t>β</a:t>
            </a:r>
            <a:r>
              <a:rPr lang="en-US" altLang="ko-KR" baseline="-25000" dirty="0" err="1"/>
              <a:t>k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k</a:t>
            </a:r>
            <a:r>
              <a:rPr lang="el-GR" altLang="ko-KR" dirty="0"/>
              <a:t> </a:t>
            </a:r>
            <a:r>
              <a:rPr lang="en-US" altLang="ko-KR" dirty="0"/>
              <a:t> , </a:t>
            </a:r>
            <a:r>
              <a:rPr lang="el-GR" altLang="ko-KR" dirty="0"/>
              <a:t>π</a:t>
            </a:r>
            <a:r>
              <a:rPr lang="en-US" altLang="ko-KR" dirty="0"/>
              <a:t>(</a:t>
            </a:r>
            <a:r>
              <a:rPr lang="en-US" altLang="ko-KR" b="1" dirty="0"/>
              <a:t>x</a:t>
            </a:r>
            <a:r>
              <a:rPr lang="en-US" altLang="ko-KR" dirty="0"/>
              <a:t>)</a:t>
            </a:r>
            <a:r>
              <a:rPr lang="ko-KR" altLang="en-US" dirty="0"/>
              <a:t>는 사건이 일어날 확률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logit(</a:t>
            </a:r>
            <a:r>
              <a:rPr lang="el-GR" altLang="ko-KR" dirty="0"/>
              <a:t>π</a:t>
            </a:r>
            <a:r>
              <a:rPr lang="en-US" altLang="ko-KR" dirty="0"/>
              <a:t>(</a:t>
            </a:r>
            <a:r>
              <a:rPr lang="en-US" altLang="ko-KR" b="1" dirty="0"/>
              <a:t>x</a:t>
            </a:r>
            <a:r>
              <a:rPr lang="en-US" altLang="ko-KR" dirty="0"/>
              <a:t>)) = log( </a:t>
            </a:r>
            <a:r>
              <a:rPr lang="el-GR" altLang="ko-KR" dirty="0"/>
              <a:t>π</a:t>
            </a:r>
            <a:r>
              <a:rPr lang="en-US" altLang="ko-KR" dirty="0"/>
              <a:t>(</a:t>
            </a:r>
            <a:r>
              <a:rPr lang="en-US" altLang="ko-KR" b="1" dirty="0"/>
              <a:t>x</a:t>
            </a:r>
            <a:r>
              <a:rPr lang="en-US" altLang="ko-KR" dirty="0"/>
              <a:t>) / (1-</a:t>
            </a:r>
            <a:r>
              <a:rPr lang="el-GR" altLang="ko-KR" dirty="0"/>
              <a:t> π</a:t>
            </a:r>
            <a:r>
              <a:rPr lang="en-US" altLang="ko-KR" dirty="0"/>
              <a:t>(</a:t>
            </a:r>
            <a:r>
              <a:rPr lang="en-US" altLang="ko-KR" b="1" dirty="0"/>
              <a:t>x</a:t>
            </a:r>
            <a:r>
              <a:rPr lang="en-US" altLang="ko-KR" dirty="0"/>
              <a:t>)) ) = </a:t>
            </a:r>
            <a:r>
              <a:rPr lang="el-GR" altLang="ko-KR" dirty="0"/>
              <a:t>β</a:t>
            </a:r>
            <a:r>
              <a:rPr lang="en-US" altLang="ko-KR" baseline="-25000" dirty="0"/>
              <a:t>0</a:t>
            </a:r>
            <a:r>
              <a:rPr lang="en-US" altLang="ko-KR" dirty="0"/>
              <a:t>+</a:t>
            </a:r>
            <a:r>
              <a:rPr lang="el-GR" altLang="ko-KR" dirty="0"/>
              <a:t>β</a:t>
            </a:r>
            <a:r>
              <a:rPr lang="en-US" altLang="ko-KR" baseline="-25000" dirty="0"/>
              <a:t>1</a:t>
            </a:r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r>
              <a:rPr lang="en-US" altLang="ko-KR" dirty="0"/>
              <a:t>+</a:t>
            </a:r>
            <a:r>
              <a:rPr lang="el-GR" altLang="ko-KR" dirty="0"/>
              <a:t>β</a:t>
            </a:r>
            <a:r>
              <a:rPr lang="en-US" altLang="ko-KR" baseline="-25000" dirty="0"/>
              <a:t>2</a:t>
            </a:r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r>
              <a:rPr lang="en-US" altLang="ko-KR" dirty="0"/>
              <a:t>+ </a:t>
            </a:r>
            <a:r>
              <a:rPr lang="ko-KR" altLang="en-US" dirty="0"/>
              <a:t>⋯</a:t>
            </a:r>
            <a:r>
              <a:rPr lang="el-GR" altLang="ko-KR" dirty="0"/>
              <a:t> </a:t>
            </a:r>
            <a:r>
              <a:rPr lang="en-US" altLang="ko-KR" dirty="0"/>
              <a:t>+</a:t>
            </a:r>
            <a:r>
              <a:rPr lang="el-GR" altLang="ko-KR" dirty="0"/>
              <a:t>β</a:t>
            </a:r>
            <a:r>
              <a:rPr lang="en-US" altLang="ko-KR" baseline="-25000" dirty="0" err="1"/>
              <a:t>k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k</a:t>
            </a:r>
            <a:endParaRPr lang="en-US" altLang="ko-KR" baseline="-25000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Ex) </a:t>
            </a:r>
            <a:r>
              <a:rPr lang="ko-KR" altLang="en-US" dirty="0"/>
              <a:t>신용불량자를 판별하는 모형</a:t>
            </a:r>
            <a:endParaRPr lang="en-US" altLang="ko-KR" baseline="-25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274153-CFD1-4FF2-8907-74E01BF1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9CDE2-C0BB-43E0-95CF-5D2D45724A5D}"/>
              </a:ext>
            </a:extLst>
          </p:cNvPr>
          <p:cNvSpPr txBox="1"/>
          <p:nvPr/>
        </p:nvSpPr>
        <p:spPr>
          <a:xfrm>
            <a:off x="8374929" y="0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 err="1"/>
              <a:t>머신러닝</a:t>
            </a:r>
            <a:r>
              <a:rPr lang="ko-KR" altLang="en-US" dirty="0"/>
              <a:t> 과제에 문제 매핑하기</a:t>
            </a:r>
          </a:p>
        </p:txBody>
      </p:sp>
    </p:spTree>
    <p:extLst>
      <p:ext uri="{BB962C8B-B14F-4D97-AF65-F5344CB8AC3E}">
        <p14:creationId xmlns:p14="http://schemas.microsoft.com/office/powerpoint/2010/main" val="20659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2AA24-B810-4E17-A10A-75830B5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5.1.3 </a:t>
            </a:r>
            <a:r>
              <a:rPr lang="ko-KR" altLang="en-US" dirty="0"/>
              <a:t>예측 결과 없이 일하기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9EDB0-AEA5-47E2-99A5-8E3AD3D5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b="1" dirty="0"/>
              <a:t>비지도 학습</a:t>
            </a:r>
            <a:r>
              <a:rPr lang="en-US" altLang="ko-KR" b="1" dirty="0"/>
              <a:t>(</a:t>
            </a:r>
            <a:r>
              <a:rPr lang="ko-KR" altLang="en-US" b="1" dirty="0"/>
              <a:t>자율 학습</a:t>
            </a:r>
            <a:r>
              <a:rPr lang="en-US" altLang="ko-KR" b="1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학습 방법과 달리</a:t>
            </a:r>
            <a:r>
              <a:rPr lang="en-US" altLang="ko-KR" dirty="0"/>
              <a:t> </a:t>
            </a:r>
            <a:r>
              <a:rPr lang="ko-KR" altLang="en-US" dirty="0"/>
              <a:t>특정 값에 대하여</a:t>
            </a:r>
            <a:endParaRPr lang="en-US" altLang="ko-KR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dirty="0"/>
              <a:t>  ‘</a:t>
            </a:r>
            <a:r>
              <a:rPr lang="ko-KR" altLang="en-US" dirty="0"/>
              <a:t>정답</a:t>
            </a:r>
            <a:r>
              <a:rPr lang="en-US" altLang="ko-KR" dirty="0"/>
              <a:t>’</a:t>
            </a:r>
            <a:r>
              <a:rPr lang="ko-KR" altLang="en-US" dirty="0"/>
              <a:t>이 없는 데이터 집합이 주어지는 경우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데이터 내의 유사성 또는 연관성의 관계를 발견하는 것이 목표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Ex)Walmart – </a:t>
            </a:r>
            <a:r>
              <a:rPr lang="ko-KR" altLang="en-US" dirty="0"/>
              <a:t>기저기와 맥주 패키지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K-means </a:t>
            </a:r>
            <a:r>
              <a:rPr lang="ko-KR" altLang="en-US" dirty="0"/>
              <a:t>클러스터링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연관 규칙을 찾기 위한 </a:t>
            </a:r>
            <a:r>
              <a:rPr lang="en-US" altLang="ko-KR" dirty="0" err="1"/>
              <a:t>Apriori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Ex)</a:t>
            </a:r>
            <a:r>
              <a:rPr lang="ko-KR" altLang="en-US" dirty="0"/>
              <a:t>수영복과 자외선 차단제</a:t>
            </a:r>
            <a:r>
              <a:rPr lang="en-US" altLang="ko-KR" dirty="0"/>
              <a:t>,  {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/>
              <a:t>계란</a:t>
            </a:r>
            <a:r>
              <a:rPr lang="en-US" altLang="ko-KR" dirty="0"/>
              <a:t>, </a:t>
            </a:r>
            <a:r>
              <a:rPr lang="ko-KR" altLang="en-US" dirty="0" err="1"/>
              <a:t>햇반</a:t>
            </a:r>
            <a:r>
              <a:rPr lang="en-US" altLang="ko-KR" dirty="0"/>
              <a:t>, </a:t>
            </a:r>
            <a:r>
              <a:rPr lang="ko-KR" altLang="en-US" dirty="0" err="1"/>
              <a:t>참치캔</a:t>
            </a:r>
            <a:r>
              <a:rPr lang="en-US" altLang="ko-KR" dirty="0"/>
              <a:t>}</a:t>
            </a:r>
            <a:r>
              <a:rPr lang="ko-KR" altLang="en-US" dirty="0"/>
              <a:t>의 연관성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err="1"/>
              <a:t>최근접</a:t>
            </a:r>
            <a:r>
              <a:rPr lang="ko-KR" altLang="en-US" dirty="0"/>
              <a:t> 이웃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Ex) </a:t>
            </a:r>
            <a:r>
              <a:rPr lang="ko-KR" altLang="en-US" dirty="0"/>
              <a:t>상품 추천</a:t>
            </a:r>
            <a:r>
              <a:rPr lang="en-US" altLang="ko-KR" dirty="0"/>
              <a:t>(</a:t>
            </a:r>
            <a:r>
              <a:rPr lang="ko-KR" altLang="en-US" dirty="0"/>
              <a:t>바구니</a:t>
            </a:r>
            <a:r>
              <a:rPr lang="en-US" altLang="ko-KR" dirty="0"/>
              <a:t>, </a:t>
            </a:r>
            <a:r>
              <a:rPr lang="ko-KR" altLang="en-US" dirty="0"/>
              <a:t>구매 내역</a:t>
            </a:r>
            <a:r>
              <a:rPr lang="en-US" altLang="ko-KR" dirty="0"/>
              <a:t>, </a:t>
            </a:r>
            <a:r>
              <a:rPr lang="ko-KR" altLang="en-US" dirty="0"/>
              <a:t>노래 </a:t>
            </a:r>
            <a:r>
              <a:rPr lang="ko-KR" altLang="en-US" dirty="0" err="1"/>
              <a:t>추천곡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110D3F-CBA8-4F2B-A495-25E617D4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C56F1-B204-4855-8DBF-D3CBD0C82F7A}"/>
              </a:ext>
            </a:extLst>
          </p:cNvPr>
          <p:cNvSpPr txBox="1"/>
          <p:nvPr/>
        </p:nvSpPr>
        <p:spPr>
          <a:xfrm>
            <a:off x="8374929" y="0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 err="1"/>
              <a:t>머신러닝</a:t>
            </a:r>
            <a:r>
              <a:rPr lang="ko-KR" altLang="en-US" dirty="0"/>
              <a:t> 과제에 문제 매핑하기</a:t>
            </a:r>
          </a:p>
        </p:txBody>
      </p:sp>
    </p:spTree>
    <p:extLst>
      <p:ext uri="{BB962C8B-B14F-4D97-AF65-F5344CB8AC3E}">
        <p14:creationId xmlns:p14="http://schemas.microsoft.com/office/powerpoint/2010/main" val="30645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2AA24-B810-4E17-A10A-75830B5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5.1.3 </a:t>
            </a:r>
            <a:r>
              <a:rPr lang="ko-KR" altLang="en-US" dirty="0"/>
              <a:t>예측 결과 없이 일하기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9EDB0-AEA5-47E2-99A5-8E3AD3D5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597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K-means </a:t>
            </a:r>
            <a:r>
              <a:rPr lang="ko-KR" altLang="en-US" b="1" dirty="0"/>
              <a:t>클러스터링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대표적인 분리형 군집화 알고리즘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군집은 하나의 중심</a:t>
            </a:r>
            <a:r>
              <a:rPr lang="en-US" altLang="ko-KR" dirty="0"/>
              <a:t>(centroid)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객체는 군집의 중심 주변에 위치하여 하나의 군집을 형성한다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조류, 비, 자연, 떼이(가) 표시된 사진&#10;&#10;매우 높은 신뢰도로 생성된 설명">
            <a:extLst>
              <a:ext uri="{FF2B5EF4-FFF2-40B4-BE49-F238E27FC236}">
                <a16:creationId xmlns:a16="http://schemas.microsoft.com/office/drawing/2014/main" id="{C6EE674A-7B90-4CFD-8825-FE4FC409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10" y="1825625"/>
            <a:ext cx="3844813" cy="3851276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069374C-BF52-4A4D-9EFF-FFD3D022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20D29-A291-4DED-ABA8-CE0CE61D28FF}"/>
              </a:ext>
            </a:extLst>
          </p:cNvPr>
          <p:cNvSpPr txBox="1"/>
          <p:nvPr/>
        </p:nvSpPr>
        <p:spPr>
          <a:xfrm>
            <a:off x="8374929" y="0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 err="1"/>
              <a:t>머신러닝</a:t>
            </a:r>
            <a:r>
              <a:rPr lang="ko-KR" altLang="en-US" dirty="0"/>
              <a:t> 과제에 문제 매핑하기</a:t>
            </a:r>
          </a:p>
        </p:txBody>
      </p:sp>
    </p:spTree>
    <p:extLst>
      <p:ext uri="{BB962C8B-B14F-4D97-AF65-F5344CB8AC3E}">
        <p14:creationId xmlns:p14="http://schemas.microsoft.com/office/powerpoint/2010/main" val="42126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B6080-C2A1-481E-BA38-9E01B76E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</a:t>
            </a:r>
            <a:r>
              <a:rPr lang="ko-KR" altLang="en-US" dirty="0"/>
              <a:t>클러스터링 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69091D-E780-4B80-9D6F-32961F34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890" y="1696797"/>
            <a:ext cx="3891172" cy="1325564"/>
          </a:xfrm>
          <a:prstGeom prst="rect">
            <a:avLst/>
          </a:prstGeom>
        </p:spPr>
      </p:pic>
      <p:pic>
        <p:nvPicPr>
          <p:cNvPr id="9" name="내용 개체 틀 3">
            <a:extLst>
              <a:ext uri="{FF2B5EF4-FFF2-40B4-BE49-F238E27FC236}">
                <a16:creationId xmlns:a16="http://schemas.microsoft.com/office/drawing/2014/main" id="{3CE4ECEF-3238-4EC9-9F2B-D19E1345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40" y="1690688"/>
            <a:ext cx="3891172" cy="13255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6AB882-2727-4764-A25F-A8DBCB5A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09" y="3323395"/>
            <a:ext cx="3909498" cy="1386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DA1F15-1A97-4B3A-A9F0-A41E3844D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335" y="4939157"/>
            <a:ext cx="3958367" cy="14171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A53F21-0355-42C1-82FA-57CF89AA1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891" y="3343102"/>
            <a:ext cx="3891171" cy="1380541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7BA216E-B330-42A1-9160-3B920FD34855}"/>
              </a:ext>
            </a:extLst>
          </p:cNvPr>
          <p:cNvSpPr/>
          <p:nvPr/>
        </p:nvSpPr>
        <p:spPr>
          <a:xfrm>
            <a:off x="1069832" y="3803800"/>
            <a:ext cx="417250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5191B6E-0D37-4F56-98CC-DE069E875E92}"/>
              </a:ext>
            </a:extLst>
          </p:cNvPr>
          <p:cNvSpPr/>
          <p:nvPr/>
        </p:nvSpPr>
        <p:spPr>
          <a:xfrm>
            <a:off x="1077970" y="5571936"/>
            <a:ext cx="417250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E469B71-CA6A-42B4-92B7-045BEF5631A8}"/>
              </a:ext>
            </a:extLst>
          </p:cNvPr>
          <p:cNvSpPr/>
          <p:nvPr/>
        </p:nvSpPr>
        <p:spPr>
          <a:xfrm>
            <a:off x="6565299" y="2217536"/>
            <a:ext cx="417250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172B487-94C1-4654-B8A1-C8AD5658F631}"/>
              </a:ext>
            </a:extLst>
          </p:cNvPr>
          <p:cNvSpPr/>
          <p:nvPr/>
        </p:nvSpPr>
        <p:spPr>
          <a:xfrm>
            <a:off x="6565299" y="3891329"/>
            <a:ext cx="417250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F0B42988-9DA0-42D2-8C62-DDAE95A6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A89-4489-4EC7-B0F0-1F225D0DD9B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317F6D-1DDD-43D0-93DC-6BFB21A77166}"/>
              </a:ext>
            </a:extLst>
          </p:cNvPr>
          <p:cNvSpPr txBox="1"/>
          <p:nvPr/>
        </p:nvSpPr>
        <p:spPr>
          <a:xfrm>
            <a:off x="8374929" y="0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 err="1"/>
              <a:t>머신러닝</a:t>
            </a:r>
            <a:r>
              <a:rPr lang="ko-KR" altLang="en-US" dirty="0"/>
              <a:t> 과제에 문제 매핑하기</a:t>
            </a:r>
          </a:p>
        </p:txBody>
      </p:sp>
    </p:spTree>
    <p:extLst>
      <p:ext uri="{BB962C8B-B14F-4D97-AF65-F5344CB8AC3E}">
        <p14:creationId xmlns:p14="http://schemas.microsoft.com/office/powerpoint/2010/main" val="25522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960</Words>
  <Application>Microsoft Office PowerPoint</Application>
  <PresentationFormat>와이드스크린</PresentationFormat>
  <Paragraphs>187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Ch.5 모델 선택과 평가 </vt:lpstr>
      <vt:lpstr>개요</vt:lpstr>
      <vt:lpstr>모델 구축과 평가의 순서도</vt:lpstr>
      <vt:lpstr>5.1.1 분류 문제 해결하기</vt:lpstr>
      <vt:lpstr>5.1.1 분류 문제 해결하기</vt:lpstr>
      <vt:lpstr>5.1.2 스코어링 문제 해결</vt:lpstr>
      <vt:lpstr>5.1.3 예측 결과 없이 일하기</vt:lpstr>
      <vt:lpstr>5.1.3 예측 결과 없이 일하기</vt:lpstr>
      <vt:lpstr>K-means 클러스터링 과정</vt:lpstr>
      <vt:lpstr>K-means 클러스터링의 장점/단점</vt:lpstr>
      <vt:lpstr>5.2.1 분류 모델 평가하기</vt:lpstr>
      <vt:lpstr>5.2.2 스코어링 모델 평가하기</vt:lpstr>
      <vt:lpstr>5.2.3 확률 모델 평가하기</vt:lpstr>
      <vt:lpstr>5.3.1 일반적인 모델 문제 확인하기</vt:lpstr>
      <vt:lpstr>5.3.3 모델 품질 보증</vt:lpstr>
      <vt:lpstr>5.3.3 모델 품질 보증</vt:lpstr>
      <vt:lpstr>5.4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Ch.5 모델 선택과 평가</dc:title>
  <dc:creator>Windows 사용자</dc:creator>
  <cp:lastModifiedBy>118-27</cp:lastModifiedBy>
  <cp:revision>58</cp:revision>
  <dcterms:created xsi:type="dcterms:W3CDTF">2018-05-01T01:14:54Z</dcterms:created>
  <dcterms:modified xsi:type="dcterms:W3CDTF">2018-05-03T09:16:02Z</dcterms:modified>
</cp:coreProperties>
</file>