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9" r:id="rId11"/>
    <p:sldId id="265" r:id="rId12"/>
    <p:sldId id="264" r:id="rId13"/>
    <p:sldId id="266" r:id="rId14"/>
    <p:sldId id="267" r:id="rId15"/>
    <p:sldId id="270" r:id="rId16"/>
    <p:sldId id="271" r:id="rId17"/>
    <p:sldId id="274" r:id="rId18"/>
    <p:sldId id="272" r:id="rId19"/>
    <p:sldId id="275" r:id="rId20"/>
    <p:sldId id="276" r:id="rId21"/>
    <p:sldId id="277" r:id="rId22"/>
    <p:sldId id="279" r:id="rId23"/>
    <p:sldId id="278" r:id="rId24"/>
    <p:sldId id="280" r:id="rId25"/>
    <p:sldId id="301" r:id="rId26"/>
    <p:sldId id="282" r:id="rId27"/>
    <p:sldId id="283" r:id="rId28"/>
    <p:sldId id="284" r:id="rId29"/>
    <p:sldId id="285" r:id="rId30"/>
    <p:sldId id="305" r:id="rId31"/>
    <p:sldId id="287" r:id="rId32"/>
    <p:sldId id="303" r:id="rId33"/>
    <p:sldId id="288" r:id="rId34"/>
    <p:sldId id="292" r:id="rId35"/>
    <p:sldId id="293" r:id="rId36"/>
    <p:sldId id="294" r:id="rId37"/>
    <p:sldId id="300" r:id="rId38"/>
  </p:sldIdLst>
  <p:sldSz cx="12192000" cy="6858000"/>
  <p:notesSz cx="9942513" cy="6761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06237-B5B1-4539-B7BF-E83D51DBF7C2}" v="62" dt="2021-11-15T04:26:03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현 노" userId="efc857fe2b8c9071" providerId="LiveId" clId="{00C06237-B5B1-4539-B7BF-E83D51DBF7C2}"/>
    <pc:docChg chg="undo custSel addSld delSld modSld">
      <pc:chgData name="서현 노" userId="efc857fe2b8c9071" providerId="LiveId" clId="{00C06237-B5B1-4539-B7BF-E83D51DBF7C2}" dt="2021-11-11T14:49:48.016" v="493" actId="1076"/>
      <pc:docMkLst>
        <pc:docMk/>
      </pc:docMkLst>
      <pc:sldChg chg="modSp mod">
        <pc:chgData name="서현 노" userId="efc857fe2b8c9071" providerId="LiveId" clId="{00C06237-B5B1-4539-B7BF-E83D51DBF7C2}" dt="2021-11-07T12:58:12.082" v="86" actId="1035"/>
        <pc:sldMkLst>
          <pc:docMk/>
          <pc:sldMk cId="1891095232" sldId="256"/>
        </pc:sldMkLst>
        <pc:spChg chg="mod">
          <ac:chgData name="서현 노" userId="efc857fe2b8c9071" providerId="LiveId" clId="{00C06237-B5B1-4539-B7BF-E83D51DBF7C2}" dt="2021-11-07T12:58:12.082" v="86" actId="1035"/>
          <ac:spMkLst>
            <pc:docMk/>
            <pc:sldMk cId="1891095232" sldId="256"/>
            <ac:spMk id="2" creationId="{A1331DFF-F0E1-4886-BE7C-37520B77C4D2}"/>
          </ac:spMkLst>
        </pc:spChg>
      </pc:sldChg>
      <pc:sldChg chg="modSp mod">
        <pc:chgData name="서현 노" userId="efc857fe2b8c9071" providerId="LiveId" clId="{00C06237-B5B1-4539-B7BF-E83D51DBF7C2}" dt="2021-11-11T14:23:10.636" v="130" actId="1036"/>
        <pc:sldMkLst>
          <pc:docMk/>
          <pc:sldMk cId="1158375462" sldId="259"/>
        </pc:sldMkLst>
        <pc:spChg chg="mod">
          <ac:chgData name="서현 노" userId="efc857fe2b8c9071" providerId="LiveId" clId="{00C06237-B5B1-4539-B7BF-E83D51DBF7C2}" dt="2021-11-11T14:23:10.636" v="130" actId="1036"/>
          <ac:spMkLst>
            <pc:docMk/>
            <pc:sldMk cId="1158375462" sldId="259"/>
            <ac:spMk id="3" creationId="{B4A4A69C-38ED-4839-BD2D-28B67BDE90D3}"/>
          </ac:spMkLst>
        </pc:spChg>
        <pc:picChg chg="mod">
          <ac:chgData name="서현 노" userId="efc857fe2b8c9071" providerId="LiveId" clId="{00C06237-B5B1-4539-B7BF-E83D51DBF7C2}" dt="2021-11-11T14:23:10.636" v="130" actId="1036"/>
          <ac:picMkLst>
            <pc:docMk/>
            <pc:sldMk cId="1158375462" sldId="259"/>
            <ac:picMk id="1025" creationId="{2B9D3A1E-ADA8-47D7-B7D8-B035F48C8443}"/>
          </ac:picMkLst>
        </pc:picChg>
      </pc:sldChg>
      <pc:sldChg chg="modSp mod">
        <pc:chgData name="서현 노" userId="efc857fe2b8c9071" providerId="LiveId" clId="{00C06237-B5B1-4539-B7BF-E83D51DBF7C2}" dt="2021-11-11T14:23:57.403" v="160" actId="1076"/>
        <pc:sldMkLst>
          <pc:docMk/>
          <pc:sldMk cId="2686057169" sldId="260"/>
        </pc:sldMkLst>
        <pc:spChg chg="mod">
          <ac:chgData name="서현 노" userId="efc857fe2b8c9071" providerId="LiveId" clId="{00C06237-B5B1-4539-B7BF-E83D51DBF7C2}" dt="2021-11-11T14:23:57.403" v="160" actId="1076"/>
          <ac:spMkLst>
            <pc:docMk/>
            <pc:sldMk cId="2686057169" sldId="260"/>
            <ac:spMk id="9" creationId="{F8DB25DE-E060-49C1-A237-8AB3C26E6822}"/>
          </ac:spMkLst>
        </pc:spChg>
        <pc:picChg chg="mod">
          <ac:chgData name="서현 노" userId="efc857fe2b8c9071" providerId="LiveId" clId="{00C06237-B5B1-4539-B7BF-E83D51DBF7C2}" dt="2021-11-11T14:23:57.403" v="160" actId="1076"/>
          <ac:picMkLst>
            <pc:docMk/>
            <pc:sldMk cId="2686057169" sldId="260"/>
            <ac:picMk id="2049" creationId="{5D001816-E813-4D6F-A31D-7ED4EDBBF4C1}"/>
          </ac:picMkLst>
        </pc:picChg>
      </pc:sldChg>
      <pc:sldChg chg="addSp delSp modSp mod">
        <pc:chgData name="서현 노" userId="efc857fe2b8c9071" providerId="LiveId" clId="{00C06237-B5B1-4539-B7BF-E83D51DBF7C2}" dt="2021-11-07T13:37:47.316" v="93" actId="1076"/>
        <pc:sldMkLst>
          <pc:docMk/>
          <pc:sldMk cId="1660075049" sldId="284"/>
        </pc:sldMkLst>
        <pc:picChg chg="add mod">
          <ac:chgData name="서현 노" userId="efc857fe2b8c9071" providerId="LiveId" clId="{00C06237-B5B1-4539-B7BF-E83D51DBF7C2}" dt="2021-11-07T13:37:47.316" v="93" actId="1076"/>
          <ac:picMkLst>
            <pc:docMk/>
            <pc:sldMk cId="1660075049" sldId="284"/>
            <ac:picMk id="10" creationId="{B4D787A6-B0C7-4889-87C7-FC364CB263D5}"/>
          </ac:picMkLst>
        </pc:picChg>
        <pc:picChg chg="del">
          <ac:chgData name="서현 노" userId="efc857fe2b8c9071" providerId="LiveId" clId="{00C06237-B5B1-4539-B7BF-E83D51DBF7C2}" dt="2021-11-07T13:37:31.099" v="87" actId="478"/>
          <ac:picMkLst>
            <pc:docMk/>
            <pc:sldMk cId="1660075049" sldId="284"/>
            <ac:picMk id="2049" creationId="{0BD0D2D9-BABA-45ED-AA3B-B06FA3E1ACC9}"/>
          </ac:picMkLst>
        </pc:picChg>
      </pc:sldChg>
      <pc:sldChg chg="del">
        <pc:chgData name="서현 노" userId="efc857fe2b8c9071" providerId="LiveId" clId="{00C06237-B5B1-4539-B7BF-E83D51DBF7C2}" dt="2021-11-07T12:49:28" v="13" actId="47"/>
        <pc:sldMkLst>
          <pc:docMk/>
          <pc:sldMk cId="1396206298" sldId="286"/>
        </pc:sldMkLst>
      </pc:sldChg>
      <pc:sldChg chg="modSp mod">
        <pc:chgData name="서현 노" userId="efc857fe2b8c9071" providerId="LiveId" clId="{00C06237-B5B1-4539-B7BF-E83D51DBF7C2}" dt="2021-11-11T14:49:48.016" v="493" actId="1076"/>
        <pc:sldMkLst>
          <pc:docMk/>
          <pc:sldMk cId="462116144" sldId="288"/>
        </pc:sldMkLst>
        <pc:spChg chg="mod">
          <ac:chgData name="서현 노" userId="efc857fe2b8c9071" providerId="LiveId" clId="{00C06237-B5B1-4539-B7BF-E83D51DBF7C2}" dt="2021-11-11T14:49:48.016" v="493" actId="1076"/>
          <ac:spMkLst>
            <pc:docMk/>
            <pc:sldMk cId="462116144" sldId="288"/>
            <ac:spMk id="2" creationId="{34F1757B-C13B-4E5B-82EB-A390ED351632}"/>
          </ac:spMkLst>
        </pc:spChg>
        <pc:picChg chg="mod">
          <ac:chgData name="서현 노" userId="efc857fe2b8c9071" providerId="LiveId" clId="{00C06237-B5B1-4539-B7BF-E83D51DBF7C2}" dt="2021-11-07T12:49:52.341" v="16" actId="1076"/>
          <ac:picMkLst>
            <pc:docMk/>
            <pc:sldMk cId="462116144" sldId="288"/>
            <ac:picMk id="6" creationId="{3D50A551-4BD5-4AA7-A141-422DB9B1A79B}"/>
          </ac:picMkLst>
        </pc:picChg>
      </pc:sldChg>
      <pc:sldChg chg="addSp delSp modSp mod">
        <pc:chgData name="서현 노" userId="efc857fe2b8c9071" providerId="LiveId" clId="{00C06237-B5B1-4539-B7BF-E83D51DBF7C2}" dt="2021-11-11T14:48:58.960" v="447" actId="1076"/>
        <pc:sldMkLst>
          <pc:docMk/>
          <pc:sldMk cId="1069478861" sldId="292"/>
        </pc:sldMkLst>
        <pc:spChg chg="mod">
          <ac:chgData name="서현 노" userId="efc857fe2b8c9071" providerId="LiveId" clId="{00C06237-B5B1-4539-B7BF-E83D51DBF7C2}" dt="2021-11-11T14:48:58.960" v="447" actId="1076"/>
          <ac:spMkLst>
            <pc:docMk/>
            <pc:sldMk cId="1069478861" sldId="292"/>
            <ac:spMk id="7" creationId="{D4B7BE01-1846-4D10-8E28-24032B0EE68D}"/>
          </ac:spMkLst>
        </pc:spChg>
        <pc:picChg chg="del">
          <ac:chgData name="서현 노" userId="efc857fe2b8c9071" providerId="LiveId" clId="{00C06237-B5B1-4539-B7BF-E83D51DBF7C2}" dt="2021-11-11T14:29:07.663" v="336" actId="478"/>
          <ac:picMkLst>
            <pc:docMk/>
            <pc:sldMk cId="1069478861" sldId="292"/>
            <ac:picMk id="5" creationId="{873D9C20-5D5F-491A-8A1E-2199BF4DAC51}"/>
          </ac:picMkLst>
        </pc:picChg>
        <pc:picChg chg="add mod">
          <ac:chgData name="서현 노" userId="efc857fe2b8c9071" providerId="LiveId" clId="{00C06237-B5B1-4539-B7BF-E83D51DBF7C2}" dt="2021-11-11T14:29:18.976" v="340" actId="1076"/>
          <ac:picMkLst>
            <pc:docMk/>
            <pc:sldMk cId="1069478861" sldId="292"/>
            <ac:picMk id="1026" creationId="{CC3D0FF2-68FA-4D64-B1E9-C90522DEE215}"/>
          </ac:picMkLst>
        </pc:picChg>
      </pc:sldChg>
      <pc:sldChg chg="modSp mod">
        <pc:chgData name="서현 노" userId="efc857fe2b8c9071" providerId="LiveId" clId="{00C06237-B5B1-4539-B7BF-E83D51DBF7C2}" dt="2021-11-11T14:28:15.062" v="335" actId="1076"/>
        <pc:sldMkLst>
          <pc:docMk/>
          <pc:sldMk cId="462805583" sldId="293"/>
        </pc:sldMkLst>
        <pc:spChg chg="mod">
          <ac:chgData name="서현 노" userId="efc857fe2b8c9071" providerId="LiveId" clId="{00C06237-B5B1-4539-B7BF-E83D51DBF7C2}" dt="2021-11-11T14:28:15.062" v="335" actId="1076"/>
          <ac:spMkLst>
            <pc:docMk/>
            <pc:sldMk cId="462805583" sldId="293"/>
            <ac:spMk id="5" creationId="{02E1598A-9514-44DC-8F2D-C2B3ED12E541}"/>
          </ac:spMkLst>
        </pc:spChg>
      </pc:sldChg>
      <pc:sldChg chg="modSp mod">
        <pc:chgData name="서현 노" userId="efc857fe2b8c9071" providerId="LiveId" clId="{00C06237-B5B1-4539-B7BF-E83D51DBF7C2}" dt="2021-11-07T12:50:11.557" v="18" actId="20577"/>
        <pc:sldMkLst>
          <pc:docMk/>
          <pc:sldMk cId="3249795879" sldId="294"/>
        </pc:sldMkLst>
        <pc:spChg chg="mod">
          <ac:chgData name="서현 노" userId="efc857fe2b8c9071" providerId="LiveId" clId="{00C06237-B5B1-4539-B7BF-E83D51DBF7C2}" dt="2021-11-07T12:50:11.557" v="18" actId="20577"/>
          <ac:spMkLst>
            <pc:docMk/>
            <pc:sldMk cId="3249795879" sldId="294"/>
            <ac:spMk id="4" creationId="{11B21C88-3E78-4412-B2A4-CA1C479D6942}"/>
          </ac:spMkLst>
        </pc:spChg>
      </pc:sldChg>
      <pc:sldChg chg="modSp mod">
        <pc:chgData name="서현 노" userId="efc857fe2b8c9071" providerId="LiveId" clId="{00C06237-B5B1-4539-B7BF-E83D51DBF7C2}" dt="2021-11-07T12:58:01.205" v="84" actId="1076"/>
        <pc:sldMkLst>
          <pc:docMk/>
          <pc:sldMk cId="2872651599" sldId="300"/>
        </pc:sldMkLst>
        <pc:spChg chg="mod">
          <ac:chgData name="서현 노" userId="efc857fe2b8c9071" providerId="LiveId" clId="{00C06237-B5B1-4539-B7BF-E83D51DBF7C2}" dt="2021-11-07T12:58:01.205" v="84" actId="1076"/>
          <ac:spMkLst>
            <pc:docMk/>
            <pc:sldMk cId="2872651599" sldId="300"/>
            <ac:spMk id="2" creationId="{098D6282-4D5D-4163-A6C5-E15D9A018AAD}"/>
          </ac:spMkLst>
        </pc:spChg>
      </pc:sldChg>
      <pc:sldChg chg="add del">
        <pc:chgData name="서현 노" userId="efc857fe2b8c9071" providerId="LiveId" clId="{00C06237-B5B1-4539-B7BF-E83D51DBF7C2}" dt="2021-11-07T12:49:39.006" v="14" actId="47"/>
        <pc:sldMkLst>
          <pc:docMk/>
          <pc:sldMk cId="964614065" sldId="304"/>
        </pc:sldMkLst>
      </pc:sldChg>
      <pc:sldChg chg="addSp delSp modSp add">
        <pc:chgData name="서현 노" userId="efc857fe2b8c9071" providerId="LiveId" clId="{00C06237-B5B1-4539-B7BF-E83D51DBF7C2}" dt="2021-11-07T12:49:22.124" v="12"/>
        <pc:sldMkLst>
          <pc:docMk/>
          <pc:sldMk cId="4045068410" sldId="305"/>
        </pc:sldMkLst>
        <pc:spChg chg="del">
          <ac:chgData name="서현 노" userId="efc857fe2b8c9071" providerId="LiveId" clId="{00C06237-B5B1-4539-B7BF-E83D51DBF7C2}" dt="2021-11-07T12:49:16.131" v="11" actId="478"/>
          <ac:spMkLst>
            <pc:docMk/>
            <pc:sldMk cId="4045068410" sldId="305"/>
            <ac:spMk id="7" creationId="{9D5F17AC-E138-4B9C-A15E-04C4F0DD30DA}"/>
          </ac:spMkLst>
        </pc:spChg>
        <pc:spChg chg="add mod">
          <ac:chgData name="서현 노" userId="efc857fe2b8c9071" providerId="LiveId" clId="{00C06237-B5B1-4539-B7BF-E83D51DBF7C2}" dt="2021-11-07T12:49:22.124" v="12"/>
          <ac:spMkLst>
            <pc:docMk/>
            <pc:sldMk cId="4045068410" sldId="305"/>
            <ac:spMk id="10" creationId="{099C2779-CB2F-4948-AFFA-6F567B46F5E0}"/>
          </ac:spMkLst>
        </pc:spChg>
        <pc:picChg chg="add mod">
          <ac:chgData name="서현 노" userId="efc857fe2b8c9071" providerId="LiveId" clId="{00C06237-B5B1-4539-B7BF-E83D51DBF7C2}" dt="2021-11-07T12:49:22.124" v="12"/>
          <ac:picMkLst>
            <pc:docMk/>
            <pc:sldMk cId="4045068410" sldId="305"/>
            <ac:picMk id="11" creationId="{DF52D0B8-2D09-4D0A-9F8F-1D42569A0301}"/>
          </ac:picMkLst>
        </pc:picChg>
        <pc:picChg chg="add mod">
          <ac:chgData name="서현 노" userId="efc857fe2b8c9071" providerId="LiveId" clId="{00C06237-B5B1-4539-B7BF-E83D51DBF7C2}" dt="2021-11-07T12:49:22.124" v="12"/>
          <ac:picMkLst>
            <pc:docMk/>
            <pc:sldMk cId="4045068410" sldId="305"/>
            <ac:picMk id="12" creationId="{A0023704-A384-4673-AAD7-0A1AC4CAD6DA}"/>
          </ac:picMkLst>
        </pc:picChg>
        <pc:picChg chg="del">
          <ac:chgData name="서현 노" userId="efc857fe2b8c9071" providerId="LiveId" clId="{00C06237-B5B1-4539-B7BF-E83D51DBF7C2}" dt="2021-11-07T12:49:16.131" v="11" actId="478"/>
          <ac:picMkLst>
            <pc:docMk/>
            <pc:sldMk cId="4045068410" sldId="305"/>
            <ac:picMk id="3073" creationId="{3AD0DD3B-CF17-4E09-8287-F1779C64B935}"/>
          </ac:picMkLst>
        </pc:picChg>
        <pc:picChg chg="del">
          <ac:chgData name="서현 노" userId="efc857fe2b8c9071" providerId="LiveId" clId="{00C06237-B5B1-4539-B7BF-E83D51DBF7C2}" dt="2021-11-07T12:49:16.131" v="11" actId="478"/>
          <ac:picMkLst>
            <pc:docMk/>
            <pc:sldMk cId="4045068410" sldId="305"/>
            <ac:picMk id="3075" creationId="{6AAF7758-00AB-49AB-AC4E-8D439A6915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38C4-AB7E-43AA-A9C9-43E008C4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A3EB5-050D-41F9-BFC5-01D11ED7B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BF26-7A97-49ED-B90B-B3E7218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A2810-44AD-4972-9837-0F273F59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E82AD-D7CE-4F72-B621-D297A01E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3CBA-D7B4-4139-8AD8-75D31EA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FACD3-6933-4342-BC41-DAE51A048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94FC-4D97-4F79-A9C4-7DE23E44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0DBAB-2705-4FB2-A464-EDC2E1C9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34983-92D9-4749-87CF-506B8319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C7968E-E2F0-4B58-9FEE-F3DC4F54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3509A-9892-4B2E-888E-CC4FE27B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FFDC6-F744-49A5-8A74-032FD88B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233D-59C4-418E-BCB0-B0EA76C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0222D-66AB-4D45-ABCD-CE500B3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4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8A7F-B454-47AB-8131-5792F30B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E0FE2-E071-46E4-ACF2-A4E82E64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196BF-5DC0-41A3-9BFA-28C6E49F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769C6-6CBF-457D-944D-C2425DF5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B823E-AF97-4982-98F9-DE1EC06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A2B-99EC-4750-A96C-87234F37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3BA36-8EA7-4EEA-8029-E16C7FF2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F4448-5E7D-4AD9-802D-B43A8F69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95A55-826B-4776-9181-44F33766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69CCD-C623-411F-B50E-0644D6E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C997-6A9D-41D7-B4AC-2F185D6B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79B8D-3E03-4B0A-8256-532B9D07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153D9-6DB9-4BBC-B80E-08C11515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DBA15-AC3E-4A3F-8359-C4661292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CE5C2-0C6A-4762-8FCA-89194FA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CC17E-17E2-4AE6-9F36-E6AF8EA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14FB5-029F-4EBF-A6D7-57903B40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219E5-F321-4AC3-BDEA-82DEF64E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49E36-5242-4A29-BC98-D5AB4C55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B51D8-D6AB-4BE7-BE97-1E834968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4BD16B-8033-4CD5-923C-97BB1624D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69AC8-3985-459D-A9A7-AD71A5E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63421D-6F00-4FD7-95FC-3954B1F2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6B4FF-DC4E-46BD-ADA9-55CA4C6B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7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4339-A4B7-4288-9C91-DE43CFAD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C68047-5508-4DC0-8BB3-61100CE9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D72DF-8104-4E5E-8F42-8ED136F6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42A5F-AB8A-47BE-8521-F01ADE3F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5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4DE935-B6D6-4B36-80C3-8BDF337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38D4B6-8815-4DCD-A859-78C48D2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49F40-54E1-4900-B1FD-CAB7597B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DEAF4-D8F1-4384-AB28-812A233B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1468E-F918-49CC-8281-07F5095D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5D3AA-A50C-44E1-8719-CE9D1F79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C4DDD-1936-4AF2-864F-BDD79EEA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1D9B9-EEFA-4D6C-89B9-78CF0D0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E348C-18FA-4706-9611-49BFCA78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3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D8C4-9613-42A9-8134-D190F23D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32BF54-EE96-471E-AECD-CAC9E386A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6C84C-573B-48F3-B948-93116B6F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632E4-7501-4776-B9F2-58E28FAA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728BF-33CA-419E-82A4-D15A249D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B0D2F-069B-4525-98AB-4EC0F606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3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04D6A-D5FA-448D-9D95-9EF5287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9E10-C5FE-44C2-BC13-5F2EC201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6C272-3DF2-48A8-A62F-89EE599CC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CE1A-3562-4053-BDC8-71A306F08965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D5F17-22D1-4B72-93A2-B8F997195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73BE-98D3-43FD-8304-57BD517E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4A5A-14C5-421D-81B8-F022C9FEA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8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ree.co.kr/p7292/" TargetMode="External"/><Relationship Id="rId2" Type="http://schemas.openxmlformats.org/officeDocument/2006/relationships/hyperlink" Target="https://www.goodchobo.com/magazine/MZTY/259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docs/Web/JavaScrip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331DFF-F0E1-4886-BE7C-37520B77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79" y="3140111"/>
            <a:ext cx="7107956" cy="187133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000000"/>
                </a:solidFill>
              </a:rPr>
              <a:t>React</a:t>
            </a:r>
            <a:r>
              <a:rPr lang="ko-KR" altLang="en-US" sz="4000" dirty="0">
                <a:solidFill>
                  <a:srgbClr val="000000"/>
                </a:solidFill>
              </a:rPr>
              <a:t>와 </a:t>
            </a:r>
            <a:r>
              <a:rPr lang="en-US" altLang="ko-KR" sz="4000" dirty="0">
                <a:solidFill>
                  <a:srgbClr val="000000"/>
                </a:solidFill>
              </a:rPr>
              <a:t>Node.js</a:t>
            </a:r>
            <a:r>
              <a:rPr lang="ko-KR" altLang="en-US" sz="4000" dirty="0">
                <a:solidFill>
                  <a:srgbClr val="000000"/>
                </a:solidFill>
              </a:rPr>
              <a:t>를 이용한</a:t>
            </a:r>
            <a:br>
              <a:rPr lang="en-US" altLang="ko-KR" sz="4000" dirty="0">
                <a:solidFill>
                  <a:srgbClr val="000000"/>
                </a:solidFill>
              </a:rPr>
            </a:br>
            <a:r>
              <a:rPr lang="ko-KR" altLang="en-US" sz="4000" dirty="0">
                <a:solidFill>
                  <a:srgbClr val="000000"/>
                </a:solidFill>
              </a:rPr>
              <a:t>웹 기반 동물병원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099D1-F996-4572-968B-7801153D9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7464" y="5650992"/>
            <a:ext cx="2328147" cy="84734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20184096 </a:t>
            </a:r>
            <a:r>
              <a:rPr lang="ko-KR" altLang="en-US" sz="1800" dirty="0">
                <a:solidFill>
                  <a:srgbClr val="000000"/>
                </a:solidFill>
              </a:rPr>
              <a:t>노서현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20184107 </a:t>
            </a:r>
            <a:r>
              <a:rPr lang="ko-KR" altLang="en-US" sz="1800" dirty="0">
                <a:solidFill>
                  <a:srgbClr val="000000"/>
                </a:solidFill>
              </a:rPr>
              <a:t>구민주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D005493-2D6B-427F-9F74-46F22DF21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3293" y="1914270"/>
            <a:ext cx="4010574" cy="3029460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74176-56D8-474A-8DAE-5C5E55314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5389963"/>
            <a:ext cx="6769707" cy="1645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9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이진 숫자와 청사진이 포함된 CPU">
            <a:extLst>
              <a:ext uri="{FF2B5EF4-FFF2-40B4-BE49-F238E27FC236}">
                <a16:creationId xmlns:a16="http://schemas.microsoft.com/office/drawing/2014/main" id="{D32DE72B-3AE8-4AA1-B713-E7C0E83A1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0" r="22039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9BD8F-7BDE-41B3-A3AB-053CC4321F9E}"/>
              </a:ext>
            </a:extLst>
          </p:cNvPr>
          <p:cNvSpPr txBox="1"/>
          <p:nvPr/>
        </p:nvSpPr>
        <p:spPr>
          <a:xfrm>
            <a:off x="4896262" y="2971800"/>
            <a:ext cx="6320378" cy="187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8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시스템 설계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62DA46-3469-4EA5-9873-5A36A2AD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50870"/>
              </p:ext>
            </p:extLst>
          </p:nvPr>
        </p:nvGraphicFramePr>
        <p:xfrm>
          <a:off x="1068505" y="1620519"/>
          <a:ext cx="10054991" cy="459401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4357">
                  <a:extLst>
                    <a:ext uri="{9D8B030D-6E8A-4147-A177-3AD203B41FA5}">
                      <a16:colId xmlns:a16="http://schemas.microsoft.com/office/drawing/2014/main" val="2729363764"/>
                    </a:ext>
                  </a:extLst>
                </a:gridCol>
                <a:gridCol w="1661753">
                  <a:extLst>
                    <a:ext uri="{9D8B030D-6E8A-4147-A177-3AD203B41FA5}">
                      <a16:colId xmlns:a16="http://schemas.microsoft.com/office/drawing/2014/main" val="2482334069"/>
                    </a:ext>
                  </a:extLst>
                </a:gridCol>
                <a:gridCol w="2145981">
                  <a:extLst>
                    <a:ext uri="{9D8B030D-6E8A-4147-A177-3AD203B41FA5}">
                      <a16:colId xmlns:a16="http://schemas.microsoft.com/office/drawing/2014/main" val="403807993"/>
                    </a:ext>
                  </a:extLst>
                </a:gridCol>
                <a:gridCol w="5262900">
                  <a:extLst>
                    <a:ext uri="{9D8B030D-6E8A-4147-A177-3AD203B41FA5}">
                      <a16:colId xmlns:a16="http://schemas.microsoft.com/office/drawing/2014/main" val="12574588"/>
                    </a:ext>
                  </a:extLst>
                </a:gridCol>
              </a:tblGrid>
              <a:tr h="4811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Index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화면명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요구사항명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요구사항 내용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extLst>
                  <a:ext uri="{0D108BD9-81ED-4DB2-BD59-A6C34878D82A}">
                    <a16:rowId xmlns:a16="http://schemas.microsoft.com/office/drawing/2014/main" val="3008870633"/>
                  </a:ext>
                </a:extLst>
              </a:tr>
              <a:tr h="90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회원 가입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비회원 가입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프로필 이미지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], [ID],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생년월일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을 입력한다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extLst>
                  <a:ext uri="{0D108BD9-81ED-4DB2-BD59-A6C34878D82A}">
                    <a16:rowId xmlns:a16="http://schemas.microsoft.com/office/drawing/2014/main" val="45307406"/>
                  </a:ext>
                </a:extLst>
              </a:tr>
              <a:tr h="4811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[ID],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비밀번호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를 입력한다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extLst>
                  <a:ext uri="{0D108BD9-81ED-4DB2-BD59-A6C34878D82A}">
                    <a16:rowId xmlns:a16="http://schemas.microsoft.com/office/drawing/2014/main" val="35234865"/>
                  </a:ext>
                </a:extLst>
              </a:tr>
              <a:tr h="90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진료 예약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 날짜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예약할 동물 이름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예약할 병원 이름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을 선택한다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extLst>
                  <a:ext uri="{0D108BD9-81ED-4DB2-BD59-A6C34878D82A}">
                    <a16:rowId xmlns:a16="http://schemas.microsoft.com/office/drawing/2014/main" val="3898190367"/>
                  </a:ext>
                </a:extLst>
              </a:tr>
              <a:tr h="90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 조회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 내역 조회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예약한 내역을 조회한다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현재 날짜보다 과거에 있는 예약 내역은 제외한다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extLst>
                  <a:ext uri="{0D108BD9-81ED-4DB2-BD59-A6C34878D82A}">
                    <a16:rowId xmlns:a16="http://schemas.microsoft.com/office/drawing/2014/main" val="2590450346"/>
                  </a:ext>
                </a:extLst>
              </a:tr>
              <a:tr h="90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진료 내역 조회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진료 내역 조회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진료를 받았던 동물 이름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]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을 선택하면 현재까지 받았던 진료 기록을 표시한다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17008" marR="117008" marT="32349" marB="32349" anchor="ctr"/>
                </a:tc>
                <a:extLst>
                  <a:ext uri="{0D108BD9-81ED-4DB2-BD59-A6C34878D82A}">
                    <a16:rowId xmlns:a16="http://schemas.microsoft.com/office/drawing/2014/main" val="829267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F3B05E-42C9-4A02-9FBF-8F31DD235556}"/>
              </a:ext>
            </a:extLst>
          </p:cNvPr>
          <p:cNvSpPr txBox="1"/>
          <p:nvPr/>
        </p:nvSpPr>
        <p:spPr>
          <a:xfrm>
            <a:off x="593125" y="523209"/>
            <a:ext cx="531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요구 분석서</a:t>
            </a:r>
          </a:p>
        </p:txBody>
      </p:sp>
    </p:spTree>
    <p:extLst>
      <p:ext uri="{BB962C8B-B14F-4D97-AF65-F5344CB8AC3E}">
        <p14:creationId xmlns:p14="http://schemas.microsoft.com/office/powerpoint/2010/main" val="417032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5" name="_x232703016">
            <a:extLst>
              <a:ext uri="{FF2B5EF4-FFF2-40B4-BE49-F238E27FC236}">
                <a16:creationId xmlns:a16="http://schemas.microsoft.com/office/drawing/2014/main" id="{4EE1B583-45F1-4D28-A662-EE3524E38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313" y="1339296"/>
            <a:ext cx="7621374" cy="306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58A340-6147-4C92-A66A-DAD27373FFEF}"/>
              </a:ext>
            </a:extLst>
          </p:cNvPr>
          <p:cNvSpPr txBox="1"/>
          <p:nvPr/>
        </p:nvSpPr>
        <p:spPr>
          <a:xfrm>
            <a:off x="593125" y="523209"/>
            <a:ext cx="531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/>
              <a:t>유스케이스</a:t>
            </a:r>
            <a:r>
              <a:rPr lang="ko-KR" altLang="en-US" sz="2800" dirty="0"/>
              <a:t> 다이어그램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DB0B-0F6E-4C1D-8C80-C420E34EA61D}"/>
              </a:ext>
            </a:extLst>
          </p:cNvPr>
          <p:cNvSpPr txBox="1"/>
          <p:nvPr/>
        </p:nvSpPr>
        <p:spPr>
          <a:xfrm>
            <a:off x="929284" y="4100017"/>
            <a:ext cx="2712058" cy="211628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 사용자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예약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진료 내역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개인 정보 갱신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진료 예약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34E82-6024-4CF1-921F-9E3C82B200FB}"/>
              </a:ext>
            </a:extLst>
          </p:cNvPr>
          <p:cNvSpPr txBox="1"/>
          <p:nvPr/>
        </p:nvSpPr>
        <p:spPr>
          <a:xfrm>
            <a:off x="8550658" y="3892269"/>
            <a:ext cx="2712058" cy="253178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병원 사용자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예약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진료 내역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회원 관리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예약 관리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진료 내역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4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3" name="_x232690128">
            <a:extLst>
              <a:ext uri="{FF2B5EF4-FFF2-40B4-BE49-F238E27FC236}">
                <a16:creationId xmlns:a16="http://schemas.microsoft.com/office/drawing/2014/main" id="{E7CBDF06-EFA9-4120-8193-26118354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133" y="1644959"/>
            <a:ext cx="7150214" cy="45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D3B054-0F9E-4938-B390-62A1CF36DF3C}"/>
              </a:ext>
            </a:extLst>
          </p:cNvPr>
          <p:cNvSpPr txBox="1"/>
          <p:nvPr/>
        </p:nvSpPr>
        <p:spPr>
          <a:xfrm>
            <a:off x="593125" y="523209"/>
            <a:ext cx="531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시스템 구성도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AF177-911D-438F-B526-A2B85BD6608C}"/>
              </a:ext>
            </a:extLst>
          </p:cNvPr>
          <p:cNvSpPr txBox="1"/>
          <p:nvPr/>
        </p:nvSpPr>
        <p:spPr>
          <a:xfrm>
            <a:off x="6622935" y="1644959"/>
            <a:ext cx="3892665" cy="211628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클라이언트 개발 </a:t>
            </a:r>
            <a:r>
              <a:rPr lang="en-US" altLang="ko-KR" dirty="0"/>
              <a:t>(Port : 3000)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ES6,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서버 개발 </a:t>
            </a:r>
            <a:r>
              <a:rPr lang="en-US" altLang="ko-KR" dirty="0"/>
              <a:t>(Port : 5000)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Node.js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MySQL(AWS-RDS)</a:t>
            </a:r>
          </a:p>
        </p:txBody>
      </p:sp>
    </p:spTree>
    <p:extLst>
      <p:ext uri="{BB962C8B-B14F-4D97-AF65-F5344CB8AC3E}">
        <p14:creationId xmlns:p14="http://schemas.microsoft.com/office/powerpoint/2010/main" val="88778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7" name="_x232689768">
            <a:extLst>
              <a:ext uri="{FF2B5EF4-FFF2-40B4-BE49-F238E27FC236}">
                <a16:creationId xmlns:a16="http://schemas.microsoft.com/office/drawing/2014/main" id="{2E7A5860-D922-457B-9EDE-D5CCC55D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460" y="1509514"/>
            <a:ext cx="6549080" cy="512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7420D0-60D9-467A-A347-9E76D7416E17}"/>
              </a:ext>
            </a:extLst>
          </p:cNvPr>
          <p:cNvSpPr txBox="1"/>
          <p:nvPr/>
        </p:nvSpPr>
        <p:spPr>
          <a:xfrm>
            <a:off x="593125" y="523209"/>
            <a:ext cx="531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45855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25145C-8A9E-46E9-9F61-5B9B56986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68423"/>
              </p:ext>
            </p:extLst>
          </p:nvPr>
        </p:nvGraphicFramePr>
        <p:xfrm>
          <a:off x="1756513" y="870334"/>
          <a:ext cx="8793481" cy="57792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449">
                  <a:extLst>
                    <a:ext uri="{9D8B030D-6E8A-4147-A177-3AD203B41FA5}">
                      <a16:colId xmlns:a16="http://schemas.microsoft.com/office/drawing/2014/main" val="1520403229"/>
                    </a:ext>
                  </a:extLst>
                </a:gridCol>
                <a:gridCol w="1538870">
                  <a:extLst>
                    <a:ext uri="{9D8B030D-6E8A-4147-A177-3AD203B41FA5}">
                      <a16:colId xmlns:a16="http://schemas.microsoft.com/office/drawing/2014/main" val="2755327406"/>
                    </a:ext>
                  </a:extLst>
                </a:gridCol>
                <a:gridCol w="3599102">
                  <a:extLst>
                    <a:ext uri="{9D8B030D-6E8A-4147-A177-3AD203B41FA5}">
                      <a16:colId xmlns:a16="http://schemas.microsoft.com/office/drawing/2014/main" val="2689189214"/>
                    </a:ext>
                  </a:extLst>
                </a:gridCol>
                <a:gridCol w="2397060">
                  <a:extLst>
                    <a:ext uri="{9D8B030D-6E8A-4147-A177-3AD203B41FA5}">
                      <a16:colId xmlns:a16="http://schemas.microsoft.com/office/drawing/2014/main" val="1438437067"/>
                    </a:ext>
                  </a:extLst>
                </a:gridCol>
              </a:tblGrid>
              <a:tr h="452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Index</a:t>
                      </a:r>
                      <a:endParaRPr lang="en-US" sz="1400" b="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Method</a:t>
                      </a:r>
                      <a:endParaRPr lang="en-US" sz="1400" b="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cap="none" spc="0" dirty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URI</a:t>
                      </a:r>
                      <a:endParaRPr lang="en-US" sz="1400" b="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Description</a:t>
                      </a:r>
                      <a:endParaRPr lang="en-US" sz="1400" b="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758575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1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/api/users/register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회원 가입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983976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/api/users/login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로그인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63395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3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GET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/api/users/info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회원 정보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989294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4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DELETE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/api/users/:id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회원 삭제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9131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5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</a:t>
                      </a:r>
                      <a:r>
                        <a:rPr lang="en-US" sz="1400" kern="0" cap="none" spc="0" err="1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api</a:t>
                      </a: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/animals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동물 목록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399506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6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/api/animals/animal_name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동물 이름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5637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7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/api/animals/animal_num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동물 번호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52900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8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GET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/api/hospitals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병원 목록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3986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9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/api/hospitals/h_name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병원 이름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24784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10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/api/hospitals/h_num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병원 번호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99920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11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/api/appointment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진료 예약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05373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12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/api/appointment/check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예약 내역 조회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0110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13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POST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/api/med_history</a:t>
                      </a:r>
                      <a:endParaRPr 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양신명조"/>
                          <a:ea typeface="한양신명조"/>
                        </a:rPr>
                        <a:t>진료 내역 조회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936" marR="32936" marT="44380" marB="6587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144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5AC02B-5E91-41FF-9E1F-D50222C7B0EE}"/>
              </a:ext>
            </a:extLst>
          </p:cNvPr>
          <p:cNvSpPr txBox="1"/>
          <p:nvPr/>
        </p:nvSpPr>
        <p:spPr>
          <a:xfrm>
            <a:off x="593125" y="523209"/>
            <a:ext cx="531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서버 </a:t>
            </a:r>
            <a:r>
              <a:rPr lang="en-US" altLang="ko-KR" sz="2800" dirty="0"/>
              <a:t>API </a:t>
            </a:r>
            <a:r>
              <a:rPr lang="ko-KR" altLang="en-US" sz="2800" dirty="0"/>
              <a:t>명세서</a:t>
            </a:r>
          </a:p>
        </p:txBody>
      </p:sp>
    </p:spTree>
    <p:extLst>
      <p:ext uri="{BB962C8B-B14F-4D97-AF65-F5344CB8AC3E}">
        <p14:creationId xmlns:p14="http://schemas.microsoft.com/office/powerpoint/2010/main" val="52676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5" name="_x403138072">
            <a:extLst>
              <a:ext uri="{FF2B5EF4-FFF2-40B4-BE49-F238E27FC236}">
                <a16:creationId xmlns:a16="http://schemas.microsoft.com/office/drawing/2014/main" id="{75A815F9-6AFF-4B3B-9158-36C80FCE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" y="2471350"/>
            <a:ext cx="6059805" cy="31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C89946-24BB-4188-B21E-F50C1DF6EE4B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회원가입</a:t>
            </a:r>
            <a:r>
              <a:rPr lang="en-US" altLang="ko-KR" sz="2800" dirty="0"/>
              <a:t>, </a:t>
            </a:r>
            <a:r>
              <a:rPr lang="ko-KR" altLang="en-US" sz="2800" dirty="0"/>
              <a:t>로그인 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EB93D-9B4D-4341-900B-98DB4F420E15}"/>
              </a:ext>
            </a:extLst>
          </p:cNvPr>
          <p:cNvSpPr txBox="1"/>
          <p:nvPr/>
        </p:nvSpPr>
        <p:spPr>
          <a:xfrm>
            <a:off x="6760844" y="1665972"/>
            <a:ext cx="5065395" cy="211628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handleFileChange</a:t>
            </a:r>
            <a:r>
              <a:rPr lang="en-US" altLang="ko-KR" dirty="0"/>
              <a:t>, </a:t>
            </a:r>
            <a:r>
              <a:rPr lang="en-US" altLang="ko-KR" dirty="0" err="1"/>
              <a:t>handleValueChange</a:t>
            </a:r>
            <a:r>
              <a:rPr lang="en-US" altLang="ko-KR" dirty="0"/>
              <a:t> : </a:t>
            </a:r>
            <a:r>
              <a:rPr lang="ko-KR" altLang="en-US" dirty="0" err="1"/>
              <a:t>입력값</a:t>
            </a:r>
            <a:r>
              <a:rPr lang="ko-KR" altLang="en-US" dirty="0"/>
              <a:t> 변경 시 상태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handleFormSubmit</a:t>
            </a:r>
            <a:r>
              <a:rPr lang="en-US" altLang="ko-KR" dirty="0"/>
              <a:t> -&gt; </a:t>
            </a:r>
            <a:r>
              <a:rPr lang="en-US" altLang="ko-KR" dirty="0" err="1"/>
              <a:t>addUser</a:t>
            </a:r>
            <a:r>
              <a:rPr lang="en-US" altLang="ko-KR" dirty="0"/>
              <a:t> : </a:t>
            </a:r>
            <a:r>
              <a:rPr lang="ko-KR" altLang="en-US" dirty="0"/>
              <a:t>회원 정보를 서버에 전달하여 </a:t>
            </a:r>
            <a:r>
              <a:rPr lang="en-US" altLang="ko-KR" dirty="0"/>
              <a:t>DB</a:t>
            </a:r>
            <a:r>
              <a:rPr lang="ko-KR" altLang="en-US" dirty="0"/>
              <a:t>에 저장 후 성공 유무 반환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DD3A4-87AB-48DB-A7D1-3908F5C4CD57}"/>
              </a:ext>
            </a:extLst>
          </p:cNvPr>
          <p:cNvSpPr txBox="1"/>
          <p:nvPr/>
        </p:nvSpPr>
        <p:spPr>
          <a:xfrm>
            <a:off x="6776085" y="4404043"/>
            <a:ext cx="5065395" cy="211628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handleFileChange</a:t>
            </a:r>
            <a:r>
              <a:rPr lang="en-US" altLang="ko-KR" dirty="0"/>
              <a:t>, </a:t>
            </a:r>
            <a:r>
              <a:rPr lang="en-US" altLang="ko-KR" dirty="0" err="1"/>
              <a:t>handleValueChange</a:t>
            </a:r>
            <a:r>
              <a:rPr lang="en-US" altLang="ko-KR" dirty="0"/>
              <a:t> : </a:t>
            </a:r>
            <a:r>
              <a:rPr lang="ko-KR" altLang="en-US" dirty="0" err="1"/>
              <a:t>입력값</a:t>
            </a:r>
            <a:r>
              <a:rPr lang="ko-KR" altLang="en-US" dirty="0"/>
              <a:t> 변경 시 상태 변경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handleFormSubmit</a:t>
            </a:r>
            <a:r>
              <a:rPr lang="en-US" altLang="ko-KR" dirty="0"/>
              <a:t> -&gt; </a:t>
            </a:r>
            <a:r>
              <a:rPr lang="en-US" altLang="ko-KR" dirty="0" err="1"/>
              <a:t>addUser</a:t>
            </a:r>
            <a:r>
              <a:rPr lang="en-US" altLang="ko-KR" dirty="0"/>
              <a:t> : </a:t>
            </a:r>
            <a:r>
              <a:rPr lang="ko-KR" altLang="en-US" dirty="0"/>
              <a:t>회원 정보를 서버에 전달하여 </a:t>
            </a:r>
            <a:r>
              <a:rPr lang="en-US" altLang="ko-KR" dirty="0"/>
              <a:t>DB</a:t>
            </a:r>
            <a:r>
              <a:rPr lang="ko-KR" altLang="en-US" dirty="0"/>
              <a:t>에 저장 후 성공 유무 반환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B7A8B-04F6-42D5-93FD-DB75946AAE73}"/>
              </a:ext>
            </a:extLst>
          </p:cNvPr>
          <p:cNvSpPr txBox="1"/>
          <p:nvPr/>
        </p:nvSpPr>
        <p:spPr>
          <a:xfrm>
            <a:off x="6760844" y="1250789"/>
            <a:ext cx="1604679" cy="45429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RegisterPage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FA0B7-00DD-4C7D-99EF-E46C6ACD14AC}"/>
              </a:ext>
            </a:extLst>
          </p:cNvPr>
          <p:cNvSpPr txBox="1"/>
          <p:nvPr/>
        </p:nvSpPr>
        <p:spPr>
          <a:xfrm>
            <a:off x="6760844" y="3954986"/>
            <a:ext cx="1604679" cy="45429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LoginPage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617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_x403130800">
            <a:extLst>
              <a:ext uri="{FF2B5EF4-FFF2-40B4-BE49-F238E27FC236}">
                <a16:creationId xmlns:a16="http://schemas.microsoft.com/office/drawing/2014/main" id="{ABB9B21F-3A14-4D1A-A21B-8454DC73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"/>
          <a:stretch>
            <a:fillRect/>
          </a:stretch>
        </p:blipFill>
        <p:spPr bwMode="auto">
          <a:xfrm>
            <a:off x="179070" y="2096723"/>
            <a:ext cx="6508212" cy="325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1D9143-57DA-44CB-88E9-F198FE4067C7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예약 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E15B8-1817-488B-982D-131DA204E0E7}"/>
              </a:ext>
            </a:extLst>
          </p:cNvPr>
          <p:cNvSpPr txBox="1"/>
          <p:nvPr/>
        </p:nvSpPr>
        <p:spPr>
          <a:xfrm>
            <a:off x="6760844" y="1961072"/>
            <a:ext cx="5065395" cy="8697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getDateTime</a:t>
            </a:r>
            <a:r>
              <a:rPr lang="en-US" altLang="ko-KR" dirty="0"/>
              <a:t> -&gt; </a:t>
            </a:r>
            <a:r>
              <a:rPr lang="en-US" altLang="ko-KR" dirty="0" err="1"/>
              <a:t>convertDate</a:t>
            </a:r>
            <a:r>
              <a:rPr lang="en-US" altLang="ko-KR" dirty="0"/>
              <a:t> : </a:t>
            </a:r>
            <a:r>
              <a:rPr lang="ko-KR" altLang="en-US" dirty="0"/>
              <a:t>예약날짜를 불러와 </a:t>
            </a:r>
            <a:r>
              <a:rPr lang="en-US" altLang="ko-KR" dirty="0"/>
              <a:t>“YYYY-MM-DD </a:t>
            </a:r>
            <a:r>
              <a:rPr lang="en-US" altLang="ko-KR" dirty="0" err="1"/>
              <a:t>hh:mm</a:t>
            </a:r>
            <a:r>
              <a:rPr lang="en-US" altLang="ko-KR" dirty="0"/>
              <a:t>” </a:t>
            </a:r>
            <a:r>
              <a:rPr lang="ko-KR" altLang="en-US" dirty="0"/>
              <a:t>형태로 변환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D74FA-9696-49A8-8182-B3275ED875EF}"/>
              </a:ext>
            </a:extLst>
          </p:cNvPr>
          <p:cNvSpPr txBox="1"/>
          <p:nvPr/>
        </p:nvSpPr>
        <p:spPr>
          <a:xfrm>
            <a:off x="6760844" y="1545889"/>
            <a:ext cx="2148378" cy="45429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AppointmentPage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95B61-27F2-416A-A1E3-D8AC6BCFBFF1}"/>
              </a:ext>
            </a:extLst>
          </p:cNvPr>
          <p:cNvSpPr txBox="1"/>
          <p:nvPr/>
        </p:nvSpPr>
        <p:spPr>
          <a:xfrm>
            <a:off x="6760844" y="3491528"/>
            <a:ext cx="5065395" cy="8697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등록되어 있는 동물의 이름을 보여주고</a:t>
            </a:r>
            <a:r>
              <a:rPr lang="en-US" altLang="ko-KR" dirty="0"/>
              <a:t>, </a:t>
            </a:r>
            <a:r>
              <a:rPr lang="ko-KR" altLang="en-US" dirty="0"/>
              <a:t>선택된 동물의 이름을 다시 반환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CF3C0-8B3B-41F9-AF47-1E356A45DE83}"/>
              </a:ext>
            </a:extLst>
          </p:cNvPr>
          <p:cNvSpPr txBox="1"/>
          <p:nvPr/>
        </p:nvSpPr>
        <p:spPr>
          <a:xfrm>
            <a:off x="6760844" y="3076345"/>
            <a:ext cx="1678821" cy="454292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Animal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A768F-9F04-4627-AF3C-78AB522966BD}"/>
              </a:ext>
            </a:extLst>
          </p:cNvPr>
          <p:cNvSpPr txBox="1"/>
          <p:nvPr/>
        </p:nvSpPr>
        <p:spPr>
          <a:xfrm>
            <a:off x="6760844" y="5061094"/>
            <a:ext cx="5065395" cy="8697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getDateTime</a:t>
            </a:r>
            <a:r>
              <a:rPr lang="en-US" altLang="ko-KR" dirty="0"/>
              <a:t> -&gt; </a:t>
            </a:r>
            <a:r>
              <a:rPr lang="en-US" altLang="ko-KR" dirty="0" err="1"/>
              <a:t>convertDate</a:t>
            </a:r>
            <a:r>
              <a:rPr lang="en-US" altLang="ko-KR" dirty="0"/>
              <a:t> : </a:t>
            </a:r>
            <a:r>
              <a:rPr lang="ko-KR" altLang="en-US" dirty="0"/>
              <a:t>예약날짜를 불러와 </a:t>
            </a:r>
            <a:r>
              <a:rPr lang="en-US" altLang="ko-KR" dirty="0"/>
              <a:t>“YYYY-MM-DD </a:t>
            </a:r>
            <a:r>
              <a:rPr lang="en-US" altLang="ko-KR" dirty="0" err="1"/>
              <a:t>hh:mm</a:t>
            </a:r>
            <a:r>
              <a:rPr lang="en-US" altLang="ko-KR" dirty="0"/>
              <a:t>” </a:t>
            </a:r>
            <a:r>
              <a:rPr lang="ko-KR" altLang="en-US" dirty="0"/>
              <a:t>형태로 변환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11BA2-20F9-48F5-B9C5-C6420A175660}"/>
              </a:ext>
            </a:extLst>
          </p:cNvPr>
          <p:cNvSpPr txBox="1"/>
          <p:nvPr/>
        </p:nvSpPr>
        <p:spPr>
          <a:xfrm>
            <a:off x="6760844" y="4645911"/>
            <a:ext cx="1802388" cy="454292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Hospital Load</a:t>
            </a:r>
          </a:p>
        </p:txBody>
      </p:sp>
    </p:spTree>
    <p:extLst>
      <p:ext uri="{BB962C8B-B14F-4D97-AF65-F5344CB8AC3E}">
        <p14:creationId xmlns:p14="http://schemas.microsoft.com/office/powerpoint/2010/main" val="168883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315" name="_x405132352">
            <a:extLst>
              <a:ext uri="{FF2B5EF4-FFF2-40B4-BE49-F238E27FC236}">
                <a16:creationId xmlns:a16="http://schemas.microsoft.com/office/drawing/2014/main" id="{D9340A86-45AE-4E49-B405-80B760A7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9" y="1823205"/>
            <a:ext cx="5906229" cy="16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12295-89C1-4E40-9DAD-3E5CAEC1DB5A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예약 확인 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131D-C170-450E-88ED-EE37A3156F45}"/>
              </a:ext>
            </a:extLst>
          </p:cNvPr>
          <p:cNvSpPr txBox="1"/>
          <p:nvPr/>
        </p:nvSpPr>
        <p:spPr>
          <a:xfrm>
            <a:off x="3226811" y="4174145"/>
            <a:ext cx="5906229" cy="17007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 아이디로 예약된 내역을 데이터 베이스에서 검색하여 </a:t>
            </a:r>
            <a:r>
              <a:rPr lang="en-US" altLang="ko-KR" dirty="0"/>
              <a:t>object</a:t>
            </a:r>
            <a:r>
              <a:rPr lang="ko-KR" altLang="en-US" dirty="0"/>
              <a:t>의 형태로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filteredComponents</a:t>
            </a:r>
            <a:r>
              <a:rPr lang="ko-KR" altLang="en-US" dirty="0"/>
              <a:t>에서 </a:t>
            </a:r>
            <a:r>
              <a:rPr lang="en-US" altLang="ko-KR" dirty="0"/>
              <a:t>map</a:t>
            </a:r>
            <a:r>
              <a:rPr lang="ko-KR" altLang="en-US" dirty="0"/>
              <a:t>를 이용하여 </a:t>
            </a:r>
            <a:r>
              <a:rPr lang="en-US" altLang="ko-KR" dirty="0"/>
              <a:t>users</a:t>
            </a:r>
            <a:r>
              <a:rPr lang="ko-KR" altLang="en-US" dirty="0"/>
              <a:t>를 </a:t>
            </a:r>
            <a:r>
              <a:rPr lang="en-US" altLang="ko-KR" dirty="0"/>
              <a:t>Appointment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EE90F-FF23-44AA-9F9F-EE46AEB1440B}"/>
              </a:ext>
            </a:extLst>
          </p:cNvPr>
          <p:cNvSpPr txBox="1"/>
          <p:nvPr/>
        </p:nvSpPr>
        <p:spPr>
          <a:xfrm>
            <a:off x="3226810" y="3758962"/>
            <a:ext cx="2869190" cy="45429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AppointmentCheckPage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60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E7669F-CA01-414F-9219-167EDD17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499224592">
            <a:extLst>
              <a:ext uri="{FF2B5EF4-FFF2-40B4-BE49-F238E27FC236}">
                <a16:creationId xmlns:a16="http://schemas.microsoft.com/office/drawing/2014/main" id="{29BB9233-B62C-4588-88B3-B82B607A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7" y="2054542"/>
            <a:ext cx="5548813" cy="32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D61D2E-CBD4-4C22-9DF0-FC16A680969F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회원 관리 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C03B7-C593-4F0C-99AC-EFB1B44A611C}"/>
              </a:ext>
            </a:extLst>
          </p:cNvPr>
          <p:cNvSpPr txBox="1"/>
          <p:nvPr/>
        </p:nvSpPr>
        <p:spPr>
          <a:xfrm>
            <a:off x="6096001" y="2015433"/>
            <a:ext cx="5906229" cy="377827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callApi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get : USER </a:t>
            </a:r>
            <a:r>
              <a:rPr lang="ko-KR" altLang="en-US" dirty="0"/>
              <a:t>데이터 베이스에 있는 내용을 받아와 </a:t>
            </a:r>
            <a:r>
              <a:rPr lang="en-US" altLang="ko-KR" dirty="0"/>
              <a:t>users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값이 변경되면 재호출됨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handleValueChange</a:t>
            </a:r>
            <a:r>
              <a:rPr lang="en-US" altLang="ko-KR" dirty="0"/>
              <a:t> : </a:t>
            </a:r>
            <a:r>
              <a:rPr lang="ko-KR" altLang="en-US" dirty="0"/>
              <a:t>찾으려는 이름을 </a:t>
            </a:r>
            <a:r>
              <a:rPr lang="en-US" altLang="ko-KR" dirty="0" err="1"/>
              <a:t>searchKeyword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filterComponens</a:t>
            </a:r>
            <a:r>
              <a:rPr lang="en-US" altLang="ko-KR" dirty="0"/>
              <a:t> -&gt; map : users</a:t>
            </a:r>
            <a:r>
              <a:rPr lang="ko-KR" altLang="en-US" dirty="0"/>
              <a:t>를 </a:t>
            </a:r>
            <a:r>
              <a:rPr lang="en-US" altLang="ko-KR" dirty="0"/>
              <a:t>User</a:t>
            </a:r>
            <a:r>
              <a:rPr lang="ko-KR" altLang="en-US" dirty="0"/>
              <a:t>로 전달하며 </a:t>
            </a:r>
            <a:r>
              <a:rPr lang="en-US" altLang="ko-KR" dirty="0" err="1"/>
              <a:t>stateRefresh</a:t>
            </a:r>
            <a:r>
              <a:rPr lang="ko-KR" altLang="en-US" dirty="0"/>
              <a:t>전달 </a:t>
            </a:r>
            <a:r>
              <a:rPr lang="en-US" altLang="ko-KR" dirty="0"/>
              <a:t>/ </a:t>
            </a:r>
            <a:r>
              <a:rPr lang="en-US" altLang="ko-KR" dirty="0" err="1"/>
              <a:t>stateRefresh</a:t>
            </a:r>
            <a:r>
              <a:rPr lang="ko-KR" altLang="en-US" dirty="0"/>
              <a:t>와 </a:t>
            </a:r>
            <a:r>
              <a:rPr lang="en-US" altLang="ko-KR" dirty="0"/>
              <a:t>id</a:t>
            </a:r>
            <a:r>
              <a:rPr lang="ko-KR" altLang="en-US" dirty="0"/>
              <a:t>를  </a:t>
            </a:r>
            <a:r>
              <a:rPr lang="en-US" altLang="ko-KR" dirty="0" err="1"/>
              <a:t>UserDelete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handleClickOpen</a:t>
            </a:r>
            <a:r>
              <a:rPr lang="en-US" altLang="ko-KR" dirty="0"/>
              <a:t> : </a:t>
            </a:r>
            <a:r>
              <a:rPr lang="ko-KR" altLang="en-US" dirty="0" err="1"/>
              <a:t>모달창이</a:t>
            </a:r>
            <a:r>
              <a:rPr lang="ko-KR" altLang="en-US" dirty="0"/>
              <a:t> 띄워져 있는지의 유무확인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43E4D-709C-43E8-B444-1CC913A088CE}"/>
              </a:ext>
            </a:extLst>
          </p:cNvPr>
          <p:cNvSpPr txBox="1"/>
          <p:nvPr/>
        </p:nvSpPr>
        <p:spPr>
          <a:xfrm>
            <a:off x="6088380" y="1621264"/>
            <a:ext cx="2869190" cy="45429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UserManagePage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120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864A0B-4663-4052-A3D8-E2BB2CFCE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635F8-B8ED-4A24-812D-78E663384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6" y="914400"/>
            <a:ext cx="4643550" cy="5029200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96D3F4-83DE-452E-88B4-AB6FBCAF9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15" y="2045368"/>
            <a:ext cx="3890871" cy="2571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23CF7E-C67E-4AC6-9EBD-558D8AC5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18" y="2273115"/>
            <a:ext cx="3184634" cy="2207541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>
                <a:solidFill>
                  <a:srgbClr val="000000"/>
                </a:solidFill>
              </a:rPr>
              <a:t>차례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12F779-36C3-4EE8-B9B8-D3CAB7DE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42" y="4617181"/>
            <a:ext cx="3895344" cy="164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2007C-0E4D-4407-A529-A3CC299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19" y="914401"/>
            <a:ext cx="6468927" cy="50292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서론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이론적 배경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시스템 설계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시스템 구현 및 테스트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9470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20272C-FE57-4993-82B2-0C4FDD0E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63023"/>
              </p:ext>
            </p:extLst>
          </p:nvPr>
        </p:nvGraphicFramePr>
        <p:xfrm>
          <a:off x="837616" y="1405706"/>
          <a:ext cx="9955890" cy="5073044"/>
        </p:xfrm>
        <a:graphic>
          <a:graphicData uri="http://schemas.openxmlformats.org/drawingml/2006/table">
            <a:tbl>
              <a:tblPr/>
              <a:tblGrid>
                <a:gridCol w="1106012">
                  <a:extLst>
                    <a:ext uri="{9D8B030D-6E8A-4147-A177-3AD203B41FA5}">
                      <a16:colId xmlns:a16="http://schemas.microsoft.com/office/drawing/2014/main" val="1532102612"/>
                    </a:ext>
                  </a:extLst>
                </a:gridCol>
                <a:gridCol w="1239541">
                  <a:extLst>
                    <a:ext uri="{9D8B030D-6E8A-4147-A177-3AD203B41FA5}">
                      <a16:colId xmlns:a16="http://schemas.microsoft.com/office/drawing/2014/main" val="3069194099"/>
                    </a:ext>
                  </a:extLst>
                </a:gridCol>
                <a:gridCol w="1239541">
                  <a:extLst>
                    <a:ext uri="{9D8B030D-6E8A-4147-A177-3AD203B41FA5}">
                      <a16:colId xmlns:a16="http://schemas.microsoft.com/office/drawing/2014/main" val="295301794"/>
                    </a:ext>
                  </a:extLst>
                </a:gridCol>
                <a:gridCol w="839175">
                  <a:extLst>
                    <a:ext uri="{9D8B030D-6E8A-4147-A177-3AD203B41FA5}">
                      <a16:colId xmlns:a16="http://schemas.microsoft.com/office/drawing/2014/main" val="3074109362"/>
                    </a:ext>
                  </a:extLst>
                </a:gridCol>
                <a:gridCol w="839175">
                  <a:extLst>
                    <a:ext uri="{9D8B030D-6E8A-4147-A177-3AD203B41FA5}">
                      <a16:colId xmlns:a16="http://schemas.microsoft.com/office/drawing/2014/main" val="2871669387"/>
                    </a:ext>
                  </a:extLst>
                </a:gridCol>
                <a:gridCol w="839175">
                  <a:extLst>
                    <a:ext uri="{9D8B030D-6E8A-4147-A177-3AD203B41FA5}">
                      <a16:colId xmlns:a16="http://schemas.microsoft.com/office/drawing/2014/main" val="706325026"/>
                    </a:ext>
                  </a:extLst>
                </a:gridCol>
                <a:gridCol w="839175">
                  <a:extLst>
                    <a:ext uri="{9D8B030D-6E8A-4147-A177-3AD203B41FA5}">
                      <a16:colId xmlns:a16="http://schemas.microsoft.com/office/drawing/2014/main" val="2527801820"/>
                    </a:ext>
                  </a:extLst>
                </a:gridCol>
                <a:gridCol w="1507048">
                  <a:extLst>
                    <a:ext uri="{9D8B030D-6E8A-4147-A177-3AD203B41FA5}">
                      <a16:colId xmlns:a16="http://schemas.microsoft.com/office/drawing/2014/main" val="731308267"/>
                    </a:ext>
                  </a:extLst>
                </a:gridCol>
                <a:gridCol w="1507048">
                  <a:extLst>
                    <a:ext uri="{9D8B030D-6E8A-4147-A177-3AD203B41FA5}">
                      <a16:colId xmlns:a16="http://schemas.microsoft.com/office/drawing/2014/main" val="1111069749"/>
                    </a:ext>
                  </a:extLst>
                </a:gridCol>
              </a:tblGrid>
              <a:tr h="752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데이터 형식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null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기본키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29534"/>
                  </a:ext>
                </a:extLst>
              </a:tr>
              <a:tr h="508544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USER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id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NOT NULL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PK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AUTO_INCREMENT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4550"/>
                  </a:ext>
                </a:extLst>
              </a:tr>
              <a:tr h="50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image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VARCHAR(1024)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68589"/>
                  </a:ext>
                </a:extLst>
              </a:tr>
              <a:tr h="407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name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947236"/>
                  </a:ext>
                </a:extLst>
              </a:tr>
              <a:tr h="407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birth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95978"/>
                  </a:ext>
                </a:extLst>
              </a:tr>
              <a:tr h="407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createdDate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DATETIME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44188"/>
                  </a:ext>
                </a:extLst>
              </a:tr>
              <a:tr h="507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isDeleted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0: default,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1: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삭제된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id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85058"/>
                  </a:ext>
                </a:extLst>
              </a:tr>
              <a:tr h="407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userid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773976"/>
                  </a:ext>
                </a:extLst>
              </a:tr>
              <a:tr h="1086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userpw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13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F0D01-797B-4FF3-9FF5-9629CB4D7560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USER </a:t>
            </a:r>
            <a:r>
              <a:rPr lang="ko-KR" altLang="en-US" sz="2800" dirty="0"/>
              <a:t>데이터베이스 테이블</a:t>
            </a:r>
          </a:p>
        </p:txBody>
      </p:sp>
    </p:spTree>
    <p:extLst>
      <p:ext uri="{BB962C8B-B14F-4D97-AF65-F5344CB8AC3E}">
        <p14:creationId xmlns:p14="http://schemas.microsoft.com/office/powerpoint/2010/main" val="34013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F506CF-CACE-4EAC-8C67-F0CEA73A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57005"/>
              </p:ext>
            </p:extLst>
          </p:nvPr>
        </p:nvGraphicFramePr>
        <p:xfrm>
          <a:off x="430311" y="2086435"/>
          <a:ext cx="11395929" cy="3441600"/>
        </p:xfrm>
        <a:graphic>
          <a:graphicData uri="http://schemas.openxmlformats.org/drawingml/2006/table">
            <a:tbl>
              <a:tblPr/>
              <a:tblGrid>
                <a:gridCol w="1197713">
                  <a:extLst>
                    <a:ext uri="{9D8B030D-6E8A-4147-A177-3AD203B41FA5}">
                      <a16:colId xmlns:a16="http://schemas.microsoft.com/office/drawing/2014/main" val="2695173618"/>
                    </a:ext>
                  </a:extLst>
                </a:gridCol>
                <a:gridCol w="1428283">
                  <a:extLst>
                    <a:ext uri="{9D8B030D-6E8A-4147-A177-3AD203B41FA5}">
                      <a16:colId xmlns:a16="http://schemas.microsoft.com/office/drawing/2014/main" val="2000979099"/>
                    </a:ext>
                  </a:extLst>
                </a:gridCol>
                <a:gridCol w="1428283">
                  <a:extLst>
                    <a:ext uri="{9D8B030D-6E8A-4147-A177-3AD203B41FA5}">
                      <a16:colId xmlns:a16="http://schemas.microsoft.com/office/drawing/2014/main" val="2620940105"/>
                    </a:ext>
                  </a:extLst>
                </a:gridCol>
                <a:gridCol w="966890">
                  <a:extLst>
                    <a:ext uri="{9D8B030D-6E8A-4147-A177-3AD203B41FA5}">
                      <a16:colId xmlns:a16="http://schemas.microsoft.com/office/drawing/2014/main" val="660675955"/>
                    </a:ext>
                  </a:extLst>
                </a:gridCol>
                <a:gridCol w="966890">
                  <a:extLst>
                    <a:ext uri="{9D8B030D-6E8A-4147-A177-3AD203B41FA5}">
                      <a16:colId xmlns:a16="http://schemas.microsoft.com/office/drawing/2014/main" val="3087654169"/>
                    </a:ext>
                  </a:extLst>
                </a:gridCol>
                <a:gridCol w="966890">
                  <a:extLst>
                    <a:ext uri="{9D8B030D-6E8A-4147-A177-3AD203B41FA5}">
                      <a16:colId xmlns:a16="http://schemas.microsoft.com/office/drawing/2014/main" val="1616851520"/>
                    </a:ext>
                  </a:extLst>
                </a:gridCol>
                <a:gridCol w="966890">
                  <a:extLst>
                    <a:ext uri="{9D8B030D-6E8A-4147-A177-3AD203B41FA5}">
                      <a16:colId xmlns:a16="http://schemas.microsoft.com/office/drawing/2014/main" val="2561508354"/>
                    </a:ext>
                  </a:extLst>
                </a:gridCol>
                <a:gridCol w="1737045">
                  <a:extLst>
                    <a:ext uri="{9D8B030D-6E8A-4147-A177-3AD203B41FA5}">
                      <a16:colId xmlns:a16="http://schemas.microsoft.com/office/drawing/2014/main" val="327455491"/>
                    </a:ext>
                  </a:extLst>
                </a:gridCol>
                <a:gridCol w="1737045">
                  <a:extLst>
                    <a:ext uri="{9D8B030D-6E8A-4147-A177-3AD203B41FA5}">
                      <a16:colId xmlns:a16="http://schemas.microsoft.com/office/drawing/2014/main" val="1407243114"/>
                    </a:ext>
                  </a:extLst>
                </a:gridCol>
              </a:tblGrid>
              <a:tr h="10216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데이터 형식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null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유무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기본키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598678"/>
                  </a:ext>
                </a:extLst>
              </a:tr>
              <a:tr h="65796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NOT NULL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AUTO_INCREMENT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258587"/>
                  </a:ext>
                </a:extLst>
              </a:tr>
              <a:tr h="701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USER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581368"/>
                  </a:ext>
                </a:extLst>
              </a:tr>
              <a:tr h="820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animal_name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85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AA3A01-C3A7-4F55-B93E-C88F1ED74ACE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ANIMAL </a:t>
            </a:r>
            <a:r>
              <a:rPr lang="ko-KR" altLang="en-US" sz="2800" dirty="0"/>
              <a:t>데이터베이스 테이블</a:t>
            </a:r>
          </a:p>
        </p:txBody>
      </p:sp>
    </p:spTree>
    <p:extLst>
      <p:ext uri="{BB962C8B-B14F-4D97-AF65-F5344CB8AC3E}">
        <p14:creationId xmlns:p14="http://schemas.microsoft.com/office/powerpoint/2010/main" val="261914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FBC791-879A-478A-951D-1DE3F1C7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47792"/>
              </p:ext>
            </p:extLst>
          </p:nvPr>
        </p:nvGraphicFramePr>
        <p:xfrm>
          <a:off x="538329" y="1994124"/>
          <a:ext cx="11100101" cy="2413201"/>
        </p:xfrm>
        <a:graphic>
          <a:graphicData uri="http://schemas.openxmlformats.org/drawingml/2006/table">
            <a:tbl>
              <a:tblPr/>
              <a:tblGrid>
                <a:gridCol w="1420337">
                  <a:extLst>
                    <a:ext uri="{9D8B030D-6E8A-4147-A177-3AD203B41FA5}">
                      <a16:colId xmlns:a16="http://schemas.microsoft.com/office/drawing/2014/main" val="2625324347"/>
                    </a:ext>
                  </a:extLst>
                </a:gridCol>
                <a:gridCol w="1420337">
                  <a:extLst>
                    <a:ext uri="{9D8B030D-6E8A-4147-A177-3AD203B41FA5}">
                      <a16:colId xmlns:a16="http://schemas.microsoft.com/office/drawing/2014/main" val="2364441965"/>
                    </a:ext>
                  </a:extLst>
                </a:gridCol>
                <a:gridCol w="1420337">
                  <a:extLst>
                    <a:ext uri="{9D8B030D-6E8A-4147-A177-3AD203B41FA5}">
                      <a16:colId xmlns:a16="http://schemas.microsoft.com/office/drawing/2014/main" val="324165500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741624689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1687714621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495187918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1013326277"/>
                    </a:ext>
                  </a:extLst>
                </a:gridCol>
                <a:gridCol w="1269936">
                  <a:extLst>
                    <a:ext uri="{9D8B030D-6E8A-4147-A177-3AD203B41FA5}">
                      <a16:colId xmlns:a16="http://schemas.microsoft.com/office/drawing/2014/main" val="1347657445"/>
                    </a:ext>
                  </a:extLst>
                </a:gridCol>
                <a:gridCol w="1723018">
                  <a:extLst>
                    <a:ext uri="{9D8B030D-6E8A-4147-A177-3AD203B41FA5}">
                      <a16:colId xmlns:a16="http://schemas.microsoft.com/office/drawing/2014/main" val="900734534"/>
                    </a:ext>
                  </a:extLst>
                </a:gridCol>
              </a:tblGrid>
              <a:tr h="703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데이터 형식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null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유무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기본키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866106"/>
                  </a:ext>
                </a:extLst>
              </a:tr>
              <a:tr h="49351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HOSPITAL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NOT NULL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AUTO_INCREMENT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634570"/>
                  </a:ext>
                </a:extLst>
              </a:tr>
              <a:tr h="49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h_name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5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B3E3FD-3186-4066-B396-2EDB32158B04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HOSPITAL </a:t>
            </a:r>
            <a:r>
              <a:rPr lang="ko-KR" altLang="en-US" sz="2800" dirty="0"/>
              <a:t>데이터베이스 테이블</a:t>
            </a:r>
          </a:p>
        </p:txBody>
      </p:sp>
    </p:spTree>
    <p:extLst>
      <p:ext uri="{BB962C8B-B14F-4D97-AF65-F5344CB8AC3E}">
        <p14:creationId xmlns:p14="http://schemas.microsoft.com/office/powerpoint/2010/main" val="217495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C317BD-F705-436A-9728-430460A9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08051"/>
              </p:ext>
            </p:extLst>
          </p:nvPr>
        </p:nvGraphicFramePr>
        <p:xfrm>
          <a:off x="539676" y="2047912"/>
          <a:ext cx="11286564" cy="2477749"/>
        </p:xfrm>
        <a:graphic>
          <a:graphicData uri="http://schemas.openxmlformats.org/drawingml/2006/table">
            <a:tbl>
              <a:tblPr/>
              <a:tblGrid>
                <a:gridCol w="1385626">
                  <a:extLst>
                    <a:ext uri="{9D8B030D-6E8A-4147-A177-3AD203B41FA5}">
                      <a16:colId xmlns:a16="http://schemas.microsoft.com/office/drawing/2014/main" val="505065031"/>
                    </a:ext>
                  </a:extLst>
                </a:gridCol>
                <a:gridCol w="1635479">
                  <a:extLst>
                    <a:ext uri="{9D8B030D-6E8A-4147-A177-3AD203B41FA5}">
                      <a16:colId xmlns:a16="http://schemas.microsoft.com/office/drawing/2014/main" val="2438763762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1677925432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3076451473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71485947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014213819"/>
                    </a:ext>
                  </a:extLst>
                </a:gridCol>
                <a:gridCol w="1568823">
                  <a:extLst>
                    <a:ext uri="{9D8B030D-6E8A-4147-A177-3AD203B41FA5}">
                      <a16:colId xmlns:a16="http://schemas.microsoft.com/office/drawing/2014/main" val="2567668612"/>
                    </a:ext>
                  </a:extLst>
                </a:gridCol>
                <a:gridCol w="1266894">
                  <a:extLst>
                    <a:ext uri="{9D8B030D-6E8A-4147-A177-3AD203B41FA5}">
                      <a16:colId xmlns:a16="http://schemas.microsoft.com/office/drawing/2014/main" val="743441592"/>
                    </a:ext>
                  </a:extLst>
                </a:gridCol>
                <a:gridCol w="992212">
                  <a:extLst>
                    <a:ext uri="{9D8B030D-6E8A-4147-A177-3AD203B41FA5}">
                      <a16:colId xmlns:a16="http://schemas.microsoft.com/office/drawing/2014/main" val="3547928593"/>
                    </a:ext>
                  </a:extLst>
                </a:gridCol>
              </a:tblGrid>
              <a:tr h="546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데이터 형식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null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유무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기본키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08748"/>
                  </a:ext>
                </a:extLst>
              </a:tr>
              <a:tr h="54822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APPOINTMENT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date_ time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NOT NULL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32071"/>
                  </a:ext>
                </a:extLst>
              </a:tr>
              <a:tr h="283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USER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715202"/>
                  </a:ext>
                </a:extLst>
              </a:tr>
              <a:tr h="548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520445"/>
                  </a:ext>
                </a:extLst>
              </a:tr>
              <a:tr h="456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HOSPITAL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104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654C97-5009-4041-ACCB-F0D4D410961C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APPOINTMENT </a:t>
            </a:r>
            <a:r>
              <a:rPr lang="ko-KR" altLang="en-US" sz="2800" dirty="0"/>
              <a:t>데이터베이스 테이블</a:t>
            </a:r>
          </a:p>
        </p:txBody>
      </p:sp>
    </p:spTree>
    <p:extLst>
      <p:ext uri="{BB962C8B-B14F-4D97-AF65-F5344CB8AC3E}">
        <p14:creationId xmlns:p14="http://schemas.microsoft.com/office/powerpoint/2010/main" val="67880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1AB64F-E8BA-48B2-BF4C-B4AAD6D17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1307"/>
              </p:ext>
            </p:extLst>
          </p:nvPr>
        </p:nvGraphicFramePr>
        <p:xfrm>
          <a:off x="453167" y="1416633"/>
          <a:ext cx="11285666" cy="4973513"/>
        </p:xfrm>
        <a:graphic>
          <a:graphicData uri="http://schemas.openxmlformats.org/drawingml/2006/table">
            <a:tbl>
              <a:tblPr/>
              <a:tblGrid>
                <a:gridCol w="1148652">
                  <a:extLst>
                    <a:ext uri="{9D8B030D-6E8A-4147-A177-3AD203B41FA5}">
                      <a16:colId xmlns:a16="http://schemas.microsoft.com/office/drawing/2014/main" val="1611706446"/>
                    </a:ext>
                  </a:extLst>
                </a:gridCol>
                <a:gridCol w="1463740">
                  <a:extLst>
                    <a:ext uri="{9D8B030D-6E8A-4147-A177-3AD203B41FA5}">
                      <a16:colId xmlns:a16="http://schemas.microsoft.com/office/drawing/2014/main" val="258430193"/>
                    </a:ext>
                  </a:extLst>
                </a:gridCol>
                <a:gridCol w="1463740">
                  <a:extLst>
                    <a:ext uri="{9D8B030D-6E8A-4147-A177-3AD203B41FA5}">
                      <a16:colId xmlns:a16="http://schemas.microsoft.com/office/drawing/2014/main" val="1895262135"/>
                    </a:ext>
                  </a:extLst>
                </a:gridCol>
                <a:gridCol w="990855">
                  <a:extLst>
                    <a:ext uri="{9D8B030D-6E8A-4147-A177-3AD203B41FA5}">
                      <a16:colId xmlns:a16="http://schemas.microsoft.com/office/drawing/2014/main" val="2994364027"/>
                    </a:ext>
                  </a:extLst>
                </a:gridCol>
                <a:gridCol w="990855">
                  <a:extLst>
                    <a:ext uri="{9D8B030D-6E8A-4147-A177-3AD203B41FA5}">
                      <a16:colId xmlns:a16="http://schemas.microsoft.com/office/drawing/2014/main" val="3820517833"/>
                    </a:ext>
                  </a:extLst>
                </a:gridCol>
                <a:gridCol w="1463740">
                  <a:extLst>
                    <a:ext uri="{9D8B030D-6E8A-4147-A177-3AD203B41FA5}">
                      <a16:colId xmlns:a16="http://schemas.microsoft.com/office/drawing/2014/main" val="29554380"/>
                    </a:ext>
                  </a:extLst>
                </a:gridCol>
                <a:gridCol w="1463740">
                  <a:extLst>
                    <a:ext uri="{9D8B030D-6E8A-4147-A177-3AD203B41FA5}">
                      <a16:colId xmlns:a16="http://schemas.microsoft.com/office/drawing/2014/main" val="2625398097"/>
                    </a:ext>
                  </a:extLst>
                </a:gridCol>
                <a:gridCol w="1150172">
                  <a:extLst>
                    <a:ext uri="{9D8B030D-6E8A-4147-A177-3AD203B41FA5}">
                      <a16:colId xmlns:a16="http://schemas.microsoft.com/office/drawing/2014/main" val="145813336"/>
                    </a:ext>
                  </a:extLst>
                </a:gridCol>
                <a:gridCol w="1150172">
                  <a:extLst>
                    <a:ext uri="{9D8B030D-6E8A-4147-A177-3AD203B41FA5}">
                      <a16:colId xmlns:a16="http://schemas.microsoft.com/office/drawing/2014/main" val="1126979924"/>
                    </a:ext>
                  </a:extLst>
                </a:gridCol>
              </a:tblGrid>
              <a:tr h="376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데이터 형식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null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유무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기본키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외래키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테이블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열 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0120"/>
                  </a:ext>
                </a:extLst>
              </a:tr>
              <a:tr h="55651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CHART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chart_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NOT NULL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PK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AUTO_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INCREMENT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924006"/>
                  </a:ext>
                </a:extLst>
              </a:tr>
              <a:tr h="376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animal_num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16704"/>
                  </a:ext>
                </a:extLst>
              </a:tr>
              <a:tr h="376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chart_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date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VARCHAR(64)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98431"/>
                  </a:ext>
                </a:extLst>
              </a:tr>
              <a:tr h="376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chart_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details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VARCHAR(128)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21475"/>
                  </a:ext>
                </a:extLst>
              </a:tr>
              <a:tr h="197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FK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HOSPITAL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h_num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30962"/>
                  </a:ext>
                </a:extLst>
              </a:tr>
              <a:tr h="377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classify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INT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116070" algn="l"/>
                          <a:tab pos="418592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진료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접종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5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66843E-6E16-48EB-9467-656D9216D015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CHART </a:t>
            </a:r>
            <a:r>
              <a:rPr lang="ko-KR" altLang="en-US" sz="2800" dirty="0"/>
              <a:t>데이터베이스 테이블</a:t>
            </a:r>
          </a:p>
        </p:txBody>
      </p:sp>
    </p:spTree>
    <p:extLst>
      <p:ext uri="{BB962C8B-B14F-4D97-AF65-F5344CB8AC3E}">
        <p14:creationId xmlns:p14="http://schemas.microsoft.com/office/powerpoint/2010/main" val="299123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04333"/>
            <a:ext cx="12188952" cy="5249334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9BD8F-7BDE-41B3-A3AB-053CC4321F9E}"/>
              </a:ext>
            </a:extLst>
          </p:cNvPr>
          <p:cNvSpPr txBox="1"/>
          <p:nvPr/>
        </p:nvSpPr>
        <p:spPr>
          <a:xfrm>
            <a:off x="988089" y="2818150"/>
            <a:ext cx="6320378" cy="187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atinLnBrk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 및 테스트</a:t>
            </a:r>
            <a:endParaRPr lang="ko-KR" altLang="en-US" sz="8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515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8B3370-DE26-4418-8859-0521435E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68475"/>
              </p:ext>
            </p:extLst>
          </p:nvPr>
        </p:nvGraphicFramePr>
        <p:xfrm>
          <a:off x="1707439" y="1610106"/>
          <a:ext cx="8761882" cy="3471298"/>
        </p:xfrm>
        <a:graphic>
          <a:graphicData uri="http://schemas.openxmlformats.org/drawingml/2006/table">
            <a:tbl>
              <a:tblPr/>
              <a:tblGrid>
                <a:gridCol w="1753590">
                  <a:extLst>
                    <a:ext uri="{9D8B030D-6E8A-4147-A177-3AD203B41FA5}">
                      <a16:colId xmlns:a16="http://schemas.microsoft.com/office/drawing/2014/main" val="3985125771"/>
                    </a:ext>
                  </a:extLst>
                </a:gridCol>
                <a:gridCol w="3504146">
                  <a:extLst>
                    <a:ext uri="{9D8B030D-6E8A-4147-A177-3AD203B41FA5}">
                      <a16:colId xmlns:a16="http://schemas.microsoft.com/office/drawing/2014/main" val="3423131580"/>
                    </a:ext>
                  </a:extLst>
                </a:gridCol>
                <a:gridCol w="3504146">
                  <a:extLst>
                    <a:ext uri="{9D8B030D-6E8A-4147-A177-3AD203B41FA5}">
                      <a16:colId xmlns:a16="http://schemas.microsoft.com/office/drawing/2014/main" val="2794888382"/>
                    </a:ext>
                  </a:extLst>
                </a:gridCol>
              </a:tblGrid>
              <a:tr h="69160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구분</a:t>
                      </a:r>
                      <a:endParaRPr lang="ko-KR" alt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기능</a:t>
                      </a:r>
                      <a:endParaRPr lang="ko-KR" alt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83514"/>
                  </a:ext>
                </a:extLst>
              </a:tr>
              <a:tr h="69492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H/W</a:t>
                      </a:r>
                      <a:endParaRPr 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CPU</a:t>
                      </a:r>
                      <a:endParaRPr 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Intel i5-8265U</a:t>
                      </a:r>
                      <a:endParaRPr lang="en-US" sz="3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61304"/>
                  </a:ext>
                </a:extLst>
              </a:tr>
              <a:tr h="694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메모리</a:t>
                      </a:r>
                      <a:endParaRPr lang="ko-KR" alt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8GB</a:t>
                      </a:r>
                      <a:endParaRPr 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45329"/>
                  </a:ext>
                </a:extLst>
              </a:tr>
              <a:tr h="69492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S/W</a:t>
                      </a:r>
                      <a:endParaRPr 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운영체제</a:t>
                      </a:r>
                      <a:endParaRPr lang="ko-KR" alt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Windows 10</a:t>
                      </a:r>
                      <a:endParaRPr 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828934"/>
                  </a:ext>
                </a:extLst>
              </a:tr>
              <a:tr h="694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개발 언어</a:t>
                      </a:r>
                      <a:endParaRPr lang="ko-KR" altLang="en-US" sz="3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Javascript</a:t>
                      </a:r>
                      <a:endParaRPr lang="en-US" sz="3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15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7F5804-3913-4FBB-9891-4773F5080A29}"/>
              </a:ext>
            </a:extLst>
          </p:cNvPr>
          <p:cNvSpPr txBox="1"/>
          <p:nvPr/>
        </p:nvSpPr>
        <p:spPr>
          <a:xfrm>
            <a:off x="593125" y="523209"/>
            <a:ext cx="683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27452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2B3475-8897-4D1D-8E7D-81120065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80976-03EA-4CEC-AC3E-4C9B2CD3B8F4}"/>
              </a:ext>
            </a:extLst>
          </p:cNvPr>
          <p:cNvSpPr txBox="1"/>
          <p:nvPr/>
        </p:nvSpPr>
        <p:spPr>
          <a:xfrm>
            <a:off x="580767" y="523574"/>
            <a:ext cx="468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로그인 페이지</a:t>
            </a:r>
            <a:r>
              <a:rPr lang="en-US" altLang="ko-KR" sz="2800" dirty="0"/>
              <a:t>, </a:t>
            </a:r>
            <a:r>
              <a:rPr lang="ko-KR" altLang="en-US" sz="2800" dirty="0"/>
              <a:t>메인 화면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1864E-4CEE-4314-8454-715B103A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3494144">
            <a:extLst>
              <a:ext uri="{FF2B5EF4-FFF2-40B4-BE49-F238E27FC236}">
                <a16:creationId xmlns:a16="http://schemas.microsoft.com/office/drawing/2014/main" id="{BB4371D8-936B-420B-A3F9-653FF1FC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5" y="1977677"/>
            <a:ext cx="7291381" cy="36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106F697-B8AA-4AEB-920D-29B97597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7" y="6559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95578416">
            <a:extLst>
              <a:ext uri="{FF2B5EF4-FFF2-40B4-BE49-F238E27FC236}">
                <a16:creationId xmlns:a16="http://schemas.microsoft.com/office/drawing/2014/main" id="{F5655F0D-BC6B-4141-B4BB-8F6D09C8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30" y="1266096"/>
            <a:ext cx="4363319" cy="529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00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4E5D3-A5B8-45D4-91A5-B6FD6F73C2CC}"/>
              </a:ext>
            </a:extLst>
          </p:cNvPr>
          <p:cNvSpPr txBox="1"/>
          <p:nvPr/>
        </p:nvSpPr>
        <p:spPr>
          <a:xfrm>
            <a:off x="365760" y="511334"/>
            <a:ext cx="468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회원 가입 페이지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852661D-332F-4195-B601-A5D1CE13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60B6A3-9AEB-4E0F-BB57-C5D94DAD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01008848">
            <a:extLst>
              <a:ext uri="{FF2B5EF4-FFF2-40B4-BE49-F238E27FC236}">
                <a16:creationId xmlns:a16="http://schemas.microsoft.com/office/drawing/2014/main" id="{221EDB13-9041-45BE-9D91-9B9D673F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08" y="1414892"/>
            <a:ext cx="5750032" cy="52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D787A6-B0C7-4889-87C7-FC364CB2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1414892"/>
            <a:ext cx="5132227" cy="52943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60075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6DF67C-F368-40AF-BB47-3F8CD1C4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F17AC-E138-4B9C-A15E-04C4F0DD30DA}"/>
              </a:ext>
            </a:extLst>
          </p:cNvPr>
          <p:cNvSpPr txBox="1"/>
          <p:nvPr/>
        </p:nvSpPr>
        <p:spPr>
          <a:xfrm>
            <a:off x="365760" y="523574"/>
            <a:ext cx="468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진료 예약</a:t>
            </a:r>
          </a:p>
        </p:txBody>
      </p:sp>
      <p:pic>
        <p:nvPicPr>
          <p:cNvPr id="3073" name="_x100273376">
            <a:extLst>
              <a:ext uri="{FF2B5EF4-FFF2-40B4-BE49-F238E27FC236}">
                <a16:creationId xmlns:a16="http://schemas.microsoft.com/office/drawing/2014/main" id="{3AD0DD3B-CF17-4E09-8287-F1779C64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504752"/>
            <a:ext cx="4957989" cy="507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8948EF4-3DD1-4218-8FC6-49CF31DD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95076024">
            <a:extLst>
              <a:ext uri="{FF2B5EF4-FFF2-40B4-BE49-F238E27FC236}">
                <a16:creationId xmlns:a16="http://schemas.microsoft.com/office/drawing/2014/main" id="{6AAF7758-00AB-49AB-AC4E-8D439A69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9" y="2963174"/>
            <a:ext cx="5571411" cy="242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1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D52B5-A74B-44CD-B49B-3AFE2211B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32" y="1753403"/>
            <a:ext cx="11241536" cy="335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1AAF-A808-47C6-8672-AC178D3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17" y="1914330"/>
            <a:ext cx="6909595" cy="3029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37F49-A917-43A6-B316-353CF99FD9C3}"/>
              </a:ext>
            </a:extLst>
          </p:cNvPr>
          <p:cNvSpPr txBox="1"/>
          <p:nvPr/>
        </p:nvSpPr>
        <p:spPr>
          <a:xfrm>
            <a:off x="1078734" y="2291080"/>
            <a:ext cx="5965095" cy="2453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서 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C97F56-49DF-4E64-96E3-9AD98AFB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3293" y="1914270"/>
            <a:ext cx="4010574" cy="3029460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2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6DF67C-F368-40AF-BB47-3F8CD1C4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948EF4-3DD1-4218-8FC6-49CF31DD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C2779-CB2F-4948-AFFA-6F567B46F5E0}"/>
              </a:ext>
            </a:extLst>
          </p:cNvPr>
          <p:cNvSpPr txBox="1"/>
          <p:nvPr/>
        </p:nvSpPr>
        <p:spPr>
          <a:xfrm>
            <a:off x="413159" y="523574"/>
            <a:ext cx="468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예약 조회</a:t>
            </a:r>
          </a:p>
        </p:txBody>
      </p:sp>
      <p:pic>
        <p:nvPicPr>
          <p:cNvPr id="11" name="_x496700448">
            <a:extLst>
              <a:ext uri="{FF2B5EF4-FFF2-40B4-BE49-F238E27FC236}">
                <a16:creationId xmlns:a16="http://schemas.microsoft.com/office/drawing/2014/main" id="{DF52D0B8-2D09-4D0A-9F8F-1D42569A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08" y="1681814"/>
            <a:ext cx="5811092" cy="443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234664784">
            <a:extLst>
              <a:ext uri="{FF2B5EF4-FFF2-40B4-BE49-F238E27FC236}">
                <a16:creationId xmlns:a16="http://schemas.microsoft.com/office/drawing/2014/main" id="{A0023704-A384-4673-AAD7-0A1AC4CA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08" y="2984118"/>
            <a:ext cx="5187525" cy="22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68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6EE01-9157-4545-A592-4F06218CFE3E}"/>
              </a:ext>
            </a:extLst>
          </p:cNvPr>
          <p:cNvSpPr txBox="1"/>
          <p:nvPr/>
        </p:nvSpPr>
        <p:spPr>
          <a:xfrm>
            <a:off x="365760" y="523574"/>
            <a:ext cx="468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진료 내역 확인 서버 코드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0A6067-6F12-453F-A67F-F44F9D083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95925688">
            <a:extLst>
              <a:ext uri="{FF2B5EF4-FFF2-40B4-BE49-F238E27FC236}">
                <a16:creationId xmlns:a16="http://schemas.microsoft.com/office/drawing/2014/main" id="{129DDF32-3067-47CF-AA71-A1C3E603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1" y="1553269"/>
            <a:ext cx="5565279" cy="34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701A0CA-BEBE-48A0-973F-C116C1C8E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504834232">
            <a:extLst>
              <a:ext uri="{FF2B5EF4-FFF2-40B4-BE49-F238E27FC236}">
                <a16:creationId xmlns:a16="http://schemas.microsoft.com/office/drawing/2014/main" id="{F6564E1E-9556-4D1D-A570-7F02E43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93" y="4484973"/>
            <a:ext cx="7232732" cy="23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3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D52B5-A74B-44CD-B49B-3AFE2211B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32" y="1753403"/>
            <a:ext cx="11241536" cy="335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1AAF-A808-47C6-8672-AC178D3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017" y="1914330"/>
            <a:ext cx="6909595" cy="3029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37F49-A917-43A6-B316-353CF99FD9C3}"/>
              </a:ext>
            </a:extLst>
          </p:cNvPr>
          <p:cNvSpPr txBox="1"/>
          <p:nvPr/>
        </p:nvSpPr>
        <p:spPr>
          <a:xfrm>
            <a:off x="1078734" y="2291080"/>
            <a:ext cx="5965095" cy="2453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결 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C97F56-49DF-4E64-96E3-9AD98AFB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3293" y="1914270"/>
            <a:ext cx="4010574" cy="3029460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6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1757B-C13B-4E5B-82EB-A390ED351632}"/>
              </a:ext>
            </a:extLst>
          </p:cNvPr>
          <p:cNvSpPr txBox="1"/>
          <p:nvPr/>
        </p:nvSpPr>
        <p:spPr>
          <a:xfrm>
            <a:off x="889688" y="4559118"/>
            <a:ext cx="10799804" cy="1522020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ea typeface="한양신명조"/>
              </a:rPr>
              <a:t>반려동물을 기르는 일반 사용자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ea typeface="한양신명조"/>
              </a:rPr>
              <a:t>: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ea typeface="한양신명조"/>
              </a:rPr>
              <a:t>반려동물의 진료 내역을 볼 수 있게 함으로써 사용자들이 보다 편리하게 반려 동물의 건강을 관리할 수 있도록 함</a:t>
            </a:r>
            <a:endParaRPr lang="en-US" altLang="ko-KR" sz="1600" kern="100" dirty="0">
              <a:solidFill>
                <a:srgbClr val="000000"/>
              </a:solidFill>
              <a:ea typeface="한양신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ea typeface="한양신명조"/>
              </a:rPr>
              <a:t>병원 사용자 측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ea typeface="한양신명조"/>
              </a:rPr>
              <a:t>: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ea typeface="한양신명조"/>
              </a:rPr>
              <a:t>예약을 온라인으로 관리함으로써 진료 및 수술 시간을 더 쉽고 빠르게 확인할 수 있도록 </a:t>
            </a:r>
            <a:r>
              <a:rPr lang="ko-KR" altLang="en-US" sz="1600" kern="100" dirty="0">
                <a:solidFill>
                  <a:srgbClr val="000000"/>
                </a:solidFill>
                <a:ea typeface="한양신명조"/>
              </a:rPr>
              <a:t>함</a:t>
            </a:r>
            <a:endParaRPr lang="en-US" altLang="ko-KR" sz="1600" kern="100" dirty="0">
              <a:solidFill>
                <a:srgbClr val="000000"/>
              </a:solidFill>
              <a:ea typeface="한양신명조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ea typeface="한양신명조"/>
              </a:rPr>
              <a:t>간단한 진료 내역을 제공하며 소비자들이 반려동물의 건강정보를 혼동하는 일이 없도록 할 수 있다는 점에서 유용함</a:t>
            </a:r>
            <a:endParaRPr lang="ko-KR" altLang="en-US" sz="1600" kern="10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_x403136848">
            <a:extLst>
              <a:ext uri="{FF2B5EF4-FFF2-40B4-BE49-F238E27FC236}">
                <a16:creationId xmlns:a16="http://schemas.microsoft.com/office/drawing/2014/main" id="{3D50A551-4BD5-4AA7-A141-422DB9B1A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t="3202" r="-1" b="3056"/>
          <a:stretch/>
        </p:blipFill>
        <p:spPr bwMode="auto">
          <a:xfrm>
            <a:off x="2654008" y="806952"/>
            <a:ext cx="6868743" cy="29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16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React] 리액트 - 부모에서 자식 컴포넌트의 함수 호출하기 | by 정도영 | 휴먼스케이프 기술 블로그 | Medium">
            <a:extLst>
              <a:ext uri="{FF2B5EF4-FFF2-40B4-BE49-F238E27FC236}">
                <a16:creationId xmlns:a16="http://schemas.microsoft.com/office/drawing/2014/main" id="{7F89DED5-333E-4A64-8B0A-AEF083EC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19" y="4173840"/>
            <a:ext cx="4482737" cy="255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7BE01-1846-4D10-8E28-24032B0EE68D}"/>
              </a:ext>
            </a:extLst>
          </p:cNvPr>
          <p:cNvSpPr txBox="1"/>
          <p:nvPr/>
        </p:nvSpPr>
        <p:spPr>
          <a:xfrm>
            <a:off x="4955885" y="2080206"/>
            <a:ext cx="6870355" cy="3683894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 rtlCol="0">
            <a:spAutoFit/>
          </a:bodyPr>
          <a:lstStyle/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React -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업데이트를 원하는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DOM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요소만을 찾아 업데이트하는 특징 </a:t>
            </a:r>
            <a:r>
              <a:rPr lang="en-US" altLang="ko-KR" sz="1600" kern="100" dirty="0">
                <a:solidFill>
                  <a:srgbClr val="000000"/>
                </a:solidFill>
                <a:latin typeface="한양신명조"/>
                <a:ea typeface="한양신명조"/>
                <a:sym typeface="Wingdings" panose="05000000000000000000" pitchFamily="2" charset="2"/>
              </a:rPr>
              <a:t>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빠른 퍼포먼스</a:t>
            </a:r>
            <a:endParaRPr lang="en-US" altLang="ko-KR" sz="1600" kern="10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Node.js -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확장성이 있으며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en-US" altLang="ko-KR" sz="1600" kern="10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npm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통해 다양한 모듈을 이용해 개발해 나갈 수 있음</a:t>
            </a:r>
            <a:endParaRPr lang="en-US" altLang="ko-KR" sz="1600" kern="10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Node.js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는 </a:t>
            </a:r>
            <a:r>
              <a:rPr lang="ko-KR" altLang="en-US" sz="1600" kern="10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싱글스레드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(Single Thread)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로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대용량 파일을 처리하거나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CPU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많이 소모하게 되는 작업들을 추가하게 된다면 처리시간이 오래 걸릴 수 있음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</a:p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본 웹사이트 구현에 있어서 대용량 파일을 처리하는 작업은 없어 짧은 시간 안에 처리되므로 </a:t>
            </a:r>
            <a:r>
              <a:rPr lang="en-US" altLang="ko-KR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Node.js</a:t>
            </a:r>
            <a:r>
              <a:rPr lang="ko-KR" altLang="en-US" sz="16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단점이 발생하지는 않음</a:t>
            </a:r>
            <a:endParaRPr lang="ko-KR" altLang="en-US" sz="16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1026" name="Picture 2" descr="NodeJS세팅, 요청">
            <a:extLst>
              <a:ext uri="{FF2B5EF4-FFF2-40B4-BE49-F238E27FC236}">
                <a16:creationId xmlns:a16="http://schemas.microsoft.com/office/drawing/2014/main" id="{CC3D0FF2-68FA-4D64-B1E9-C90522DE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9" y="1774263"/>
            <a:ext cx="4503357" cy="189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78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1598A-9514-44DC-8F2D-C2B3ED12E541}"/>
              </a:ext>
            </a:extLst>
          </p:cNvPr>
          <p:cNvSpPr txBox="1"/>
          <p:nvPr/>
        </p:nvSpPr>
        <p:spPr>
          <a:xfrm>
            <a:off x="350520" y="3533133"/>
            <a:ext cx="11475720" cy="3263394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 rtlCol="0">
            <a:spAutoFit/>
          </a:bodyPr>
          <a:lstStyle/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AWS ec2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클라우드 서비스를 이용하여 배포를 할 예정으로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ec2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서버와의 연결은 완료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  <a:sym typeface="Wingdings" panose="05000000000000000000" pitchFamily="2" charset="2"/>
              </a:rPr>
              <a:t>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접속 시 클라이언트와 서버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데이터베이스의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REST API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통신에 </a:t>
            </a:r>
            <a:r>
              <a:rPr lang="ko-KR" altLang="en-US" kern="100" dirty="0">
                <a:solidFill>
                  <a:srgbClr val="000000"/>
                </a:solidFill>
                <a:latin typeface="한양신명조"/>
                <a:ea typeface="한양신명조"/>
              </a:rPr>
              <a:t>오류</a:t>
            </a:r>
            <a:endParaRPr lang="en-US" altLang="ko-KR" kern="10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향후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현재의 동물 병원 관리 시스템을 클라우드 서비스를 이용하여 배포 예정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kern="100" dirty="0">
                <a:solidFill>
                  <a:srgbClr val="000000"/>
                </a:solidFill>
                <a:latin typeface="한양신명조"/>
                <a:ea typeface="한양신명조"/>
              </a:rPr>
              <a:t>추가로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병원 관리자의 예약 내역 관리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진료 내역 입력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고객의 예약 내역 변경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취소 기능</a:t>
            </a:r>
            <a:r>
              <a:rPr lang="ko-KR" altLang="en-US" kern="100" dirty="0">
                <a:solidFill>
                  <a:srgbClr val="000000"/>
                </a:solidFill>
                <a:latin typeface="한양신명조"/>
                <a:ea typeface="한양신명조"/>
              </a:rPr>
              <a:t>과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이 외에도 병원에 방문하지 않아도 궁금한 점을 해결할 수 있도록 고객과 병원의 실시간 상담 채팅 기능도 구현할 예정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0" marR="0" indent="190500" algn="l" fontAlgn="base" latin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서버와 클라이언트의 불필요하게 많은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API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호출 횟수 줄이고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불필요한 코드의 반복 등을 정리해 현재보다 빠르고 정확하게 동작하도록 개선할 예정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1026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FEE8BE57-0F5B-4F53-9C13-97F8D959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39" y="536143"/>
            <a:ext cx="2745721" cy="293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05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75A2D-68AC-4EE6-997D-433880FF6143}"/>
              </a:ext>
            </a:extLst>
          </p:cNvPr>
          <p:cNvSpPr txBox="1"/>
          <p:nvPr/>
        </p:nvSpPr>
        <p:spPr>
          <a:xfrm>
            <a:off x="546847" y="448235"/>
            <a:ext cx="325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F56AA-6BF9-4015-A560-9C7E4FF7CED0}"/>
              </a:ext>
            </a:extLst>
          </p:cNvPr>
          <p:cNvSpPr txBox="1"/>
          <p:nvPr/>
        </p:nvSpPr>
        <p:spPr>
          <a:xfrm>
            <a:off x="6271260" y="1340704"/>
            <a:ext cx="554825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[7] The state of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ea typeface="한양신명조"/>
              </a:rPr>
              <a:t>javascript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 2020 – Front-end Framework Survey</a:t>
            </a:r>
          </a:p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https://2020.stateofjs.com/en-US/technologies/front-end-frameworks/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[8] The state of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ea typeface="한양신명조"/>
              </a:rPr>
              <a:t>javascript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 2020 – Other-Tools Survey</a:t>
            </a:r>
            <a:br>
              <a:rPr lang="ko-KR" altLang="en-US" sz="1400" kern="0" spc="0" dirty="0">
                <a:solidFill>
                  <a:srgbClr val="000000"/>
                </a:solidFill>
                <a:effectLst/>
              </a:rPr>
            </a:b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https://2020.stateofjs.com/en-US/other-tools/#runtimes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[9] Stack Overflow Developer Survey 2021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https://insights.stackoverflow.com/survey/2021#most-popular-technologies-webframe-prof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[10]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자습서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: React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시작하기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https://ko.reactjs.org/tutorial/tutorial.html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[11] React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Node.js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로 만드는 고객 관리 시스템 개발 강좌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https://ndb796.tistory.com/category/React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Node.js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로 만드는 고객 관리 시스템 개발 강좌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[12] Building Data Science Web Application with React, NodeJS, and MySQL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116070" algn="l"/>
                <a:tab pos="418592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</a:tabLs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https://www.byperth.com/2018/04/19/guide-building-data-science-web-application-with-react-nodejs-and-mysql/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21C88-3E78-4412-B2A4-CA1C479D6942}"/>
              </a:ext>
            </a:extLst>
          </p:cNvPr>
          <p:cNvSpPr txBox="1"/>
          <p:nvPr/>
        </p:nvSpPr>
        <p:spPr>
          <a:xfrm>
            <a:off x="350520" y="1434540"/>
            <a:ext cx="554825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[1] </a:t>
            </a:r>
            <a:r>
              <a:rPr lang="ko-KR" altLang="en-US" sz="1400" dirty="0" err="1"/>
              <a:t>장덕성</a:t>
            </a:r>
            <a:r>
              <a:rPr lang="en-US" altLang="ko-KR" sz="1400" dirty="0"/>
              <a:t>, </a:t>
            </a:r>
            <a:r>
              <a:rPr lang="ko-KR" altLang="en-US" sz="1400" dirty="0"/>
              <a:t>조현욱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 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자기 학습 계획을 갖는 웹 기반 학습 시스템의 설계 및 구현’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정보처리학회논문지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컴퓨터 및 통신시스템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11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권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4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pp.297-302, 2004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[2]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이복음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웹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프론트엔드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 프레임워크 및 라이브러리 장단점 연구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- Angular, React, Vue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중심으로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-',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고려대학교 컴퓨터정보통신대학원 소프트웨어보안학과 석사 학위논문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2019</a:t>
            </a:r>
          </a:p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[3]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황정연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‘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펫팸족의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 등장과 진화하는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펫보험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’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ea typeface="한양신명조"/>
              </a:rPr>
              <a:t>굿초보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ea typeface="한양신명조"/>
              </a:rPr>
              <a:t> 매거진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, 2019</a:t>
            </a:r>
          </a:p>
          <a:p>
            <a:pPr>
              <a:lnSpc>
                <a:spcPct val="150000"/>
              </a:lnSpc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  <a:hlinkClick r:id="rId2"/>
              </a:rPr>
              <a:t>https://www.goodchobo.com/magazine/MZTY/259</a:t>
            </a:r>
            <a:endParaRPr lang="en-US" altLang="ko-KR" sz="1400" kern="0" dirty="0">
              <a:solidFill>
                <a:srgbClr val="000000"/>
              </a:solidFill>
              <a:ea typeface="한양신명조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[4] 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ea typeface="한양신명조"/>
              </a:rPr>
              <a:t>김세형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, ‘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ea typeface="한양신명조"/>
              </a:rPr>
              <a:t>동물병원서 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ea typeface="한양신명조"/>
              </a:rPr>
              <a:t>세모눈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ea typeface="한양신명조"/>
              </a:rPr>
              <a:t> 되는 이유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1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ea typeface="한양신명조"/>
              </a:rPr>
              <a:t>위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.. ‘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ea typeface="한양신명조"/>
              </a:rPr>
              <a:t>과잉진료할까봐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ea typeface="한양신명조"/>
              </a:rPr>
              <a:t>’’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, </a:t>
            </a:r>
            <a:r>
              <a:rPr lang="en-US" altLang="ko-KR" sz="1400" kern="100" spc="0" dirty="0" err="1">
                <a:solidFill>
                  <a:srgbClr val="000000"/>
                </a:solidFill>
                <a:effectLst/>
                <a:ea typeface="한양신명조"/>
              </a:rPr>
              <a:t>notePet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, 2020</a:t>
            </a:r>
          </a:p>
          <a:p>
            <a:pPr>
              <a:lnSpc>
                <a:spcPct val="150000"/>
              </a:lnSpc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https://www.notepet.co.kr/news/article/article_view/?idx=21195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[5]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</a:rPr>
              <a:t>Node.js: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ea typeface="한양신명조"/>
              </a:rPr>
              <a:t>비동기 프로그래밍 이해</a:t>
            </a:r>
            <a:endParaRPr lang="en-US" altLang="ko-KR" sz="1400" kern="100" spc="0" dirty="0">
              <a:solidFill>
                <a:srgbClr val="000000"/>
              </a:solidFill>
              <a:effectLst/>
              <a:ea typeface="한양신명조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ea typeface="한양신명조"/>
                <a:hlinkClick r:id="rId3"/>
              </a:rPr>
              <a:t>https://www.nextree.co.kr/p7292/</a:t>
            </a:r>
            <a:endParaRPr lang="en-US" altLang="ko-KR" sz="1400" kern="100" spc="0" dirty="0">
              <a:solidFill>
                <a:srgbClr val="000000"/>
              </a:solidFill>
              <a:effectLst/>
              <a:ea typeface="한양신명조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100" dirty="0">
                <a:solidFill>
                  <a:srgbClr val="000000"/>
                </a:solidFill>
                <a:ea typeface="한양신명조"/>
              </a:rPr>
              <a:t>[6]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</a:rPr>
              <a:t>JavaScript - MDN Web Docs – Mozilla</a:t>
            </a:r>
          </a:p>
          <a:p>
            <a:pPr>
              <a:lnSpc>
                <a:spcPct val="15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ea typeface="한양신명조"/>
                <a:hlinkClick r:id="rId4"/>
              </a:rPr>
              <a:t>https://developer.mozilla.org/ko/docs/Web/JavaScript</a:t>
            </a:r>
            <a:endParaRPr lang="en-US" altLang="ko-KR" sz="1400" kern="0" spc="0" dirty="0">
              <a:solidFill>
                <a:srgbClr val="000000"/>
              </a:solidFill>
              <a:effectLst/>
              <a:ea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4979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4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97F56-49DF-4E64-96E3-9AD98AFB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12" y="653796"/>
            <a:ext cx="10913175" cy="5550408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Grinning Face with No Fill">
            <a:extLst>
              <a:ext uri="{FF2B5EF4-FFF2-40B4-BE49-F238E27FC236}">
                <a16:creationId xmlns:a16="http://schemas.microsoft.com/office/drawing/2014/main" id="{22534F42-E413-4841-B488-82F1899A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302" y="1742686"/>
            <a:ext cx="3353578" cy="33535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CD1AAF-A808-47C6-8672-AC178D3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13" y="795612"/>
            <a:ext cx="6748268" cy="524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D6282-4D5D-4163-A6C5-E15D9A018AAD}"/>
              </a:ext>
            </a:extLst>
          </p:cNvPr>
          <p:cNvSpPr txBox="1"/>
          <p:nvPr/>
        </p:nvSpPr>
        <p:spPr>
          <a:xfrm>
            <a:off x="4647613" y="1473162"/>
            <a:ext cx="7053420" cy="2814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altLang="ko-KR" sz="8800" kern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altLang="ko-KR" sz="88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26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" name="_x403134184">
            <a:extLst>
              <a:ext uri="{FF2B5EF4-FFF2-40B4-BE49-F238E27FC236}">
                <a16:creationId xmlns:a16="http://schemas.microsoft.com/office/drawing/2014/main" id="{2B9D3A1E-ADA8-47D7-B7D8-B035F48C8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 r="-1" b="23685"/>
          <a:stretch/>
        </p:blipFill>
        <p:spPr bwMode="auto">
          <a:xfrm>
            <a:off x="2331525" y="734983"/>
            <a:ext cx="7528950" cy="324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A4A69C-38ED-4839-BD2D-28B67BDE90D3}"/>
              </a:ext>
            </a:extLst>
          </p:cNvPr>
          <p:cNvSpPr txBox="1"/>
          <p:nvPr/>
        </p:nvSpPr>
        <p:spPr>
          <a:xfrm>
            <a:off x="2715641" y="4622256"/>
            <a:ext cx="6760718" cy="12852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인 세대화와 고령화가 급속하게 진행되면서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반려동물에 대한 개인의 관심과 수요가 크게 증가하면서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반려동물 시장의 규모가 점점 커지는 추세</a:t>
            </a:r>
          </a:p>
        </p:txBody>
      </p:sp>
    </p:spTree>
    <p:extLst>
      <p:ext uri="{BB962C8B-B14F-4D97-AF65-F5344CB8AC3E}">
        <p14:creationId xmlns:p14="http://schemas.microsoft.com/office/powerpoint/2010/main" val="115837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9" name="_x403136848">
            <a:extLst>
              <a:ext uri="{FF2B5EF4-FFF2-40B4-BE49-F238E27FC236}">
                <a16:creationId xmlns:a16="http://schemas.microsoft.com/office/drawing/2014/main" id="{5D001816-E813-4D6F-A31D-7ED4EDBB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 t="3202" r="-1" b="3056"/>
          <a:stretch/>
        </p:blipFill>
        <p:spPr bwMode="auto">
          <a:xfrm>
            <a:off x="2653973" y="671409"/>
            <a:ext cx="6884054" cy="29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DB25DE-E060-49C1-A237-8AB3C26E6822}"/>
              </a:ext>
            </a:extLst>
          </p:cNvPr>
          <p:cNvSpPr txBox="1"/>
          <p:nvPr/>
        </p:nvSpPr>
        <p:spPr>
          <a:xfrm>
            <a:off x="2653973" y="4636805"/>
            <a:ext cx="6945722" cy="12852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반려인들이 겪는 불편함 중</a:t>
            </a:r>
            <a:r>
              <a:rPr lang="en-US" altLang="ko-KR" dirty="0"/>
              <a:t>, </a:t>
            </a:r>
            <a:r>
              <a:rPr lang="ko-KR" altLang="en-US" dirty="0"/>
              <a:t>의료 서비스와 관련된 문제들에 주목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대부분의 문제점이 동물병원 서비스에서 반려동물의 건강에 관한 진료정보를 소비자들이 얻기 어렵다는 것에 집중되어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268605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04333"/>
            <a:ext cx="12188952" cy="5249334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9BD8F-7BDE-41B3-A3AB-053CC4321F9E}"/>
              </a:ext>
            </a:extLst>
          </p:cNvPr>
          <p:cNvSpPr txBox="1"/>
          <p:nvPr/>
        </p:nvSpPr>
        <p:spPr>
          <a:xfrm>
            <a:off x="975360" y="2971800"/>
            <a:ext cx="6320378" cy="187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이론적 배경</a:t>
            </a:r>
          </a:p>
        </p:txBody>
      </p:sp>
    </p:spTree>
    <p:extLst>
      <p:ext uri="{BB962C8B-B14F-4D97-AF65-F5344CB8AC3E}">
        <p14:creationId xmlns:p14="http://schemas.microsoft.com/office/powerpoint/2010/main" val="228078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JS 기초] 1. JavaScript의 역사">
            <a:extLst>
              <a:ext uri="{FF2B5EF4-FFF2-40B4-BE49-F238E27FC236}">
                <a16:creationId xmlns:a16="http://schemas.microsoft.com/office/drawing/2014/main" id="{0C82D4FB-E49A-4E80-8DB3-EE6CD5D7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9662" y="636029"/>
            <a:ext cx="6632675" cy="34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F52C4B-BC7B-4BD2-ACDA-188A66FFD3C0}"/>
              </a:ext>
            </a:extLst>
          </p:cNvPr>
          <p:cNvSpPr txBox="1"/>
          <p:nvPr/>
        </p:nvSpPr>
        <p:spPr>
          <a:xfrm>
            <a:off x="2391031" y="4353080"/>
            <a:ext cx="7409936" cy="2116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정적인 </a:t>
            </a:r>
            <a:r>
              <a:rPr lang="en-US" altLang="ko-KR" dirty="0"/>
              <a:t>HTML</a:t>
            </a:r>
            <a:r>
              <a:rPr lang="ko-KR" altLang="en-US" dirty="0"/>
              <a:t>을 동적으로 표현하기 위해 만들어진 프로그래밍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클라이언트 단에서 웹 페이지의 동작을 담당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요소가 각각 따로 작동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개발 속도가 빠르고 문법이 간단함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복잡한 프로그램을 만들기는 어려움</a:t>
            </a:r>
          </a:p>
        </p:txBody>
      </p:sp>
    </p:spTree>
    <p:extLst>
      <p:ext uri="{BB962C8B-B14F-4D97-AF65-F5344CB8AC3E}">
        <p14:creationId xmlns:p14="http://schemas.microsoft.com/office/powerpoint/2010/main" val="45245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React] 리액트 - 부모에서 자식 컴포넌트의 함수 호출하기 | by 정도영 | 휴먼스케이프 기술 블로그 | Medium">
            <a:extLst>
              <a:ext uri="{FF2B5EF4-FFF2-40B4-BE49-F238E27FC236}">
                <a16:creationId xmlns:a16="http://schemas.microsoft.com/office/drawing/2014/main" id="{5342158E-85BA-4785-9CFD-F1EC58B0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54" y="574048"/>
            <a:ext cx="5420699" cy="30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232567088">
            <a:extLst>
              <a:ext uri="{FF2B5EF4-FFF2-40B4-BE49-F238E27FC236}">
                <a16:creationId xmlns:a16="http://schemas.microsoft.com/office/drawing/2014/main" id="{5D8DC4B0-3FD4-4BA7-8CC6-CD6D3218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4"/>
          <a:stretch>
            <a:fillRect/>
          </a:stretch>
        </p:blipFill>
        <p:spPr bwMode="auto">
          <a:xfrm>
            <a:off x="570875" y="3982713"/>
            <a:ext cx="5413078" cy="25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B535BB-4B53-47EC-AAD5-95369C38D850}"/>
              </a:ext>
            </a:extLst>
          </p:cNvPr>
          <p:cNvSpPr txBox="1"/>
          <p:nvPr/>
        </p:nvSpPr>
        <p:spPr>
          <a:xfrm>
            <a:off x="6194747" y="1774707"/>
            <a:ext cx="5420699" cy="37782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자바스크립트의 프레임 워크 </a:t>
            </a:r>
            <a:r>
              <a:rPr lang="en-US" altLang="ko-KR" dirty="0"/>
              <a:t>(</a:t>
            </a:r>
            <a:r>
              <a:rPr lang="en-US" altLang="ko-KR" sz="1400" dirty="0"/>
              <a:t>React, Vue.js, Angular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최근</a:t>
            </a:r>
            <a:r>
              <a:rPr lang="en-US" altLang="ko-KR" dirty="0"/>
              <a:t> </a:t>
            </a:r>
            <a:r>
              <a:rPr lang="ko-KR" altLang="en-US" dirty="0"/>
              <a:t>가장 많이 이용하는 웹 프레임워크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Open Source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Dirty checking &amp; Virtual 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모듈형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동적 웹에서 빠르게 작동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배우기 쉽고 복잡도가 낮음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자바스크립트 배경지식이 부족할 경우 사용 난이도가 높아짐</a:t>
            </a:r>
          </a:p>
        </p:txBody>
      </p:sp>
    </p:spTree>
    <p:extLst>
      <p:ext uri="{BB962C8B-B14F-4D97-AF65-F5344CB8AC3E}">
        <p14:creationId xmlns:p14="http://schemas.microsoft.com/office/powerpoint/2010/main" val="34692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1" name="_x232564928">
            <a:extLst>
              <a:ext uri="{FF2B5EF4-FFF2-40B4-BE49-F238E27FC236}">
                <a16:creationId xmlns:a16="http://schemas.microsoft.com/office/drawing/2014/main" id="{42554FB9-C2BB-46EF-96CA-6413BE09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" y="4450584"/>
            <a:ext cx="5420699" cy="21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1F88DFD-D4AF-4F78-9AFC-8F9A2FCD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" y="678898"/>
            <a:ext cx="5413078" cy="30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E16F3E-8EFB-4B82-99FC-7DA96D5F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6" y="17373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988D8-4A45-461E-B9A0-83D419FF5085}"/>
              </a:ext>
            </a:extLst>
          </p:cNvPr>
          <p:cNvSpPr txBox="1"/>
          <p:nvPr/>
        </p:nvSpPr>
        <p:spPr>
          <a:xfrm>
            <a:off x="6152219" y="2236580"/>
            <a:ext cx="5420699" cy="2947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자바스크립트 런타임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내장 </a:t>
            </a:r>
            <a:r>
              <a:rPr lang="en-US" altLang="ko-KR" dirty="0"/>
              <a:t>http </a:t>
            </a:r>
            <a:r>
              <a:rPr lang="ko-KR" altLang="en-US" dirty="0"/>
              <a:t>서버 라이브러리 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플랫폼의 제약에서 벗어남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모듈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단일 스레드의 단점 </a:t>
            </a:r>
            <a:r>
              <a:rPr lang="en-US" altLang="ko-KR" dirty="0"/>
              <a:t>(</a:t>
            </a:r>
            <a:r>
              <a:rPr lang="ko-KR" altLang="en-US" dirty="0"/>
              <a:t>작업시간이 길어지면 성능저하</a:t>
            </a:r>
            <a:r>
              <a:rPr lang="en-US" altLang="ko-KR" dirty="0"/>
              <a:t>, </a:t>
            </a:r>
            <a:r>
              <a:rPr lang="ko-KR" altLang="en-US" dirty="0"/>
              <a:t>에러 발생 유무 확인의 어려움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많이 사용되고 있는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87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1573</Words>
  <Application>Microsoft Office PowerPoint</Application>
  <PresentationFormat>와이드스크린</PresentationFormat>
  <Paragraphs>362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한양신명조</vt:lpstr>
      <vt:lpstr>Arial</vt:lpstr>
      <vt:lpstr>한컴바탕</vt:lpstr>
      <vt:lpstr>Office 테마</vt:lpstr>
      <vt:lpstr>React와 Node.js를 이용한 웹 기반 동물병원 관리 시스템</vt:lpstr>
      <vt:lpstr>차례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React와 Node.js를 이용한  동물병원 관리 시스템</dc:title>
  <dc:creator>구민주</dc:creator>
  <cp:lastModifiedBy>서현 노</cp:lastModifiedBy>
  <cp:revision>34</cp:revision>
  <dcterms:created xsi:type="dcterms:W3CDTF">2021-11-04T11:32:12Z</dcterms:created>
  <dcterms:modified xsi:type="dcterms:W3CDTF">2021-11-15T04:26:36Z</dcterms:modified>
</cp:coreProperties>
</file>