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763" r:id="rId2"/>
  </p:sldMasterIdLst>
  <p:notesMasterIdLst>
    <p:notesMasterId r:id="rId11"/>
  </p:notesMasterIdLst>
  <p:sldIdLst>
    <p:sldId id="256" r:id="rId3"/>
    <p:sldId id="258" r:id="rId4"/>
    <p:sldId id="339" r:id="rId5"/>
    <p:sldId id="340" r:id="rId6"/>
    <p:sldId id="341" r:id="rId7"/>
    <p:sldId id="342" r:id="rId8"/>
    <p:sldId id="344" r:id="rId9"/>
    <p:sldId id="3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1434">
          <p15:clr>
            <a:srgbClr val="A4A3A4"/>
          </p15:clr>
        </p15:guide>
        <p15:guide id="3" orient="horz" pos="3022">
          <p15:clr>
            <a:srgbClr val="A4A3A4"/>
          </p15:clr>
        </p15:guide>
        <p15:guide id="4" pos="431">
          <p15:clr>
            <a:srgbClr val="A4A3A4"/>
          </p15:clr>
        </p15:guide>
        <p15:guide id="5" pos="1973">
          <p15:clr>
            <a:srgbClr val="A4A3A4"/>
          </p15:clr>
        </p15:guide>
        <p15:guide id="6" pos="2880">
          <p15:clr>
            <a:srgbClr val="A4A3A4"/>
          </p15:clr>
        </p15:guide>
        <p15:guide id="7" pos="5329">
          <p15:clr>
            <a:srgbClr val="A4A3A4"/>
          </p15:clr>
        </p15:guide>
        <p15:guide id="8" pos="5148">
          <p15:clr>
            <a:srgbClr val="A4A3A4"/>
          </p15:clr>
        </p15:guide>
        <p15:guide id="9" pos="1111">
          <p15:clr>
            <a:srgbClr val="A4A3A4"/>
          </p15:clr>
        </p15:guide>
        <p15:guide id="10" pos="3787">
          <p15:clr>
            <a:srgbClr val="A4A3A4"/>
          </p15:clr>
        </p15:guide>
        <p15:guide id="11" pos="47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8CFD5F"/>
    <a:srgbClr val="BA8CDC"/>
    <a:srgbClr val="D77373"/>
    <a:srgbClr val="CCCCFF"/>
    <a:srgbClr val="0066CC"/>
    <a:srgbClr val="0099CC"/>
    <a:srgbClr val="3366CC"/>
    <a:srgbClr val="0066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5" autoAdjust="0"/>
    <p:restoredTop sz="90208" autoAdjust="0"/>
  </p:normalViewPr>
  <p:slideViewPr>
    <p:cSldViewPr>
      <p:cViewPr varScale="1">
        <p:scale>
          <a:sx n="77" d="100"/>
          <a:sy n="77" d="100"/>
        </p:scale>
        <p:origin x="307" y="62"/>
      </p:cViewPr>
      <p:guideLst>
        <p:guide orient="horz" pos="2251"/>
        <p:guide orient="horz" pos="1434"/>
        <p:guide orient="horz" pos="3022"/>
        <p:guide pos="431"/>
        <p:guide pos="1973"/>
        <p:guide pos="2880"/>
        <p:guide pos="5329"/>
        <p:guide pos="5148"/>
        <p:guide pos="1111"/>
        <p:guide pos="3787"/>
        <p:guide pos="47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2022-05-03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/>
              <a:t>제목 부분에 프로젝트 명</a:t>
            </a:r>
            <a:endParaRPr lang="en-US" altLang="ko-KR" baseline="0" dirty="0"/>
          </a:p>
          <a:p>
            <a:r>
              <a:rPr lang="ko-KR" altLang="en-US" baseline="0" dirty="0"/>
              <a:t>조원을 입력해 주세요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7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 해당 목차대로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963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페이지 목차 중에서 프로젝트 개요부터</a:t>
            </a:r>
            <a:r>
              <a:rPr lang="ko-KR" altLang="en-US" baseline="0" dirty="0"/>
              <a:t> 개발환경 까지 작성해 주세요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페이지 목차 중에서 프로젝트 개요부터</a:t>
            </a:r>
            <a:r>
              <a:rPr lang="ko-KR" altLang="en-US" baseline="0" dirty="0"/>
              <a:t> 개발환경 까지 작성해 주세요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442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페이지 목차 중에서 프로젝트 개요부터</a:t>
            </a:r>
            <a:r>
              <a:rPr lang="ko-KR" altLang="en-US" baseline="0" dirty="0"/>
              <a:t> 개발환경 까지 작성해 주세요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08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페이지 목차 중에서 프로젝트 개요부터</a:t>
            </a:r>
            <a:r>
              <a:rPr lang="ko-KR" altLang="en-US" baseline="0" dirty="0"/>
              <a:t> 개발환경 까지 작성해 주세요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4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페이지 목차 중에서 프로젝트 개요부터</a:t>
            </a:r>
            <a:r>
              <a:rPr lang="ko-KR" altLang="en-US" baseline="0" dirty="0"/>
              <a:t> 개발환경 까지 작성해 주세요</a:t>
            </a:r>
            <a:r>
              <a:rPr lang="en-US" altLang="ko-KR" baseline="0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6096C-C8E9-4554-9AA8-13F50A35DEA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47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4498-B991-4F84-9242-FEE4D09C8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94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5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2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84498-B991-4F84-9242-FEE4D09C8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169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/>
              <a:t> / 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53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3813048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2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987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98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19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9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35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/>
              <a:t> / 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070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143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584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6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7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0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5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14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2.v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id="{A85F7A03-C366-B821-157F-79F8F1810880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Image" r:id="rId14" imgW="6750000" imgH="1165000" progId="">
                  <p:embed/>
                </p:oleObj>
              </mc:Choice>
              <mc:Fallback>
                <p:oleObj name="Image" r:id="rId14" imgW="6750000" imgH="1165000" progId="">
                  <p:embed/>
                  <p:pic>
                    <p:nvPicPr>
                      <p:cNvPr id="11" name="Object 15">
                        <a:extLst>
                          <a:ext uri="{FF2B5EF4-FFF2-40B4-BE49-F238E27FC236}">
                            <a16:creationId xmlns:a16="http://schemas.microsoft.com/office/drawing/2014/main" id="{7C22FD80-E35D-F225-B8FD-F6EE6572F9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64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D1FC3FD2-15E3-20E9-BB87-0965F44CC5BF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Image" r:id="rId14" imgW="6750000" imgH="1165000" progId="">
                  <p:embed/>
                </p:oleObj>
              </mc:Choice>
              <mc:Fallback>
                <p:oleObj name="Image" r:id="rId14" imgW="6750000" imgH="1165000" progId="">
                  <p:embed/>
                  <p:pic>
                    <p:nvPicPr>
                      <p:cNvPr id="10" name="Object 15">
                        <a:extLst>
                          <a:ext uri="{FF2B5EF4-FFF2-40B4-BE49-F238E27FC236}">
                            <a16:creationId xmlns:a16="http://schemas.microsoft.com/office/drawing/2014/main" id="{31370440-DD32-AE54-3AE7-ADAD823DF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190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 dirty="0">
                <a:latin typeface="HY견고딕" pitchFamily="18" charset="-127"/>
                <a:ea typeface="HY견고딕" pitchFamily="18" charset="-127"/>
              </a:rPr>
              <a:t>4</a:t>
            </a:r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조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5220072" y="5209277"/>
            <a:ext cx="3456384" cy="120892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구성원</a:t>
            </a:r>
            <a:r>
              <a:rPr lang="en-US" altLang="ko-KR" sz="1600" dirty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:</a:t>
            </a:r>
            <a:r>
              <a:rPr kumimoji="0" lang="ko-KR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강창민</a:t>
            </a:r>
            <a:r>
              <a:rPr kumimoji="0" lang="en-US" altLang="ko-KR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,</a:t>
            </a:r>
            <a:r>
              <a:rPr kumimoji="0" lang="ko-KR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kumimoji="0" lang="ko-KR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서현민</a:t>
            </a:r>
            <a:endParaRPr kumimoji="0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76672"/>
            <a:ext cx="2880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VR  Contents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Create </a:t>
            </a:r>
            <a:r>
              <a:rPr lang="en-US" altLang="ko-KR" sz="2800" b="1" i="1" dirty="0" err="1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Work_Shop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pic>
        <p:nvPicPr>
          <p:cNvPr id="12" name="그림 11" descr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2" y="260648"/>
            <a:ext cx="792088" cy="122773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28" y="309823"/>
            <a:ext cx="8147248" cy="913830"/>
          </a:xfrm>
        </p:spPr>
        <p:txBody>
          <a:bodyPr/>
          <a:lstStyle/>
          <a:p>
            <a:r>
              <a:rPr lang="ko-KR" altLang="en-US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슬라이드 번호 개체 틀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A001-F457-4514-877C-731DD0A1DCF4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58787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118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189262" y="243574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씬 상세내용 설명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844886" y="186109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씬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구성도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28361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37251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540086" y="196745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884462" y="251194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1341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3708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60861" y="416393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프로젝트 플로우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43361" y="425283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프로젝트 개요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FD7F0E-DB6D-4416-9CB8-EE515410E3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3528" y="1772816"/>
            <a:ext cx="8229600" cy="4017616"/>
          </a:xfrm>
        </p:spPr>
        <p:txBody>
          <a:bodyPr>
            <a:normAutofit/>
          </a:bodyPr>
          <a:lstStyle/>
          <a:p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여름을 맞이하여 무더움을 이겨 내고자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‘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공포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＇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라는 타이틀을 생각하게 되었다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그리하여 유령 들로부터 열쇠를 찾아 탈출하는 프로젝트를 계획하게 되었다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sz="2400" kern="0" dirty="0">
              <a:solidFill>
                <a:srgbClr val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2400" kern="0" dirty="0">
              <a:solidFill>
                <a:srgbClr val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Collider</a:t>
            </a:r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와 방향키 및 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Shift</a:t>
            </a:r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키를 활용하여 사용자 움직임을 제어하고 기능을 제공한다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씬 구성도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omputer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S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cience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5EEB13E2-848A-636F-5C06-93355713E43F}"/>
              </a:ext>
            </a:extLst>
          </p:cNvPr>
          <p:cNvSpPr txBox="1">
            <a:spLocks/>
          </p:cNvSpPr>
          <p:nvPr/>
        </p:nvSpPr>
        <p:spPr>
          <a:xfrm>
            <a:off x="323528" y="1772816"/>
            <a:ext cx="8229600" cy="40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CE868A6E-0DCD-B214-7185-CEA19BA4BF6C}"/>
              </a:ext>
            </a:extLst>
          </p:cNvPr>
          <p:cNvSpPr txBox="1">
            <a:spLocks/>
          </p:cNvSpPr>
          <p:nvPr/>
        </p:nvSpPr>
        <p:spPr>
          <a:xfrm>
            <a:off x="475928" y="1925216"/>
            <a:ext cx="8229600" cy="40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사용자는 손전등 컨트롤이 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사용자는 주어진 개수의 열쇠를 획득해야 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사용자는 문을 열 수 있다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sz="2400" kern="0" dirty="0">
              <a:solidFill>
                <a:srgbClr val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유령은 설정한 범위 내에서 움직인다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sz="2400" kern="0" dirty="0">
              <a:solidFill>
                <a:srgbClr val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으스스한 배경음악을 넣는다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91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씬 상세내용 설명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omputer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S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cience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6496D733-12C5-8C8A-8833-0CF459CE22C9}"/>
              </a:ext>
            </a:extLst>
          </p:cNvPr>
          <p:cNvSpPr txBox="1">
            <a:spLocks/>
          </p:cNvSpPr>
          <p:nvPr/>
        </p:nvSpPr>
        <p:spPr>
          <a:xfrm>
            <a:off x="475928" y="1925216"/>
            <a:ext cx="8229600" cy="40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DB2787AE-7097-23C4-61F2-389DDFD78CAD}"/>
              </a:ext>
            </a:extLst>
          </p:cNvPr>
          <p:cNvSpPr txBox="1">
            <a:spLocks/>
          </p:cNvSpPr>
          <p:nvPr/>
        </p:nvSpPr>
        <p:spPr>
          <a:xfrm>
            <a:off x="628328" y="2077616"/>
            <a:ext cx="8229600" cy="401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특정 키를 누르게 되면 손전등 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On/Off </a:t>
            </a:r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기능을 추가한다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플레이어와 열쇠가 닿게 되면 획득된다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플레이어 또는 유령과 문이 닿게 될 경우 문이 열리고 닫히게 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r>
              <a:rPr lang="ko-KR" altLang="en-US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유령은 일정 범위에서 움직이며 플레이어와 근접해졌을 때 플레이어를 추격한다</a:t>
            </a:r>
            <a:r>
              <a:rPr lang="en-US" altLang="ko-KR" sz="2400" kern="0" dirty="0">
                <a:solidFill>
                  <a:srgbClr val="00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</a:p>
          <a:p>
            <a:endParaRPr lang="en-US" altLang="ko-KR" sz="2400" kern="0" dirty="0">
              <a:solidFill>
                <a:srgbClr val="00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58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개발 환경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21" y="469375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omputer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S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cience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25FF6A-51AB-47B9-9F91-ED79619170A1}"/>
              </a:ext>
            </a:extLst>
          </p:cNvPr>
          <p:cNvSpPr txBox="1"/>
          <p:nvPr/>
        </p:nvSpPr>
        <p:spPr>
          <a:xfrm>
            <a:off x="2677597" y="193619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Unity</a:t>
            </a:r>
            <a:endParaRPr lang="ko-KR" altLang="en-US" sz="3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A2672E5-371D-4566-AE75-B8B363550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50" y="3281291"/>
            <a:ext cx="1382070" cy="1410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0205685-10C0-B6F5-5E15-C2259AB76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50" y="1647436"/>
            <a:ext cx="1224136" cy="12241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FD03FD-37DD-A1DB-1B35-B9A2D3AA79E2}"/>
              </a:ext>
            </a:extLst>
          </p:cNvPr>
          <p:cNvSpPr txBox="1"/>
          <p:nvPr/>
        </p:nvSpPr>
        <p:spPr>
          <a:xfrm>
            <a:off x="2677597" y="3694040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Windows 10</a:t>
            </a:r>
            <a:endParaRPr lang="ko-KR" altLang="en-US" sz="3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7E78ED-2BB2-8DC2-E976-21C7DF82A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868531"/>
            <a:ext cx="2066037" cy="1610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E80C34-7864-E527-A502-4601C616F36F}"/>
              </a:ext>
            </a:extLst>
          </p:cNvPr>
          <p:cNvSpPr txBox="1"/>
          <p:nvPr/>
        </p:nvSpPr>
        <p:spPr>
          <a:xfrm>
            <a:off x="2555776" y="5381409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Aharoni" panose="020B0604020202020204" pitchFamily="2" charset="-79"/>
                <a:cs typeface="Aharoni" panose="020B0604020202020204" pitchFamily="2" charset="-79"/>
              </a:rPr>
              <a:t>Visual Studio Code(C#)</a:t>
            </a:r>
            <a:endParaRPr lang="ko-KR" altLang="en-US" sz="3200" b="1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2124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프로젝트 플로우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741" y="539496"/>
            <a:ext cx="288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omputer</a:t>
            </a:r>
          </a:p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         </a:t>
            </a:r>
            <a:r>
              <a:rPr lang="en-US" altLang="ko-KR" sz="40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S</a:t>
            </a:r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cience</a:t>
            </a:r>
            <a:endParaRPr lang="ko-KR" altLang="en-US" sz="2800" b="1" i="1" dirty="0">
              <a:solidFill>
                <a:schemeClr val="bg1"/>
              </a:solidFill>
              <a:latin typeface="Vani" pitchFamily="34" charset="0"/>
              <a:cs typeface="Vani" pitchFamily="34" charset="0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07ACF2E1-C40D-1412-993A-45F750CD7A4C}"/>
              </a:ext>
            </a:extLst>
          </p:cNvPr>
          <p:cNvSpPr/>
          <p:nvPr/>
        </p:nvSpPr>
        <p:spPr>
          <a:xfrm>
            <a:off x="1468504" y="1450311"/>
            <a:ext cx="1080120" cy="461929"/>
          </a:xfrm>
          <a:prstGeom prst="flowChartTerminator">
            <a:avLst/>
          </a:prstGeom>
          <a:solidFill>
            <a:srgbClr val="BA8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시작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67820BAB-B06E-EE5E-DE6C-05B8C1111D75}"/>
              </a:ext>
            </a:extLst>
          </p:cNvPr>
          <p:cNvSpPr/>
          <p:nvPr/>
        </p:nvSpPr>
        <p:spPr>
          <a:xfrm>
            <a:off x="1367643" y="2167811"/>
            <a:ext cx="1296144" cy="461929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[Start] </a:t>
            </a:r>
            <a:r>
              <a:rPr lang="ko-KR" altLang="en-US" sz="1200" dirty="0">
                <a:solidFill>
                  <a:schemeClr val="tx1"/>
                </a:solidFill>
              </a:rPr>
              <a:t>버튼 등장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27D1B9F-E62E-2FBB-520C-C9D4B99036CC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008564" y="1912240"/>
            <a:ext cx="7151" cy="25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순서도: 데이터 16">
            <a:extLst>
              <a:ext uri="{FF2B5EF4-FFF2-40B4-BE49-F238E27FC236}">
                <a16:creationId xmlns:a16="http://schemas.microsoft.com/office/drawing/2014/main" id="{2375D30A-52CF-B3CF-AC82-31DBB16559C6}"/>
              </a:ext>
            </a:extLst>
          </p:cNvPr>
          <p:cNvSpPr/>
          <p:nvPr/>
        </p:nvSpPr>
        <p:spPr>
          <a:xfrm>
            <a:off x="958997" y="2870734"/>
            <a:ext cx="2113435" cy="46192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[Start]</a:t>
            </a:r>
            <a:r>
              <a:rPr lang="ko-KR" altLang="en-US" sz="1200" dirty="0">
                <a:solidFill>
                  <a:schemeClr val="tx1"/>
                </a:solidFill>
              </a:rPr>
              <a:t>버튼 터치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6D2356A-5579-2D6E-5409-5FA0686E178C}"/>
              </a:ext>
            </a:extLst>
          </p:cNvPr>
          <p:cNvCxnSpPr>
            <a:stCxn id="8" idx="2"/>
            <a:endCxn id="17" idx="1"/>
          </p:cNvCxnSpPr>
          <p:nvPr/>
        </p:nvCxnSpPr>
        <p:spPr>
          <a:xfrm>
            <a:off x="2015715" y="2599201"/>
            <a:ext cx="0" cy="27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2EE1751C-9AA1-70C5-6C27-FCED86EE611E}"/>
              </a:ext>
            </a:extLst>
          </p:cNvPr>
          <p:cNvSpPr/>
          <p:nvPr/>
        </p:nvSpPr>
        <p:spPr>
          <a:xfrm>
            <a:off x="1037306" y="3573657"/>
            <a:ext cx="1956816" cy="461929"/>
          </a:xfrm>
          <a:prstGeom prst="flowChartProcess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열쇠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방향으로 이동 </a:t>
            </a:r>
          </a:p>
        </p:txBody>
      </p:sp>
      <p:sp>
        <p:nvSpPr>
          <p:cNvPr id="2048" name="순서도: 판단 2047">
            <a:extLst>
              <a:ext uri="{FF2B5EF4-FFF2-40B4-BE49-F238E27FC236}">
                <a16:creationId xmlns:a16="http://schemas.microsoft.com/office/drawing/2014/main" id="{C5D10D41-924E-E241-D69A-91E2AD9AD103}"/>
              </a:ext>
            </a:extLst>
          </p:cNvPr>
          <p:cNvSpPr/>
          <p:nvPr/>
        </p:nvSpPr>
        <p:spPr>
          <a:xfrm>
            <a:off x="1112465" y="4270901"/>
            <a:ext cx="1806498" cy="461929"/>
          </a:xfrm>
          <a:prstGeom prst="flowChartDecision">
            <a:avLst/>
          </a:prstGeom>
          <a:solidFill>
            <a:srgbClr val="D7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획득</a:t>
            </a:r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6C5135C0-90C7-409C-FAE5-19E7F1421944}"/>
              </a:ext>
            </a:extLst>
          </p:cNvPr>
          <p:cNvCxnSpPr>
            <a:stCxn id="17" idx="4"/>
            <a:endCxn id="28" idx="0"/>
          </p:cNvCxnSpPr>
          <p:nvPr/>
        </p:nvCxnSpPr>
        <p:spPr>
          <a:xfrm flipH="1">
            <a:off x="2015714" y="3332663"/>
            <a:ext cx="1" cy="24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05128DA9-8B3F-D0F0-396A-5FE9BDB73D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stCxn id="28" idx="2"/>
            <a:endCxn id="2048" idx="0"/>
          </p:cNvCxnSpPr>
          <p:nvPr/>
        </p:nvCxnSpPr>
        <p:spPr>
          <a:xfrm>
            <a:off x="2015714" y="4035586"/>
            <a:ext cx="0" cy="23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판단 40">
            <a:extLst>
              <a:ext uri="{FF2B5EF4-FFF2-40B4-BE49-F238E27FC236}">
                <a16:creationId xmlns:a16="http://schemas.microsoft.com/office/drawing/2014/main" id="{49030A87-49F4-2ACB-59A6-5B45F7D1FB19}"/>
              </a:ext>
            </a:extLst>
          </p:cNvPr>
          <p:cNvSpPr/>
          <p:nvPr/>
        </p:nvSpPr>
        <p:spPr>
          <a:xfrm>
            <a:off x="3491880" y="4270900"/>
            <a:ext cx="1806498" cy="461929"/>
          </a:xfrm>
          <a:prstGeom prst="flowChartDecision">
            <a:avLst/>
          </a:prstGeom>
          <a:solidFill>
            <a:srgbClr val="D7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ko-KR" altLang="en-US" sz="1200" dirty="0">
                <a:solidFill>
                  <a:schemeClr val="tx1"/>
                </a:solidFill>
              </a:rPr>
              <a:t>유령</a:t>
            </a:r>
            <a:r>
              <a:rPr lang="en-US" altLang="ko-KR" sz="1200" dirty="0">
                <a:solidFill>
                  <a:schemeClr val="tx1"/>
                </a:solidFill>
              </a:rPr>
              <a:t>] </a:t>
            </a:r>
            <a:r>
              <a:rPr lang="ko-KR" altLang="en-US" sz="1200" dirty="0">
                <a:solidFill>
                  <a:schemeClr val="tx1"/>
                </a:solidFill>
              </a:rPr>
              <a:t>충돌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58" name="연결선: 꺾임 2057">
            <a:extLst>
              <a:ext uri="{FF2B5EF4-FFF2-40B4-BE49-F238E27FC236}">
                <a16:creationId xmlns:a16="http://schemas.microsoft.com/office/drawing/2014/main" id="{917383A5-787A-C2B5-DD92-330C41903C98}"/>
              </a:ext>
            </a:extLst>
          </p:cNvPr>
          <p:cNvCxnSpPr>
            <a:stCxn id="41" idx="0"/>
            <a:endCxn id="28" idx="3"/>
          </p:cNvCxnSpPr>
          <p:nvPr/>
        </p:nvCxnSpPr>
        <p:spPr>
          <a:xfrm rot="16200000" flipV="1">
            <a:off x="3461487" y="3337257"/>
            <a:ext cx="466278" cy="14010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직선 화살표 연결선 2059">
            <a:extLst>
              <a:ext uri="{FF2B5EF4-FFF2-40B4-BE49-F238E27FC236}">
                <a16:creationId xmlns:a16="http://schemas.microsoft.com/office/drawing/2014/main" id="{22C46CD3-E08A-FB67-6A35-0983688BC449}"/>
              </a:ext>
            </a:extLst>
          </p:cNvPr>
          <p:cNvCxnSpPr>
            <a:stCxn id="2048" idx="3"/>
            <a:endCxn id="41" idx="1"/>
          </p:cNvCxnSpPr>
          <p:nvPr/>
        </p:nvCxnSpPr>
        <p:spPr>
          <a:xfrm flipV="1">
            <a:off x="2918963" y="4501865"/>
            <a:ext cx="572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" name="TextBox 2060">
            <a:extLst>
              <a:ext uri="{FF2B5EF4-FFF2-40B4-BE49-F238E27FC236}">
                <a16:creationId xmlns:a16="http://schemas.microsoft.com/office/drawing/2014/main" id="{4B2479B1-BB5A-E2D3-47C5-55D655415CC3}"/>
              </a:ext>
            </a:extLst>
          </p:cNvPr>
          <p:cNvSpPr txBox="1"/>
          <p:nvPr/>
        </p:nvSpPr>
        <p:spPr>
          <a:xfrm>
            <a:off x="4383978" y="39939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C41E98-9FB7-B114-41B1-9B9B7AC568EC}"/>
              </a:ext>
            </a:extLst>
          </p:cNvPr>
          <p:cNvSpPr txBox="1"/>
          <p:nvPr/>
        </p:nvSpPr>
        <p:spPr>
          <a:xfrm>
            <a:off x="2861861" y="424560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49" name="순서도: 판단 48">
            <a:extLst>
              <a:ext uri="{FF2B5EF4-FFF2-40B4-BE49-F238E27FC236}">
                <a16:creationId xmlns:a16="http://schemas.microsoft.com/office/drawing/2014/main" id="{F8F7803C-1E70-2818-581B-7E97E762BE73}"/>
              </a:ext>
            </a:extLst>
          </p:cNvPr>
          <p:cNvSpPr/>
          <p:nvPr/>
        </p:nvSpPr>
        <p:spPr>
          <a:xfrm>
            <a:off x="1112465" y="5127419"/>
            <a:ext cx="1806498" cy="461929"/>
          </a:xfrm>
          <a:prstGeom prst="flowChartDecision">
            <a:avLst/>
          </a:prstGeom>
          <a:solidFill>
            <a:srgbClr val="D7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모두 획득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64" name="연결선: 꺾임 2063">
            <a:extLst>
              <a:ext uri="{FF2B5EF4-FFF2-40B4-BE49-F238E27FC236}">
                <a16:creationId xmlns:a16="http://schemas.microsoft.com/office/drawing/2014/main" id="{7CC90490-E0DF-D1AB-DC19-00F69A7E3809}"/>
              </a:ext>
            </a:extLst>
          </p:cNvPr>
          <p:cNvCxnSpPr>
            <a:stCxn id="49" idx="3"/>
            <a:endCxn id="41" idx="2"/>
          </p:cNvCxnSpPr>
          <p:nvPr/>
        </p:nvCxnSpPr>
        <p:spPr>
          <a:xfrm flipV="1">
            <a:off x="2918963" y="4732829"/>
            <a:ext cx="1476166" cy="625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화살표 연결선 2065">
            <a:extLst>
              <a:ext uri="{FF2B5EF4-FFF2-40B4-BE49-F238E27FC236}">
                <a16:creationId xmlns:a16="http://schemas.microsoft.com/office/drawing/2014/main" id="{378C495B-6843-1694-B18C-3555EC1BFCC3}"/>
              </a:ext>
            </a:extLst>
          </p:cNvPr>
          <p:cNvCxnSpPr>
            <a:stCxn id="2048" idx="2"/>
            <a:endCxn id="49" idx="0"/>
          </p:cNvCxnSpPr>
          <p:nvPr/>
        </p:nvCxnSpPr>
        <p:spPr>
          <a:xfrm>
            <a:off x="2015714" y="4732830"/>
            <a:ext cx="0" cy="39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07818F-C114-91D0-D879-3929AE61B173}"/>
              </a:ext>
            </a:extLst>
          </p:cNvPr>
          <p:cNvSpPr txBox="1"/>
          <p:nvPr/>
        </p:nvSpPr>
        <p:spPr>
          <a:xfrm>
            <a:off x="1689554" y="470395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21EA9D-B413-5F85-9864-C0F547482B7F}"/>
              </a:ext>
            </a:extLst>
          </p:cNvPr>
          <p:cNvSpPr txBox="1"/>
          <p:nvPr/>
        </p:nvSpPr>
        <p:spPr>
          <a:xfrm>
            <a:off x="2861861" y="512741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57" name="순서도: 처리 56">
            <a:extLst>
              <a:ext uri="{FF2B5EF4-FFF2-40B4-BE49-F238E27FC236}">
                <a16:creationId xmlns:a16="http://schemas.microsoft.com/office/drawing/2014/main" id="{284E510D-F257-9A88-3D5F-7EB719C24D2F}"/>
              </a:ext>
            </a:extLst>
          </p:cNvPr>
          <p:cNvSpPr/>
          <p:nvPr/>
        </p:nvSpPr>
        <p:spPr>
          <a:xfrm>
            <a:off x="5796136" y="4317203"/>
            <a:ext cx="1310446" cy="369322"/>
          </a:xfrm>
          <a:prstGeom prst="flowChartProcess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실패 </a:t>
            </a:r>
          </a:p>
        </p:txBody>
      </p:sp>
      <p:sp>
        <p:nvSpPr>
          <p:cNvPr id="58" name="순서도: 처리 57">
            <a:extLst>
              <a:ext uri="{FF2B5EF4-FFF2-40B4-BE49-F238E27FC236}">
                <a16:creationId xmlns:a16="http://schemas.microsoft.com/office/drawing/2014/main" id="{4FFA20A9-53F0-CCD5-CFF7-65A11A6CB73B}"/>
              </a:ext>
            </a:extLst>
          </p:cNvPr>
          <p:cNvSpPr/>
          <p:nvPr/>
        </p:nvSpPr>
        <p:spPr>
          <a:xfrm>
            <a:off x="3319061" y="5900711"/>
            <a:ext cx="1310446" cy="369322"/>
          </a:xfrm>
          <a:prstGeom prst="flowChartProcess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성공 </a:t>
            </a:r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E66BA2CA-03E8-576D-7C3C-44E6326E5161}"/>
              </a:ext>
            </a:extLst>
          </p:cNvPr>
          <p:cNvSpPr/>
          <p:nvPr/>
        </p:nvSpPr>
        <p:spPr>
          <a:xfrm>
            <a:off x="1353341" y="5915007"/>
            <a:ext cx="1310446" cy="369322"/>
          </a:xfrm>
          <a:prstGeom prst="flowChartProcess">
            <a:avLst/>
          </a:prstGeom>
          <a:solidFill>
            <a:srgbClr val="FFE1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[Final Point] </a:t>
            </a:r>
            <a:r>
              <a:rPr lang="ko-KR" altLang="en-US" sz="1200" dirty="0">
                <a:solidFill>
                  <a:schemeClr val="tx1"/>
                </a:solidFill>
              </a:rPr>
              <a:t>도달 </a:t>
            </a:r>
          </a:p>
        </p:txBody>
      </p:sp>
      <p:cxnSp>
        <p:nvCxnSpPr>
          <p:cNvPr id="2069" name="직선 화살표 연결선 2068">
            <a:extLst>
              <a:ext uri="{FF2B5EF4-FFF2-40B4-BE49-F238E27FC236}">
                <a16:creationId xmlns:a16="http://schemas.microsoft.com/office/drawing/2014/main" id="{EA126698-9356-46EE-CA3F-4E48AA7EA1A4}"/>
              </a:ext>
            </a:extLst>
          </p:cNvPr>
          <p:cNvCxnSpPr>
            <a:stCxn id="49" idx="2"/>
            <a:endCxn id="59" idx="0"/>
          </p:cNvCxnSpPr>
          <p:nvPr/>
        </p:nvCxnSpPr>
        <p:spPr>
          <a:xfrm flipH="1">
            <a:off x="2008564" y="5589348"/>
            <a:ext cx="7150" cy="32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직선 화살표 연결선 2070">
            <a:extLst>
              <a:ext uri="{FF2B5EF4-FFF2-40B4-BE49-F238E27FC236}">
                <a16:creationId xmlns:a16="http://schemas.microsoft.com/office/drawing/2014/main" id="{ED893BC7-65C6-184D-D773-0073BE1B9551}"/>
              </a:ext>
            </a:extLst>
          </p:cNvPr>
          <p:cNvCxnSpPr>
            <a:stCxn id="59" idx="3"/>
            <a:endCxn id="58" idx="1"/>
          </p:cNvCxnSpPr>
          <p:nvPr/>
        </p:nvCxnSpPr>
        <p:spPr>
          <a:xfrm flipV="1">
            <a:off x="2663787" y="6085372"/>
            <a:ext cx="655274" cy="1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직선 화살표 연결선 2073">
            <a:extLst>
              <a:ext uri="{FF2B5EF4-FFF2-40B4-BE49-F238E27FC236}">
                <a16:creationId xmlns:a16="http://schemas.microsoft.com/office/drawing/2014/main" id="{5D19F7A7-8230-159B-0789-EB953FE460FF}"/>
              </a:ext>
            </a:extLst>
          </p:cNvPr>
          <p:cNvCxnSpPr>
            <a:stCxn id="41" idx="3"/>
            <a:endCxn id="57" idx="1"/>
          </p:cNvCxnSpPr>
          <p:nvPr/>
        </p:nvCxnSpPr>
        <p:spPr>
          <a:xfrm flipV="1">
            <a:off x="5298378" y="4501864"/>
            <a:ext cx="497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6892BFE2-E128-A40C-2611-B6ED419CB377}"/>
              </a:ext>
            </a:extLst>
          </p:cNvPr>
          <p:cNvSpPr/>
          <p:nvPr/>
        </p:nvSpPr>
        <p:spPr>
          <a:xfrm>
            <a:off x="5857293" y="5859024"/>
            <a:ext cx="1188132" cy="461929"/>
          </a:xfrm>
          <a:prstGeom prst="flowChartTerminator">
            <a:avLst/>
          </a:prstGeom>
          <a:solidFill>
            <a:srgbClr val="BA8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게임 종료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078" name="연결선: 꺾임 2077">
            <a:extLst>
              <a:ext uri="{FF2B5EF4-FFF2-40B4-BE49-F238E27FC236}">
                <a16:creationId xmlns:a16="http://schemas.microsoft.com/office/drawing/2014/main" id="{C0DC6D8A-3F6C-C07E-ABE1-01E26BF2C8F4}"/>
              </a:ext>
            </a:extLst>
          </p:cNvPr>
          <p:cNvCxnSpPr>
            <a:stCxn id="69" idx="3"/>
            <a:endCxn id="8" idx="3"/>
          </p:cNvCxnSpPr>
          <p:nvPr/>
        </p:nvCxnSpPr>
        <p:spPr>
          <a:xfrm flipH="1" flipV="1">
            <a:off x="2663787" y="2398776"/>
            <a:ext cx="4381638" cy="3691213"/>
          </a:xfrm>
          <a:prstGeom prst="bentConnector3">
            <a:avLst>
              <a:gd name="adj1" fmla="val -233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CD41ED-1FC0-0A27-5953-275EC448F8E8}"/>
              </a:ext>
            </a:extLst>
          </p:cNvPr>
          <p:cNvCxnSpPr>
            <a:stCxn id="57" idx="2"/>
            <a:endCxn id="69" idx="0"/>
          </p:cNvCxnSpPr>
          <p:nvPr/>
        </p:nvCxnSpPr>
        <p:spPr>
          <a:xfrm>
            <a:off x="6451359" y="4686525"/>
            <a:ext cx="0" cy="117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3ED8E52-7C07-CABA-0BBE-9F55CB5C5B48}"/>
              </a:ext>
            </a:extLst>
          </p:cNvPr>
          <p:cNvCxnSpPr>
            <a:stCxn id="58" idx="3"/>
            <a:endCxn id="69" idx="1"/>
          </p:cNvCxnSpPr>
          <p:nvPr/>
        </p:nvCxnSpPr>
        <p:spPr>
          <a:xfrm>
            <a:off x="4629507" y="6085372"/>
            <a:ext cx="1227786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F33F70-2902-44D5-7889-185DC9D38DA6}"/>
              </a:ext>
            </a:extLst>
          </p:cNvPr>
          <p:cNvSpPr txBox="1"/>
          <p:nvPr/>
        </p:nvSpPr>
        <p:spPr>
          <a:xfrm>
            <a:off x="1652735" y="552200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9AF3DA-72E3-7553-EAAB-433F534B43C9}"/>
              </a:ext>
            </a:extLst>
          </p:cNvPr>
          <p:cNvSpPr txBox="1"/>
          <p:nvPr/>
        </p:nvSpPr>
        <p:spPr>
          <a:xfrm>
            <a:off x="5166117" y="422486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87461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423CFFD-D47A-DBCD-9483-22CCE7A2A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824" y="5373216"/>
            <a:ext cx="8229600" cy="96012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5AF660-D541-F852-AA68-1C9907DF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02152" y="6537960"/>
            <a:ext cx="2133600" cy="2468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D22F896-40B5-4ADD-8801-0D06FADFA095}" type="slidenum">
              <a:rPr lang="en-US" sz="1100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9319362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283</Words>
  <Application>Microsoft Office PowerPoint</Application>
  <PresentationFormat>화면 슬라이드 쇼(4:3)</PresentationFormat>
  <Paragraphs>78</Paragraphs>
  <Slides>8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4" baseType="lpstr">
      <vt:lpstr>HY견고딕</vt:lpstr>
      <vt:lpstr>HY엽서L</vt:lpstr>
      <vt:lpstr>HY헤드라인M</vt:lpstr>
      <vt:lpstr>맑은 고딕</vt:lpstr>
      <vt:lpstr>휴먼둥근헤드라인</vt:lpstr>
      <vt:lpstr>Aharoni</vt:lpstr>
      <vt:lpstr>Arial</vt:lpstr>
      <vt:lpstr>Calibri</vt:lpstr>
      <vt:lpstr>Calibri Light</vt:lpstr>
      <vt:lpstr>Tw Cen MT</vt:lpstr>
      <vt:lpstr>Vani</vt:lpstr>
      <vt:lpstr>Wingdings 2</vt:lpstr>
      <vt:lpstr>Wingdings 3</vt:lpstr>
      <vt:lpstr>HDOfficeLightV0</vt:lpstr>
      <vt:lpstr>New_Simple01</vt:lpstr>
      <vt:lpstr>Image</vt:lpstr>
      <vt:lpstr>4조</vt:lpstr>
      <vt:lpstr>목차</vt:lpstr>
      <vt:lpstr>프로젝트 개요</vt:lpstr>
      <vt:lpstr>씬 구성도</vt:lpstr>
      <vt:lpstr>씬 상세내용 설명</vt:lpstr>
      <vt:lpstr>개발 환경</vt:lpstr>
      <vt:lpstr>프로젝트 플로우</vt:lpstr>
      <vt:lpstr>감사합니다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기호영(***0***007)</cp:lastModifiedBy>
  <cp:revision>759</cp:revision>
  <dcterms:created xsi:type="dcterms:W3CDTF">2009-05-26T07:01:49Z</dcterms:created>
  <dcterms:modified xsi:type="dcterms:W3CDTF">2022-05-03T06:44:04Z</dcterms:modified>
</cp:coreProperties>
</file>