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7"/>
  </p:notesMasterIdLst>
  <p:sldIdLst>
    <p:sldId id="272" r:id="rId3"/>
    <p:sldId id="320" r:id="rId4"/>
    <p:sldId id="266" r:id="rId5"/>
    <p:sldId id="322" r:id="rId6"/>
    <p:sldId id="344" r:id="rId7"/>
    <p:sldId id="330" r:id="rId8"/>
    <p:sldId id="343" r:id="rId9"/>
    <p:sldId id="342" r:id="rId10"/>
    <p:sldId id="341" r:id="rId11"/>
    <p:sldId id="332" r:id="rId12"/>
    <p:sldId id="335" r:id="rId13"/>
    <p:sldId id="336" r:id="rId14"/>
    <p:sldId id="331" r:id="rId15"/>
    <p:sldId id="300" r:id="rId16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0"/>
            <p14:sldId id="266"/>
            <p14:sldId id="322"/>
            <p14:sldId id="344"/>
            <p14:sldId id="330"/>
            <p14:sldId id="343"/>
            <p14:sldId id="342"/>
            <p14:sldId id="341"/>
            <p14:sldId id="332"/>
            <p14:sldId id="335"/>
            <p14:sldId id="336"/>
            <p14:sldId id="33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1180" y="48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Gradient Difference based Technique for Video Text Detection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4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http://aikorea.org/cs231n/neural-networks-3/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7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DECAY THE LEARNING RATE, INCREASE THE BATCH SIZE(ICLR’18)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949" y="127581"/>
            <a:ext cx="8640000" cy="791976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919557"/>
            <a:ext cx="8640000" cy="4876619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972121"/>
            <a:ext cx="8640000" cy="4752064"/>
          </a:xfrm>
        </p:spPr>
        <p:txBody>
          <a:bodyPr>
            <a:normAutofit/>
          </a:bodyPr>
          <a:lstStyle>
            <a:lvl1pPr algn="just">
              <a:defRPr sz="1800" b="1">
                <a:latin typeface="Century Gothic" panose="020B0502020202020204" pitchFamily="34" charset="0"/>
              </a:defRPr>
            </a:lvl1pPr>
            <a:lvl2pPr algn="just">
              <a:defRPr sz="1800" b="1">
                <a:latin typeface="Century Gothic" panose="020B0502020202020204" pitchFamily="34" charset="0"/>
              </a:defRPr>
            </a:lvl2pPr>
            <a:lvl3pPr algn="just">
              <a:defRPr sz="1800" b="1">
                <a:latin typeface="Century Gothic" panose="020B0502020202020204" pitchFamily="34" charset="0"/>
              </a:defRPr>
            </a:lvl3pPr>
            <a:lvl4pPr algn="just">
              <a:defRPr sz="1800" b="1">
                <a:latin typeface="Century Gothic" panose="020B0502020202020204" pitchFamily="34" charset="0"/>
              </a:defRPr>
            </a:lvl4pPr>
            <a:lvl5pPr algn="just">
              <a:defRPr sz="18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4118208"/>
            <a:ext cx="8640000" cy="108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264" y="2716297"/>
            <a:ext cx="8640000" cy="108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Y2018 Research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2018/08/22</a:t>
            </a:r>
          </a:p>
          <a:p>
            <a:r>
              <a:rPr lang="en-US" altLang="ko-KR" dirty="0" err="1"/>
              <a:t>Seojin</a:t>
            </a:r>
            <a:r>
              <a:rPr lang="en-US" altLang="ko-KR" dirty="0"/>
              <a:t> </a:t>
            </a:r>
            <a:r>
              <a:rPr lang="en-US" altLang="ko-KR" dirty="0" err="1"/>
              <a:t>Kim@MDLab</a:t>
            </a:r>
            <a:r>
              <a:rPr lang="en-US" altLang="ko-KR" dirty="0"/>
              <a:t>., SKKU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7296-7AC7-4C53-B97C-387A706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Momentum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07781-74A3-4948-9F5F-A3971FD6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1476176"/>
            <a:ext cx="8712969" cy="43200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GD Algorithm’s disadvantage </a:t>
            </a:r>
          </a:p>
          <a:p>
            <a:pPr lvl="1"/>
            <a:r>
              <a:rPr lang="ko-KR" altLang="en-US" dirty="0"/>
              <a:t>기울기 </a:t>
            </a:r>
            <a:r>
              <a:rPr lang="en-US" altLang="ko-KR" dirty="0"/>
              <a:t>0</a:t>
            </a:r>
            <a:r>
              <a:rPr lang="ko-KR" altLang="en-US" dirty="0"/>
              <a:t>인 점을 잘 탈출하지 못한다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Training Performance</a:t>
            </a:r>
            <a:r>
              <a:rPr lang="ko-KR" altLang="en-US" dirty="0"/>
              <a:t>가 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Momentum </a:t>
            </a:r>
            <a:r>
              <a:rPr lang="ko-KR" altLang="en-US" dirty="0"/>
              <a:t>적용 </a:t>
            </a:r>
            <a:endParaRPr lang="en-US" altLang="ko-KR" dirty="0"/>
          </a:p>
          <a:p>
            <a:pPr lvl="1"/>
            <a:r>
              <a:rPr lang="ko-KR" altLang="en-US" dirty="0"/>
              <a:t>관성</a:t>
            </a:r>
            <a:r>
              <a:rPr lang="en-US" altLang="ko-KR" dirty="0"/>
              <a:t>= </a:t>
            </a:r>
            <a:r>
              <a:rPr lang="ko-KR" altLang="en-US" dirty="0"/>
              <a:t>기울기가</a:t>
            </a:r>
            <a:r>
              <a:rPr lang="en-US" altLang="ko-KR" dirty="0"/>
              <a:t> </a:t>
            </a:r>
            <a:r>
              <a:rPr lang="ko-KR" altLang="en-US" dirty="0"/>
              <a:t>가던 방향으로 가면서 약간씩 방향을 트는 것 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E: </a:t>
            </a:r>
            <a:r>
              <a:rPr lang="ko-KR" altLang="en-US" dirty="0"/>
              <a:t>속도 상수</a:t>
            </a:r>
            <a:r>
              <a:rPr lang="en-US" altLang="ko-KR" dirty="0"/>
              <a:t>(Learning rate) </a:t>
            </a:r>
          </a:p>
          <a:p>
            <a:pPr lvl="1"/>
            <a:r>
              <a:rPr lang="ko-KR" altLang="en-US" dirty="0"/>
              <a:t>감마</a:t>
            </a:r>
            <a:r>
              <a:rPr lang="en-US" altLang="ko-KR" dirty="0"/>
              <a:t>: </a:t>
            </a:r>
            <a:r>
              <a:rPr lang="ko-KR" altLang="en-US" dirty="0"/>
              <a:t>관성 상수 </a:t>
            </a:r>
            <a:r>
              <a:rPr lang="en-US" altLang="ko-KR" dirty="0"/>
              <a:t>(Momentum rate) – </a:t>
            </a:r>
            <a:r>
              <a:rPr lang="ko-KR" altLang="en-US" dirty="0"/>
              <a:t>보통 </a:t>
            </a:r>
            <a:r>
              <a:rPr lang="en-US" altLang="ko-KR" dirty="0"/>
              <a:t>0.5</a:t>
            </a:r>
            <a:r>
              <a:rPr lang="ko-KR" altLang="en-US" dirty="0"/>
              <a:t>로 시작해서 안정화되면 </a:t>
            </a:r>
            <a:r>
              <a:rPr lang="en-US" altLang="ko-KR" dirty="0"/>
              <a:t>0.9</a:t>
            </a:r>
            <a:r>
              <a:rPr lang="ko-KR" altLang="en-US" dirty="0"/>
              <a:t>로 높인다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수렴하는 점을 보면 관성이 적용되었을 때 대략 어느정도 속도로 움직일 지</a:t>
            </a:r>
            <a:r>
              <a:rPr lang="en-US" altLang="ko-KR" dirty="0"/>
              <a:t>, (</a:t>
            </a:r>
            <a:r>
              <a:rPr lang="ko-KR" altLang="en-US" dirty="0"/>
              <a:t>값이 바뀔지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관성을 사용하는 것</a:t>
            </a:r>
            <a:r>
              <a:rPr lang="en-US" altLang="ko-KR" dirty="0"/>
              <a:t>, </a:t>
            </a:r>
            <a:r>
              <a:rPr lang="ko-KR" altLang="en-US" dirty="0"/>
              <a:t>속도 상수를 보정하는 것</a:t>
            </a:r>
            <a:r>
              <a:rPr lang="en-US" altLang="ko-KR" dirty="0"/>
              <a:t>. </a:t>
            </a:r>
            <a:r>
              <a:rPr lang="ko-KR" altLang="en-US" dirty="0"/>
              <a:t>감마를 </a:t>
            </a:r>
            <a:r>
              <a:rPr lang="en-US" altLang="ko-KR" dirty="0"/>
              <a:t>0.9</a:t>
            </a:r>
            <a:r>
              <a:rPr lang="ko-KR" altLang="en-US" dirty="0"/>
              <a:t>로 사용한다는 것</a:t>
            </a:r>
            <a:r>
              <a:rPr lang="en-US" altLang="ko-KR" dirty="0"/>
              <a:t>, </a:t>
            </a:r>
            <a:r>
              <a:rPr lang="ko-KR" altLang="en-US" dirty="0"/>
              <a:t>기존 대비 약 </a:t>
            </a:r>
            <a:r>
              <a:rPr lang="en-US" altLang="ko-KR" dirty="0"/>
              <a:t>10</a:t>
            </a:r>
            <a:r>
              <a:rPr lang="ko-KR" altLang="en-US" dirty="0"/>
              <a:t>배 정도의 속도로 움직이도록 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38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E79B-3CD3-4A54-A28F-A5B4CFA3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Nesterov</a:t>
            </a:r>
            <a:r>
              <a:rPr lang="ko-KR" altLang="en-US" dirty="0"/>
              <a:t> </a:t>
            </a:r>
            <a:r>
              <a:rPr lang="en-US" altLang="ko-KR" dirty="0"/>
              <a:t>Momentum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7BE63-348B-4248-95A6-F4BC1503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5" y="3564409"/>
            <a:ext cx="8640000" cy="10080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Momentum Update: x + gradient step </a:t>
            </a:r>
          </a:p>
          <a:p>
            <a:r>
              <a:rPr lang="en-US" altLang="ko-KR" dirty="0" err="1"/>
              <a:t>Nesterov</a:t>
            </a:r>
            <a:r>
              <a:rPr lang="en-US" altLang="ko-KR" dirty="0"/>
              <a:t> Momentum Update: momentum step + “lookahead” gradient step -&gt; slightly better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A5007-2F2A-4544-92C6-423F6E54A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77"/>
          <a:stretch/>
        </p:blipFill>
        <p:spPr>
          <a:xfrm>
            <a:off x="1389374" y="1332161"/>
            <a:ext cx="6284476" cy="21031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760948-2186-4DEC-8BC4-4A0C6799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74" y="4722686"/>
            <a:ext cx="65817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32222-DBDF-4E76-BFDA-B6A1E22C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/>
          <a:p>
            <a:r>
              <a:rPr lang="en-US" altLang="ko-KR" dirty="0"/>
              <a:t>Batch size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DD3BC-B0DB-4E0B-A3B4-DA9994E8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4" y="1332160"/>
            <a:ext cx="8640000" cy="187220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dirty="0"/>
              <a:t>Batch size </a:t>
            </a:r>
          </a:p>
          <a:p>
            <a:pPr lvl="1"/>
            <a:r>
              <a:rPr lang="en-US" altLang="ko-KR" sz="1600" dirty="0"/>
              <a:t>Used when fitting the model, controls how many predictions must be made at a time. </a:t>
            </a:r>
          </a:p>
          <a:p>
            <a:pPr lvl="1"/>
            <a:r>
              <a:rPr lang="en-US" altLang="ko-KR" sz="1600" dirty="0"/>
              <a:t>Impacts the CNN training both in terms of the time to converge and the amount of overfitting. </a:t>
            </a:r>
          </a:p>
          <a:p>
            <a:pPr lvl="1"/>
            <a:r>
              <a:rPr lang="en-US" altLang="ko-KR" sz="1600" dirty="0"/>
              <a:t>i.e. smaller batch size yields faster computation but requires visiting more examples in order to reach the same error, since there are less updates per training iteration.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776BF-597A-45A1-92FD-2C3CA805F385}"/>
              </a:ext>
            </a:extLst>
          </p:cNvPr>
          <p:cNvSpPr txBox="1"/>
          <p:nvPr/>
        </p:nvSpPr>
        <p:spPr>
          <a:xfrm>
            <a:off x="700075" y="5953284"/>
            <a:ext cx="871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Impact of Training Set Batch Size on the Performance of Convolutional Neural Networks for Diverse Datasets (ITMS) </a:t>
            </a:r>
            <a:endParaRPr lang="ko-KR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D2619-52BF-41AE-8B6E-8938AAA6C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1" r="880"/>
          <a:stretch/>
        </p:blipFill>
        <p:spPr>
          <a:xfrm>
            <a:off x="2135527" y="3250916"/>
            <a:ext cx="5089473" cy="1793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9BC0B-C624-44AE-A3CE-D9970D291D36}"/>
              </a:ext>
            </a:extLst>
          </p:cNvPr>
          <p:cNvSpPr txBox="1"/>
          <p:nvPr/>
        </p:nvSpPr>
        <p:spPr>
          <a:xfrm>
            <a:off x="700075" y="5155091"/>
            <a:ext cx="828092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The largest the batch size value, the more smooth the curve and high accuracy.</a:t>
            </a:r>
          </a:p>
          <a:p>
            <a:pPr>
              <a:spcBef>
                <a:spcPct val="20000"/>
              </a:spcBef>
            </a:pPr>
            <a:r>
              <a:rPr lang="en-US" altLang="ko-KR" sz="1400" dirty="0">
                <a:latin typeface="Century Gothic" panose="020B0502020202020204" pitchFamily="34" charset="0"/>
              </a:rPr>
              <a:t>The lowest and noisiest curve corresponds to the batch size of 16 examples, the highest and the smoothest one – to the batch size of 1024 examples 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8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73B7-BE1E-4838-A2E2-3DAE0540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참고</a:t>
            </a:r>
            <a:r>
              <a:rPr lang="en-US" altLang="ko-KR" sz="3600" dirty="0"/>
              <a:t>: Don’t</a:t>
            </a:r>
            <a:r>
              <a:rPr lang="ko-KR" altLang="en-US" sz="3600" dirty="0"/>
              <a:t> </a:t>
            </a:r>
            <a:r>
              <a:rPr lang="en-US" altLang="ko-KR" sz="3600" dirty="0"/>
              <a:t>decay</a:t>
            </a:r>
            <a:r>
              <a:rPr lang="ko-KR" altLang="en-US" sz="3600" dirty="0"/>
              <a:t> </a:t>
            </a:r>
            <a:r>
              <a:rPr lang="en-US" altLang="ko-KR" sz="3600" dirty="0"/>
              <a:t>the</a:t>
            </a:r>
            <a:r>
              <a:rPr lang="ko-KR" altLang="en-US" sz="3600" dirty="0"/>
              <a:t> </a:t>
            </a:r>
            <a:r>
              <a:rPr lang="en-US" altLang="ko-KR" sz="3600" dirty="0"/>
              <a:t>learning rate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546E-D2ED-4A73-86F1-235F9662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919559"/>
            <a:ext cx="8640000" cy="1204690"/>
          </a:xfrm>
        </p:spPr>
        <p:txBody>
          <a:bodyPr>
            <a:normAutofit fontScale="92500"/>
          </a:bodyPr>
          <a:lstStyle/>
          <a:p>
            <a:r>
              <a:rPr lang="en-US" altLang="ko-KR" sz="1600" dirty="0"/>
              <a:t>Decay learning rate </a:t>
            </a:r>
          </a:p>
          <a:p>
            <a:pPr lvl="1"/>
            <a:r>
              <a:rPr lang="en-US" altLang="ko-KR" sz="1600" dirty="0"/>
              <a:t>Decay the learning rate: enable to converge to the minimum of the cost function </a:t>
            </a:r>
          </a:p>
          <a:p>
            <a:pPr lvl="1"/>
            <a:r>
              <a:rPr lang="en-US" altLang="ko-KR" sz="1600" dirty="0"/>
              <a:t>Constant learning rate-&gt; same reduction in noise by increasing the batch size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DFD6F0-5E60-480B-B457-3B4B7F43E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1" b="31232"/>
          <a:stretch/>
        </p:blipFill>
        <p:spPr>
          <a:xfrm>
            <a:off x="689565" y="1908224"/>
            <a:ext cx="7981395" cy="25922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35631A-54EB-4323-AF7C-41217028900E}"/>
              </a:ext>
            </a:extLst>
          </p:cNvPr>
          <p:cNvSpPr/>
          <p:nvPr/>
        </p:nvSpPr>
        <p:spPr>
          <a:xfrm>
            <a:off x="391771" y="4716537"/>
            <a:ext cx="8095635" cy="13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ko-KR" sz="1600" dirty="0">
                <a:latin typeface="Century Gothic" panose="020B0502020202020204" pitchFamily="34" charset="0"/>
              </a:rPr>
              <a:t>Wide </a:t>
            </a:r>
            <a:r>
              <a:rPr lang="en-US" altLang="ko-KR" sz="1600" dirty="0" err="1">
                <a:latin typeface="Century Gothic" panose="020B0502020202020204" pitchFamily="34" charset="0"/>
              </a:rPr>
              <a:t>ResNet</a:t>
            </a:r>
            <a:r>
              <a:rPr lang="en-US" altLang="ko-KR" sz="1600" dirty="0">
                <a:latin typeface="Century Gothic" panose="020B0502020202020204" pitchFamily="34" charset="0"/>
              </a:rPr>
              <a:t> of CIFAR10. Identical learning curves but increasing the batch size reduces the number of parameter updates required.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ko-KR" sz="1600" dirty="0">
                <a:latin typeface="Century Gothic" panose="020B0502020202020204" pitchFamily="34" charset="0"/>
              </a:rPr>
              <a:t>Reduce model training times without hyperparameter tuning.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ko-KR" sz="1600" dirty="0">
                <a:latin typeface="Century Gothic" panose="020B0502020202020204" pitchFamily="34" charset="0"/>
              </a:rPr>
              <a:t>Directly convert existing hyperparameter choices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0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Quarterly 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학회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256" y="3996457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진행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69485"/>
              </p:ext>
            </p:extLst>
          </p:nvPr>
        </p:nvGraphicFramePr>
        <p:xfrm>
          <a:off x="288256" y="1692441"/>
          <a:ext cx="878399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8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ICML 2019,  International Conference on Machine Learning</a:t>
                      </a:r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Submission: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March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1,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2019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CVPR 2019,  International Conference on Machine Learning</a:t>
                      </a:r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Submission: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Nov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16,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2018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국제학회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ICCV 2019: International Conference on Computer Vision </a:t>
                      </a: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Submission: March 1,2019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itchFamily="50" charset="-127"/>
                          <a:ea typeface="+mn-ea"/>
                        </a:rPr>
                        <a:t>NIPS 2019, Neural Information Processing Systems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itchFamily="50" charset="-127"/>
                          <a:ea typeface="+mn-ea"/>
                        </a:rPr>
                        <a:t>Submission: May 18, 2019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+mn-ea"/>
                        </a:rPr>
                        <a:t>	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국내저널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36869"/>
              </p:ext>
            </p:extLst>
          </p:nvPr>
        </p:nvGraphicFramePr>
        <p:xfrm>
          <a:off x="288256" y="4356497"/>
          <a:ext cx="8783999" cy="11967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국제학회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국내저널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8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56" y="251067"/>
            <a:ext cx="8640000" cy="1008000"/>
          </a:xfrm>
        </p:spPr>
        <p:txBody>
          <a:bodyPr/>
          <a:lstStyle/>
          <a:p>
            <a:r>
              <a:rPr lang="en-US" altLang="ko-KR" dirty="0"/>
              <a:t>Papers and Patents</a:t>
            </a:r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49937"/>
              </p:ext>
            </p:extLst>
          </p:nvPr>
        </p:nvGraphicFramePr>
        <p:xfrm>
          <a:off x="287280" y="1531385"/>
          <a:ext cx="8784000" cy="3384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학회명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6996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271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280" y="1173166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280" y="5004569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특허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226"/>
              </p:ext>
            </p:extLst>
          </p:nvPr>
        </p:nvGraphicFramePr>
        <p:xfrm>
          <a:off x="287280" y="5364609"/>
          <a:ext cx="8784000" cy="64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출원국가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연구진행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548185"/>
            <a:ext cx="4248473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</a:rPr>
              <a:t>To Do List</a:t>
            </a:r>
            <a:r>
              <a:rPr lang="ko-KR" altLang="en-US" sz="1600" dirty="0">
                <a:latin typeface="+mn-lt"/>
              </a:rPr>
              <a:t>  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en-US" altLang="ko-KR" sz="1600" dirty="0">
                <a:latin typeface="+mn-lt"/>
              </a:rPr>
              <a:t>Research  </a:t>
            </a:r>
          </a:p>
          <a:p>
            <a:pPr lvl="2"/>
            <a:r>
              <a:rPr lang="ko-KR" altLang="en-US" sz="1600" dirty="0">
                <a:latin typeface="+mn-lt"/>
              </a:rPr>
              <a:t>구현 </a:t>
            </a:r>
            <a:endParaRPr lang="en-US" altLang="ko-KR" sz="1600" dirty="0">
              <a:latin typeface="+mn-lt"/>
            </a:endParaRPr>
          </a:p>
          <a:p>
            <a:pPr lvl="2"/>
            <a:r>
              <a:rPr lang="en-US" altLang="ko-KR" sz="1600" dirty="0"/>
              <a:t>Gradient</a:t>
            </a:r>
            <a:r>
              <a:rPr lang="ko-KR" altLang="en-US" sz="1600" dirty="0"/>
              <a:t>가 </a:t>
            </a:r>
            <a:r>
              <a:rPr lang="en-US" altLang="ko-KR" sz="1600" dirty="0"/>
              <a:t>Input </a:t>
            </a:r>
            <a:r>
              <a:rPr lang="ko-KR" altLang="en-US" sz="1600" dirty="0"/>
              <a:t>영상에 어떤 영향을 미치는지 </a:t>
            </a:r>
            <a:r>
              <a:rPr lang="en-US" altLang="ko-KR" sz="1600" dirty="0"/>
              <a:t>(</a:t>
            </a:r>
            <a:r>
              <a:rPr lang="ko-KR" altLang="en-US" sz="1600" dirty="0"/>
              <a:t>부족</a:t>
            </a:r>
            <a:r>
              <a:rPr lang="en-US" altLang="ko-KR" sz="1600" dirty="0"/>
              <a:t>) 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en-US" altLang="ko-KR" sz="1600" dirty="0">
                <a:latin typeface="+mn-lt"/>
              </a:rPr>
              <a:t>Paper Reading(1) </a:t>
            </a:r>
          </a:p>
          <a:p>
            <a:pPr lvl="2"/>
            <a:endParaRPr lang="en-US" altLang="ko-KR" sz="1600" dirty="0"/>
          </a:p>
          <a:p>
            <a:pPr lvl="1"/>
            <a:endParaRPr lang="en-US" altLang="ko-KR" sz="1600" dirty="0">
              <a:latin typeface="+mn-lt"/>
            </a:endParaRPr>
          </a:p>
          <a:p>
            <a:pPr lvl="2"/>
            <a:endParaRPr lang="en-US" altLang="ko-KR" sz="1600" dirty="0">
              <a:latin typeface="+mn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/>
              <a:t>Done</a:t>
            </a:r>
          </a:p>
          <a:p>
            <a:pPr lvl="1"/>
            <a:r>
              <a:rPr lang="en-US" altLang="ko-KR" sz="1600" b="0" dirty="0"/>
              <a:t>Research</a:t>
            </a:r>
          </a:p>
          <a:p>
            <a:pPr lvl="2"/>
            <a:r>
              <a:rPr lang="en-US" altLang="ko-KR" sz="1600" b="0" strike="sngStrike" dirty="0"/>
              <a:t>Learning rate &amp; decay </a:t>
            </a:r>
          </a:p>
          <a:p>
            <a:pPr lvl="2"/>
            <a:r>
              <a:rPr lang="en-US" altLang="ko-KR" sz="1600" b="0" strike="sngStrike" dirty="0"/>
              <a:t>Batch size</a:t>
            </a:r>
            <a:r>
              <a:rPr lang="ko-KR" altLang="en-US" sz="1600" b="0" strike="sngStrike" dirty="0"/>
              <a:t>에 따라 어떤 영향이 어떻게 나타나는지 </a:t>
            </a:r>
            <a:endParaRPr lang="en-US" altLang="ko-KR" sz="1600" b="0" strike="sngStrike" dirty="0"/>
          </a:p>
          <a:p>
            <a:pPr lvl="2"/>
            <a:r>
              <a:rPr lang="en-US" altLang="ko-KR" sz="1600" b="0" strike="sngStrike" dirty="0"/>
              <a:t>Momentum </a:t>
            </a:r>
            <a:r>
              <a:rPr lang="ko-KR" altLang="en-US" sz="1600" b="0" strike="sngStrike" dirty="0"/>
              <a:t>이란</a:t>
            </a:r>
            <a:r>
              <a:rPr lang="en-US" altLang="ko-KR" sz="1600" b="0" strike="sngStrike" dirty="0"/>
              <a:t>? </a:t>
            </a:r>
          </a:p>
          <a:p>
            <a:pPr lvl="1"/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0120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AB50-9967-4957-9027-9823D30F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02" y="341205"/>
            <a:ext cx="8074283" cy="1238727"/>
          </a:xfrm>
        </p:spPr>
        <p:txBody>
          <a:bodyPr>
            <a:normAutofit/>
          </a:bodyPr>
          <a:lstStyle/>
          <a:p>
            <a:r>
              <a:rPr lang="en-US" altLang="ko-KR" dirty="0"/>
              <a:t>Input &amp; Gradient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86C53-ED20-40C3-BDEB-DA1683F6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02" y="1706029"/>
            <a:ext cx="2916102" cy="4066285"/>
          </a:xfrm>
        </p:spPr>
        <p:txBody>
          <a:bodyPr>
            <a:normAutofit/>
          </a:bodyPr>
          <a:lstStyle/>
          <a:p>
            <a:r>
              <a:rPr lang="en-US" altLang="ko-KR" sz="1700" dirty="0"/>
              <a:t>High positive and negative gradient values in text regions result from high intensity contrast between the text and background regions </a:t>
            </a:r>
            <a:endParaRPr lang="ko-KR" altLang="en-US" sz="1700" dirty="0"/>
          </a:p>
        </p:txBody>
      </p:sp>
      <p:pic>
        <p:nvPicPr>
          <p:cNvPr id="6" name="그림 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48C0A3B-1E88-4AC4-B4DC-AC0DE0603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09" b="4"/>
          <a:stretch/>
        </p:blipFill>
        <p:spPr>
          <a:xfrm>
            <a:off x="3931824" y="1779532"/>
            <a:ext cx="4786061" cy="39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580E9-26AB-4495-8BE0-9225F51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Learning Rate 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7D886-C059-454B-A250-2833A755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Annealing the learning rate(</a:t>
            </a:r>
            <a:r>
              <a:rPr lang="ko-KR" altLang="en-US" dirty="0"/>
              <a:t>학습속도 조정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How to choose the best learning rate? </a:t>
            </a:r>
          </a:p>
          <a:p>
            <a:pPr lvl="1"/>
            <a:r>
              <a:rPr lang="en-US" altLang="ko-KR" dirty="0"/>
              <a:t>Constant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SGD Optimizer, momentum and decay rate are zero.</a:t>
            </a:r>
          </a:p>
          <a:p>
            <a:pPr lvl="1"/>
            <a:r>
              <a:rPr lang="en-US" altLang="ko-KR" dirty="0"/>
              <a:t>Step decay</a:t>
            </a:r>
          </a:p>
          <a:p>
            <a:pPr lvl="2"/>
            <a:r>
              <a:rPr lang="en-US" altLang="ko-KR" dirty="0"/>
              <a:t>decrease the learning rate by a few epoch, usually a half in 5 epoch or a tenth in 20 epoch. </a:t>
            </a:r>
          </a:p>
          <a:p>
            <a:pPr lvl="2"/>
            <a:r>
              <a:rPr lang="en-US" altLang="ko-KR" dirty="0"/>
              <a:t>In real, adaptive methodology is used by validation error. </a:t>
            </a:r>
          </a:p>
          <a:p>
            <a:pPr lvl="1"/>
            <a:r>
              <a:rPr lang="en-US" altLang="ko-KR" dirty="0"/>
              <a:t>Exponential decay</a:t>
            </a:r>
          </a:p>
          <a:p>
            <a:pPr lvl="2"/>
            <a:r>
              <a:rPr lang="en-US" altLang="ko-KR" dirty="0"/>
              <a:t> α=α</a:t>
            </a:r>
            <a:r>
              <a:rPr lang="en-US" altLang="ko-KR" sz="1300" dirty="0"/>
              <a:t>0</a:t>
            </a:r>
            <a:r>
              <a:rPr lang="en-US" altLang="ko-KR" dirty="0"/>
              <a:t>e^</a:t>
            </a:r>
            <a:r>
              <a:rPr lang="en-US" altLang="ko-KR" sz="1300" dirty="0"/>
              <a:t>−kt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α0,k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hyperparameter,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the iteration number of epoch.</a:t>
            </a:r>
          </a:p>
          <a:p>
            <a:pPr lvl="1"/>
            <a:r>
              <a:rPr lang="en-US" altLang="ko-KR" dirty="0"/>
              <a:t>Time-based decay</a:t>
            </a:r>
          </a:p>
          <a:p>
            <a:pPr lvl="2"/>
            <a:r>
              <a:rPr lang="en-US" altLang="ko-KR" dirty="0"/>
              <a:t> α=α0/(1+kt) . α0,k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hyperparameter,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the iteration number of epoch.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88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7B66-6030-42C6-8596-86916B16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based vs Exponential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C89D9-74FD-455C-BABC-F0FF7B38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919558"/>
            <a:ext cx="8640000" cy="157362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Step decay: High accuracy </a:t>
            </a:r>
          </a:p>
          <a:p>
            <a:r>
              <a:rPr lang="en-US" altLang="ko-KR" dirty="0"/>
              <a:t>Exponential: More smooth(stable), less time to maximize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5B4F3-7845-48D5-9A47-7D41A35B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44" y="2586225"/>
            <a:ext cx="4129344" cy="3209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384786-86A6-4DAE-8CB9-8ABD6C06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2" y="2731779"/>
            <a:ext cx="4214638" cy="29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C7A1-0082-4625-A9F3-2D283E37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400F6-024A-4366-A4AF-7EEF9BC3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919558"/>
            <a:ext cx="8640000" cy="10606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 train a convolutional neural network on </a:t>
            </a: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CIFAR-10</a:t>
            </a:r>
            <a:r>
              <a:rPr lang="en-US" altLang="ko-KR" sz="2400" dirty="0"/>
              <a:t>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BDF9C5-F845-4B55-959B-B828BAE57EA9}"/>
              </a:ext>
            </a:extLst>
          </p:cNvPr>
          <p:cNvGrpSpPr/>
          <p:nvPr/>
        </p:nvGrpSpPr>
        <p:grpSpPr>
          <a:xfrm>
            <a:off x="1440384" y="1404169"/>
            <a:ext cx="6205425" cy="4621970"/>
            <a:chOff x="1139615" y="1116137"/>
            <a:chExt cx="7263633" cy="5414058"/>
          </a:xfrm>
        </p:grpSpPr>
        <p:pic>
          <p:nvPicPr>
            <p:cNvPr id="4" name="내용 개체 틀 5">
              <a:extLst>
                <a:ext uri="{FF2B5EF4-FFF2-40B4-BE49-F238E27FC236}">
                  <a16:creationId xmlns:a16="http://schemas.microsoft.com/office/drawing/2014/main" id="{43AED7D5-F996-4FA0-BC2C-27601111B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623" y="1196189"/>
              <a:ext cx="3469121" cy="270577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C0C85-1935-4CDE-96DE-F9DDCDBB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744" y="1116137"/>
              <a:ext cx="3578827" cy="27858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FEF306-D773-48B8-9B0D-04FBA57CB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9615" y="3775193"/>
              <a:ext cx="3714764" cy="27550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600FF-7945-4D3C-85CB-6225BC5F9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710" b="5881"/>
            <a:stretch/>
          </p:blipFill>
          <p:spPr>
            <a:xfrm>
              <a:off x="4583122" y="3775193"/>
              <a:ext cx="3820126" cy="2610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3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8D82E-1DA5-4EF5-91AE-8120273F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F57E3-E042-450F-AA31-B7C977E3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87" y="4716537"/>
            <a:ext cx="8423975" cy="14401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/>
              <a:t>Hyperparameters have to be defined in advance and they depend heavily on the type of model and problem. </a:t>
            </a:r>
          </a:p>
          <a:p>
            <a:r>
              <a:rPr lang="en-US" altLang="ko-KR" sz="1600" dirty="0"/>
              <a:t>The same learning rate is applied to all parameter updates. </a:t>
            </a:r>
          </a:p>
          <a:p>
            <a:r>
              <a:rPr lang="en-US" altLang="ko-KR" sz="1600" dirty="0"/>
              <a:t>If we have sparse data, we may want to update the parameters in different extent instead.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AF061-D5E9-4C06-BE6B-941FE834E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2"/>
          <a:stretch/>
        </p:blipFill>
        <p:spPr>
          <a:xfrm>
            <a:off x="1692412" y="992092"/>
            <a:ext cx="5976664" cy="36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746</Words>
  <Application>Microsoft Office PowerPoint</Application>
  <PresentationFormat>사용자 지정</PresentationFormat>
  <Paragraphs>139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Century Gothic</vt:lpstr>
      <vt:lpstr>Wingdings</vt:lpstr>
      <vt:lpstr>Office 테마</vt:lpstr>
      <vt:lpstr>1_Office 테마</vt:lpstr>
      <vt:lpstr>Y2018 Research Plan</vt:lpstr>
      <vt:lpstr>Quarterly Plan</vt:lpstr>
      <vt:lpstr>Papers and Patents</vt:lpstr>
      <vt:lpstr>연구진행</vt:lpstr>
      <vt:lpstr>Input &amp; Gradient</vt:lpstr>
      <vt:lpstr>Learning Rate Schedule</vt:lpstr>
      <vt:lpstr>Step based vs Exponential</vt:lpstr>
      <vt:lpstr>Learning Rate </vt:lpstr>
      <vt:lpstr>Compare</vt:lpstr>
      <vt:lpstr>Momentum </vt:lpstr>
      <vt:lpstr>Nesterov Momentum </vt:lpstr>
      <vt:lpstr>Batch size </vt:lpstr>
      <vt:lpstr>참고: Don’t decay the learning rate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Y2018 Research Plan</dc:title>
  <dc:creator>SeojinKim</dc:creator>
  <cp:lastModifiedBy>SeojinKim</cp:lastModifiedBy>
  <cp:revision>4</cp:revision>
  <dcterms:created xsi:type="dcterms:W3CDTF">2018-08-22T10:03:32Z</dcterms:created>
  <dcterms:modified xsi:type="dcterms:W3CDTF">2018-08-23T16:42:55Z</dcterms:modified>
</cp:coreProperties>
</file>