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452" r:id="rId3"/>
    <p:sldId id="455" r:id="rId4"/>
    <p:sldId id="457" r:id="rId5"/>
    <p:sldId id="458" r:id="rId6"/>
    <p:sldId id="456" r:id="rId7"/>
  </p:sldIdLst>
  <p:sldSz cx="9864725" cy="6551613"/>
  <p:notesSz cx="6797675" cy="9926638"/>
  <p:defaultTextStyle>
    <a:defPPr>
      <a:defRPr lang="ko-KR"/>
    </a:defPPr>
    <a:lvl1pPr marL="0" algn="l" defTabSz="1071494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5747" algn="l" defTabSz="1071494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1494" algn="l" defTabSz="1071494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7241" algn="l" defTabSz="1071494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2988" algn="l" defTabSz="1071494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78735" algn="l" defTabSz="1071494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4482" algn="l" defTabSz="1071494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0229" algn="l" defTabSz="1071494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85976" algn="l" defTabSz="1071494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9" userDrawn="1">
          <p15:clr>
            <a:srgbClr val="A4A3A4"/>
          </p15:clr>
        </p15:guide>
        <p15:guide id="3" pos="31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185E"/>
    <a:srgbClr val="EB4959"/>
    <a:srgbClr val="1382BA"/>
    <a:srgbClr val="42556A"/>
    <a:srgbClr val="EC745B"/>
    <a:srgbClr val="2B3D51"/>
    <a:srgbClr val="4BACC6"/>
    <a:srgbClr val="1F9C72"/>
    <a:srgbClr val="7C5985"/>
    <a:srgbClr val="556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98" autoAdjust="0"/>
    <p:restoredTop sz="96469" autoAdjust="0"/>
  </p:normalViewPr>
  <p:slideViewPr>
    <p:cSldViewPr showGuides="1">
      <p:cViewPr varScale="1">
        <p:scale>
          <a:sx n="71" d="100"/>
          <a:sy n="71" d="100"/>
        </p:scale>
        <p:origin x="62" y="182"/>
      </p:cViewPr>
      <p:guideLst>
        <p:guide orient="horz" pos="1519"/>
        <p:guide pos="310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2093" tIns="46047" rIns="92093" bIns="4604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6332"/>
          </a:xfrm>
          <a:prstGeom prst="rect">
            <a:avLst/>
          </a:prstGeom>
        </p:spPr>
        <p:txBody>
          <a:bodyPr vert="horz" lIns="92093" tIns="46047" rIns="92093" bIns="46047" rtlCol="0"/>
          <a:lstStyle>
            <a:lvl1pPr algn="r">
              <a:defRPr sz="1200"/>
            </a:lvl1pPr>
          </a:lstStyle>
          <a:p>
            <a:fld id="{8AB8EF95-7034-4F1C-A3E5-ADD5A44D6601}" type="datetimeFigureOut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96900" y="744538"/>
            <a:ext cx="56038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93" tIns="46047" rIns="92093" bIns="4604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lIns="92093" tIns="46047" rIns="92093" bIns="4604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2093" tIns="46047" rIns="92093" bIns="4604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28583"/>
            <a:ext cx="2945660" cy="496332"/>
          </a:xfrm>
          <a:prstGeom prst="rect">
            <a:avLst/>
          </a:prstGeom>
        </p:spPr>
        <p:txBody>
          <a:bodyPr vert="horz" lIns="92093" tIns="46047" rIns="92093" bIns="46047" rtlCol="0" anchor="b"/>
          <a:lstStyle>
            <a:lvl1pPr algn="r">
              <a:defRPr sz="1200"/>
            </a:lvl1pPr>
          </a:lstStyle>
          <a:p>
            <a:fld id="{63956B65-B11C-41E7-8E88-9645EC1D6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52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96900" y="744538"/>
            <a:ext cx="56038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56B65-B11C-41E7-8E88-9645EC1D631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690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96900" y="744538"/>
            <a:ext cx="56038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56B65-B11C-41E7-8E88-9645EC1D63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54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96900" y="744538"/>
            <a:ext cx="56038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56B65-B11C-41E7-8E88-9645EC1D631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33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96900" y="744538"/>
            <a:ext cx="56038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56B65-B11C-41E7-8E88-9645EC1D631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5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96900" y="744538"/>
            <a:ext cx="56038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56B65-B11C-41E7-8E88-9645EC1D631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2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96900" y="744538"/>
            <a:ext cx="56038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56B65-B11C-41E7-8E88-9645EC1D631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263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834" y="2663544"/>
            <a:ext cx="9505056" cy="140435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3200" b="1">
                <a:solidFill>
                  <a:srgbClr val="2D333D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9834" y="4557874"/>
            <a:ext cx="9505056" cy="131022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535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1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7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2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7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4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0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85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73AD-3893-4862-9B04-46AB9A96C1DD}" type="datetime1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사각형 27"/>
          <p:cNvSpPr/>
          <p:nvPr userDrawn="1"/>
        </p:nvSpPr>
        <p:spPr>
          <a:xfrm>
            <a:off x="0" y="0"/>
            <a:ext cx="5760000" cy="576000"/>
          </a:xfrm>
          <a:prstGeom prst="rect">
            <a:avLst/>
          </a:prstGeom>
          <a:solidFill>
            <a:srgbClr val="2D3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 userDrawn="1"/>
        </p:nvSpPr>
        <p:spPr>
          <a:xfrm>
            <a:off x="0" y="576000"/>
            <a:ext cx="2016000" cy="1152000"/>
          </a:xfrm>
          <a:prstGeom prst="rect">
            <a:avLst/>
          </a:prstGeom>
          <a:solidFill>
            <a:srgbClr val="2D3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 userDrawn="1"/>
        </p:nvSpPr>
        <p:spPr>
          <a:xfrm>
            <a:off x="56" y="1728128"/>
            <a:ext cx="576000" cy="576000"/>
          </a:xfrm>
          <a:prstGeom prst="rect">
            <a:avLst/>
          </a:prstGeom>
          <a:solidFill>
            <a:srgbClr val="2D3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 userDrawn="1"/>
        </p:nvSpPr>
        <p:spPr>
          <a:xfrm>
            <a:off x="2304320" y="576064"/>
            <a:ext cx="576000" cy="576000"/>
          </a:xfrm>
          <a:prstGeom prst="rect">
            <a:avLst/>
          </a:prstGeom>
          <a:solidFill>
            <a:srgbClr val="2D3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4608512" y="576064"/>
            <a:ext cx="576000" cy="576000"/>
          </a:xfrm>
          <a:prstGeom prst="rect">
            <a:avLst/>
          </a:prstGeom>
          <a:solidFill>
            <a:srgbClr val="2D33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 userDrawn="1"/>
        </p:nvSpPr>
        <p:spPr>
          <a:xfrm>
            <a:off x="56" y="1728192"/>
            <a:ext cx="576000" cy="576000"/>
          </a:xfrm>
          <a:prstGeom prst="rect">
            <a:avLst/>
          </a:prstGeom>
          <a:solidFill>
            <a:srgbClr val="EB495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한쪽 모서리가 둥근 사각형 33"/>
          <p:cNvSpPr/>
          <p:nvPr userDrawn="1"/>
        </p:nvSpPr>
        <p:spPr>
          <a:xfrm flipV="1">
            <a:off x="576064" y="1728192"/>
            <a:ext cx="576000" cy="576000"/>
          </a:xfrm>
          <a:prstGeom prst="round1Rect">
            <a:avLst>
              <a:gd name="adj" fmla="val 50000"/>
            </a:avLst>
          </a:prstGeom>
          <a:solidFill>
            <a:srgbClr val="EB4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한쪽 모서리가 둥근 사각형 34"/>
          <p:cNvSpPr/>
          <p:nvPr userDrawn="1"/>
        </p:nvSpPr>
        <p:spPr>
          <a:xfrm flipH="1">
            <a:off x="1728192" y="576064"/>
            <a:ext cx="576000" cy="576000"/>
          </a:xfrm>
          <a:prstGeom prst="round1Rect">
            <a:avLst>
              <a:gd name="adj" fmla="val 50000"/>
            </a:avLst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 userDrawn="1"/>
        </p:nvSpPr>
        <p:spPr>
          <a:xfrm>
            <a:off x="2304256" y="576064"/>
            <a:ext cx="576000" cy="576000"/>
          </a:xfrm>
          <a:prstGeom prst="rect">
            <a:avLst/>
          </a:prstGeom>
          <a:solidFill>
            <a:srgbClr val="EC745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한쪽 모서리가 둥근 사각형 36"/>
          <p:cNvSpPr/>
          <p:nvPr userDrawn="1"/>
        </p:nvSpPr>
        <p:spPr>
          <a:xfrm flipH="1">
            <a:off x="2880384" y="0"/>
            <a:ext cx="576000" cy="576000"/>
          </a:xfrm>
          <a:prstGeom prst="round1Rect">
            <a:avLst>
              <a:gd name="adj" fmla="val 50000"/>
            </a:avLst>
          </a:prstGeom>
          <a:solidFill>
            <a:srgbClr val="1F9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한쪽 모서리가 둥근 사각형 37"/>
          <p:cNvSpPr/>
          <p:nvPr userDrawn="1"/>
        </p:nvSpPr>
        <p:spPr>
          <a:xfrm flipV="1">
            <a:off x="2880320" y="576064"/>
            <a:ext cx="576000" cy="576000"/>
          </a:xfrm>
          <a:prstGeom prst="round1Rect">
            <a:avLst>
              <a:gd name="adj" fmla="val 50000"/>
            </a:avLst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한쪽 모서리가 둥근 사각형 38"/>
          <p:cNvSpPr/>
          <p:nvPr userDrawn="1"/>
        </p:nvSpPr>
        <p:spPr>
          <a:xfrm flipH="1">
            <a:off x="576128" y="1152128"/>
            <a:ext cx="576000" cy="576000"/>
          </a:xfrm>
          <a:prstGeom prst="round1Rect">
            <a:avLst>
              <a:gd name="adj" fmla="val 50000"/>
            </a:avLst>
          </a:prstGeom>
          <a:solidFill>
            <a:srgbClr val="F0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 userDrawn="1"/>
        </p:nvSpPr>
        <p:spPr>
          <a:xfrm>
            <a:off x="1152248" y="1152064"/>
            <a:ext cx="576000" cy="576000"/>
          </a:xfrm>
          <a:prstGeom prst="rect">
            <a:avLst/>
          </a:prstGeom>
          <a:solidFill>
            <a:srgbClr val="F0E6C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한쪽 모서리가 둥근 사각형 40"/>
          <p:cNvSpPr/>
          <p:nvPr userDrawn="1"/>
        </p:nvSpPr>
        <p:spPr>
          <a:xfrm flipV="1">
            <a:off x="1728256" y="1152064"/>
            <a:ext cx="576000" cy="576000"/>
          </a:xfrm>
          <a:prstGeom prst="round1Rect">
            <a:avLst>
              <a:gd name="adj" fmla="val 50000"/>
            </a:avLst>
          </a:prstGeom>
          <a:solidFill>
            <a:srgbClr val="F0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 userDrawn="1"/>
        </p:nvSpPr>
        <p:spPr>
          <a:xfrm>
            <a:off x="3456448" y="-64"/>
            <a:ext cx="576000" cy="576000"/>
          </a:xfrm>
          <a:prstGeom prst="rect">
            <a:avLst/>
          </a:prstGeom>
          <a:solidFill>
            <a:srgbClr val="1F9C7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한쪽 모서리가 둥근 사각형 42"/>
          <p:cNvSpPr/>
          <p:nvPr userDrawn="1"/>
        </p:nvSpPr>
        <p:spPr>
          <a:xfrm>
            <a:off x="4032448" y="0"/>
            <a:ext cx="576000" cy="576000"/>
          </a:xfrm>
          <a:prstGeom prst="round1Rect">
            <a:avLst>
              <a:gd name="adj" fmla="val 50000"/>
            </a:avLst>
          </a:prstGeom>
          <a:solidFill>
            <a:srgbClr val="1F9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 userDrawn="1"/>
        </p:nvSpPr>
        <p:spPr>
          <a:xfrm>
            <a:off x="4608512" y="576000"/>
            <a:ext cx="576000" cy="576000"/>
          </a:xfrm>
          <a:prstGeom prst="rect">
            <a:avLst/>
          </a:prstGeom>
          <a:solidFill>
            <a:srgbClr val="1382B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한쪽 모서리가 둥근 사각형 44"/>
          <p:cNvSpPr/>
          <p:nvPr userDrawn="1"/>
        </p:nvSpPr>
        <p:spPr>
          <a:xfrm flipV="1">
            <a:off x="5184576" y="576000"/>
            <a:ext cx="576000" cy="576000"/>
          </a:xfrm>
          <a:prstGeom prst="round1Rect">
            <a:avLst>
              <a:gd name="adj" fmla="val 50000"/>
            </a:avLst>
          </a:prstGeom>
          <a:solidFill>
            <a:srgbClr val="138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한쪽 모서리가 둥근 사각형 45"/>
          <p:cNvSpPr/>
          <p:nvPr userDrawn="1"/>
        </p:nvSpPr>
        <p:spPr>
          <a:xfrm flipH="1" flipV="1">
            <a:off x="4032512" y="576000"/>
            <a:ext cx="576000" cy="576000"/>
          </a:xfrm>
          <a:prstGeom prst="round1Rect">
            <a:avLst>
              <a:gd name="adj" fmla="val 50000"/>
            </a:avLst>
          </a:prstGeom>
          <a:solidFill>
            <a:srgbClr val="138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 userDrawn="1"/>
        </p:nvSpPr>
        <p:spPr>
          <a:xfrm>
            <a:off x="5184640" y="0"/>
            <a:ext cx="576000" cy="576000"/>
          </a:xfrm>
          <a:prstGeom prst="rect">
            <a:avLst/>
          </a:prstGeom>
          <a:solidFill>
            <a:srgbClr val="7C598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한쪽 모서리가 둥근 사각형 47"/>
          <p:cNvSpPr/>
          <p:nvPr userDrawn="1"/>
        </p:nvSpPr>
        <p:spPr>
          <a:xfrm flipV="1">
            <a:off x="5760640" y="-64"/>
            <a:ext cx="576000" cy="576000"/>
          </a:xfrm>
          <a:prstGeom prst="round1Rect">
            <a:avLst>
              <a:gd name="adj" fmla="val 50000"/>
            </a:avLst>
          </a:prstGeom>
          <a:solidFill>
            <a:srgbClr val="7C5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/>
          <p:cNvGrpSpPr/>
          <p:nvPr userDrawn="1"/>
        </p:nvGrpSpPr>
        <p:grpSpPr>
          <a:xfrm>
            <a:off x="0" y="4427934"/>
            <a:ext cx="9864000" cy="34479"/>
            <a:chOff x="0" y="3275806"/>
            <a:chExt cx="9864000" cy="34479"/>
          </a:xfrm>
        </p:grpSpPr>
        <p:sp>
          <p:nvSpPr>
            <p:cNvPr id="73" name="직사각형 72"/>
            <p:cNvSpPr/>
            <p:nvPr userDrawn="1"/>
          </p:nvSpPr>
          <p:spPr>
            <a:xfrm>
              <a:off x="0" y="3275806"/>
              <a:ext cx="1409143" cy="34479"/>
            </a:xfrm>
            <a:prstGeom prst="rect">
              <a:avLst/>
            </a:prstGeom>
            <a:solidFill>
              <a:srgbClr val="EB495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/>
            </a:p>
          </p:txBody>
        </p:sp>
        <p:sp>
          <p:nvSpPr>
            <p:cNvPr id="74" name="직사각형 73"/>
            <p:cNvSpPr/>
            <p:nvPr userDrawn="1"/>
          </p:nvSpPr>
          <p:spPr>
            <a:xfrm>
              <a:off x="1409143" y="3275806"/>
              <a:ext cx="1409143" cy="34479"/>
            </a:xfrm>
            <a:prstGeom prst="rect">
              <a:avLst/>
            </a:prstGeom>
            <a:solidFill>
              <a:srgbClr val="1382B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/>
            </a:p>
          </p:txBody>
        </p:sp>
        <p:sp>
          <p:nvSpPr>
            <p:cNvPr id="75" name="직사각형 74"/>
            <p:cNvSpPr/>
            <p:nvPr userDrawn="1"/>
          </p:nvSpPr>
          <p:spPr>
            <a:xfrm>
              <a:off x="2818286" y="3275806"/>
              <a:ext cx="1409143" cy="34479"/>
            </a:xfrm>
            <a:prstGeom prst="rect">
              <a:avLst/>
            </a:prstGeom>
            <a:solidFill>
              <a:srgbClr val="DB9D1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/>
            </a:p>
          </p:txBody>
        </p:sp>
        <p:sp>
          <p:nvSpPr>
            <p:cNvPr id="76" name="직사각형 75"/>
            <p:cNvSpPr/>
            <p:nvPr userDrawn="1"/>
          </p:nvSpPr>
          <p:spPr>
            <a:xfrm>
              <a:off x="4227429" y="3275806"/>
              <a:ext cx="1409143" cy="34479"/>
            </a:xfrm>
            <a:prstGeom prst="rect">
              <a:avLst/>
            </a:prstGeom>
            <a:solidFill>
              <a:srgbClr val="1F9C7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/>
            </a:p>
          </p:txBody>
        </p:sp>
        <p:sp>
          <p:nvSpPr>
            <p:cNvPr id="77" name="직사각형 76"/>
            <p:cNvSpPr/>
            <p:nvPr userDrawn="1"/>
          </p:nvSpPr>
          <p:spPr>
            <a:xfrm>
              <a:off x="5636571" y="3275806"/>
              <a:ext cx="1409143" cy="34479"/>
            </a:xfrm>
            <a:prstGeom prst="rect">
              <a:avLst/>
            </a:prstGeom>
            <a:solidFill>
              <a:srgbClr val="7C598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/>
            </a:p>
          </p:txBody>
        </p:sp>
        <p:sp>
          <p:nvSpPr>
            <p:cNvPr id="78" name="직사각형 77"/>
            <p:cNvSpPr/>
            <p:nvPr userDrawn="1"/>
          </p:nvSpPr>
          <p:spPr>
            <a:xfrm>
              <a:off x="7045714" y="3275806"/>
              <a:ext cx="1409143" cy="34479"/>
            </a:xfrm>
            <a:prstGeom prst="rect">
              <a:avLst/>
            </a:prstGeom>
            <a:solidFill>
              <a:srgbClr val="04BF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/>
            </a:p>
          </p:txBody>
        </p:sp>
        <p:sp>
          <p:nvSpPr>
            <p:cNvPr id="79" name="직사각형 78"/>
            <p:cNvSpPr/>
            <p:nvPr userDrawn="1"/>
          </p:nvSpPr>
          <p:spPr>
            <a:xfrm>
              <a:off x="8454857" y="3275806"/>
              <a:ext cx="1409143" cy="34479"/>
            </a:xfrm>
            <a:prstGeom prst="rect">
              <a:avLst/>
            </a:prstGeom>
            <a:solidFill>
              <a:srgbClr val="41555E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/>
            </a:p>
          </p:txBody>
        </p:sp>
      </p:grpSp>
    </p:spTree>
    <p:extLst>
      <p:ext uri="{BB962C8B-B14F-4D97-AF65-F5344CB8AC3E}">
        <p14:creationId xmlns:p14="http://schemas.microsoft.com/office/powerpoint/2010/main" val="2242388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9245" y="4210019"/>
            <a:ext cx="8385016" cy="1301222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79245" y="2776855"/>
            <a:ext cx="8385016" cy="1433165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3574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149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72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29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787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44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02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859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0F8C-9729-4365-A32B-463035AD10D9}" type="datetime1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313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7D040F8C-9729-4365-A32B-463035AD10D9}" type="datetime1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7" name="순서도: 문서 8"/>
          <p:cNvSpPr/>
          <p:nvPr userDrawn="1"/>
        </p:nvSpPr>
        <p:spPr>
          <a:xfrm flipH="1">
            <a:off x="7668666" y="3568665"/>
            <a:ext cx="2196000" cy="576000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663"/>
              <a:gd name="connsiteX1" fmla="*/ 21600 w 21600"/>
              <a:gd name="connsiteY1" fmla="*/ 0 h 20663"/>
              <a:gd name="connsiteX2" fmla="*/ 21600 w 21600"/>
              <a:gd name="connsiteY2" fmla="*/ 4965 h 20663"/>
              <a:gd name="connsiteX3" fmla="*/ 0 w 21600"/>
              <a:gd name="connsiteY3" fmla="*/ 20172 h 20663"/>
              <a:gd name="connsiteX4" fmla="*/ 0 w 21600"/>
              <a:gd name="connsiteY4" fmla="*/ 0 h 20663"/>
              <a:gd name="connsiteX0" fmla="*/ 0 w 21600"/>
              <a:gd name="connsiteY0" fmla="*/ 0 h 34140"/>
              <a:gd name="connsiteX1" fmla="*/ 21600 w 21600"/>
              <a:gd name="connsiteY1" fmla="*/ 0 h 34140"/>
              <a:gd name="connsiteX2" fmla="*/ 21600 w 21600"/>
              <a:gd name="connsiteY2" fmla="*/ 4965 h 34140"/>
              <a:gd name="connsiteX3" fmla="*/ 0 w 21600"/>
              <a:gd name="connsiteY3" fmla="*/ 33840 h 34140"/>
              <a:gd name="connsiteX4" fmla="*/ 0 w 21600"/>
              <a:gd name="connsiteY4" fmla="*/ 0 h 3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34140">
                <a:moveTo>
                  <a:pt x="0" y="0"/>
                </a:moveTo>
                <a:lnTo>
                  <a:pt x="21600" y="0"/>
                </a:lnTo>
                <a:lnTo>
                  <a:pt x="21600" y="4965"/>
                </a:lnTo>
                <a:cubicBezTo>
                  <a:pt x="10800" y="4965"/>
                  <a:pt x="10800" y="37590"/>
                  <a:pt x="0" y="33840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rgbClr val="41555E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직사각형 57"/>
          <p:cNvSpPr/>
          <p:nvPr userDrawn="1"/>
        </p:nvSpPr>
        <p:spPr>
          <a:xfrm>
            <a:off x="-189" y="0"/>
            <a:ext cx="9864725" cy="367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0" name="순서도: 문서 8"/>
          <p:cNvSpPr/>
          <p:nvPr userDrawn="1"/>
        </p:nvSpPr>
        <p:spPr>
          <a:xfrm flipH="1">
            <a:off x="7668855" y="3507070"/>
            <a:ext cx="2196000" cy="576000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663"/>
              <a:gd name="connsiteX1" fmla="*/ 21600 w 21600"/>
              <a:gd name="connsiteY1" fmla="*/ 0 h 20663"/>
              <a:gd name="connsiteX2" fmla="*/ 21600 w 21600"/>
              <a:gd name="connsiteY2" fmla="*/ 4965 h 20663"/>
              <a:gd name="connsiteX3" fmla="*/ 0 w 21600"/>
              <a:gd name="connsiteY3" fmla="*/ 20172 h 20663"/>
              <a:gd name="connsiteX4" fmla="*/ 0 w 21600"/>
              <a:gd name="connsiteY4" fmla="*/ 0 h 20663"/>
              <a:gd name="connsiteX0" fmla="*/ 0 w 21600"/>
              <a:gd name="connsiteY0" fmla="*/ 0 h 34140"/>
              <a:gd name="connsiteX1" fmla="*/ 21600 w 21600"/>
              <a:gd name="connsiteY1" fmla="*/ 0 h 34140"/>
              <a:gd name="connsiteX2" fmla="*/ 21600 w 21600"/>
              <a:gd name="connsiteY2" fmla="*/ 4965 h 34140"/>
              <a:gd name="connsiteX3" fmla="*/ 0 w 21600"/>
              <a:gd name="connsiteY3" fmla="*/ 33840 h 34140"/>
              <a:gd name="connsiteX4" fmla="*/ 0 w 21600"/>
              <a:gd name="connsiteY4" fmla="*/ 0 h 3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34140">
                <a:moveTo>
                  <a:pt x="0" y="0"/>
                </a:moveTo>
                <a:lnTo>
                  <a:pt x="21600" y="0"/>
                </a:lnTo>
                <a:lnTo>
                  <a:pt x="21600" y="4965"/>
                </a:lnTo>
                <a:cubicBezTo>
                  <a:pt x="10800" y="4965"/>
                  <a:pt x="10800" y="37590"/>
                  <a:pt x="0" y="33840"/>
                </a:cubicBezTo>
                <a:lnTo>
                  <a:pt x="0" y="0"/>
                </a:lnTo>
                <a:close/>
              </a:path>
            </a:pathLst>
          </a:custGeom>
          <a:solidFill>
            <a:srgbClr val="2B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rgbClr val="41555E"/>
              </a:solidFill>
              <a:latin typeface="Century Gothic" panose="020B0502020202020204" pitchFamily="34" charset="0"/>
            </a:endParaRPr>
          </a:p>
        </p:txBody>
      </p:sp>
      <p:sp>
        <p:nvSpPr>
          <p:cNvPr id="63" name="직사각형 62"/>
          <p:cNvSpPr/>
          <p:nvPr userDrawn="1"/>
        </p:nvSpPr>
        <p:spPr>
          <a:xfrm>
            <a:off x="0" y="-63"/>
            <a:ext cx="9864725" cy="3600000"/>
          </a:xfrm>
          <a:prstGeom prst="rect">
            <a:avLst/>
          </a:prstGeom>
          <a:gradFill>
            <a:gsLst>
              <a:gs pos="0">
                <a:srgbClr val="232A33"/>
              </a:gs>
              <a:gs pos="100000">
                <a:srgbClr val="2B3D5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4" name="텍스트 개체 틀 2"/>
          <p:cNvSpPr>
            <a:spLocks noGrp="1"/>
          </p:cNvSpPr>
          <p:nvPr>
            <p:ph type="body" idx="1"/>
          </p:nvPr>
        </p:nvSpPr>
        <p:spPr>
          <a:xfrm>
            <a:off x="1764010" y="3779862"/>
            <a:ext cx="7488832" cy="1368000"/>
          </a:xfrm>
        </p:spPr>
        <p:txBody>
          <a:bodyPr lIns="0" tIns="0" rIns="0" bIns="0" anchor="t">
            <a:normAutofit/>
          </a:bodyPr>
          <a:lstStyle>
            <a:lvl1pPr marL="180000" indent="-180000">
              <a:buFontTx/>
              <a:buBlip>
                <a:blip r:embed="rId2"/>
              </a:buBlip>
              <a:defRPr sz="2000" b="1">
                <a:solidFill>
                  <a:srgbClr val="2B3D51"/>
                </a:solidFill>
              </a:defRPr>
            </a:lvl1pPr>
            <a:lvl2pPr marL="53574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149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072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29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787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144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502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859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5" name="제목 1"/>
          <p:cNvSpPr>
            <a:spLocks noGrp="1"/>
          </p:cNvSpPr>
          <p:nvPr>
            <p:ph type="title"/>
          </p:nvPr>
        </p:nvSpPr>
        <p:spPr>
          <a:xfrm>
            <a:off x="1764010" y="2118600"/>
            <a:ext cx="7488832" cy="1301222"/>
          </a:xfrm>
        </p:spPr>
        <p:txBody>
          <a:bodyPr lIns="0" tIns="0" rIns="0" bIns="0" anchor="b">
            <a:normAutofit/>
          </a:bodyPr>
          <a:lstStyle>
            <a:lvl1pPr algn="l">
              <a:defRPr sz="3200" b="1" cap="all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49607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3236" y="1528712"/>
            <a:ext cx="4356920" cy="4323762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569" y="1528712"/>
            <a:ext cx="4356920" cy="4323762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042D-C1EB-45D2-B553-A36757D2B321}" type="datetime1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49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3237" y="1466530"/>
            <a:ext cx="4358633" cy="61118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5747" indent="0">
              <a:buNone/>
              <a:defRPr sz="2300" b="1"/>
            </a:lvl2pPr>
            <a:lvl3pPr marL="1071494" indent="0">
              <a:buNone/>
              <a:defRPr sz="2100" b="1"/>
            </a:lvl3pPr>
            <a:lvl4pPr marL="1607241" indent="0">
              <a:buNone/>
              <a:defRPr sz="1900" b="1"/>
            </a:lvl4pPr>
            <a:lvl5pPr marL="2142988" indent="0">
              <a:buNone/>
              <a:defRPr sz="1900" b="1"/>
            </a:lvl5pPr>
            <a:lvl6pPr marL="2678735" indent="0">
              <a:buNone/>
              <a:defRPr sz="1900" b="1"/>
            </a:lvl6pPr>
            <a:lvl7pPr marL="3214482" indent="0">
              <a:buNone/>
              <a:defRPr sz="1900" b="1"/>
            </a:lvl7pPr>
            <a:lvl8pPr marL="3750229" indent="0">
              <a:buNone/>
              <a:defRPr sz="1900" b="1"/>
            </a:lvl8pPr>
            <a:lvl9pPr marL="4285976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237" y="2077712"/>
            <a:ext cx="4358633" cy="37747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1146" y="1466530"/>
            <a:ext cx="4360345" cy="61118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5747" indent="0">
              <a:buNone/>
              <a:defRPr sz="2300" b="1"/>
            </a:lvl2pPr>
            <a:lvl3pPr marL="1071494" indent="0">
              <a:buNone/>
              <a:defRPr sz="2100" b="1"/>
            </a:lvl3pPr>
            <a:lvl4pPr marL="1607241" indent="0">
              <a:buNone/>
              <a:defRPr sz="1900" b="1"/>
            </a:lvl4pPr>
            <a:lvl5pPr marL="2142988" indent="0">
              <a:buNone/>
              <a:defRPr sz="1900" b="1"/>
            </a:lvl5pPr>
            <a:lvl6pPr marL="2678735" indent="0">
              <a:buNone/>
              <a:defRPr sz="1900" b="1"/>
            </a:lvl6pPr>
            <a:lvl7pPr marL="3214482" indent="0">
              <a:buNone/>
              <a:defRPr sz="1900" b="1"/>
            </a:lvl7pPr>
            <a:lvl8pPr marL="3750229" indent="0">
              <a:buNone/>
              <a:defRPr sz="1900" b="1"/>
            </a:lvl8pPr>
            <a:lvl9pPr marL="4285976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1146" y="2077712"/>
            <a:ext cx="4360345" cy="377476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8334-86EA-46C4-8430-BF618E82F90A}" type="datetime1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267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834" y="172310"/>
            <a:ext cx="9505056" cy="551671"/>
          </a:xfrm>
        </p:spPr>
        <p:txBody>
          <a:bodyPr lIns="0" tIns="0" rIns="0" bIns="0">
            <a:normAutofit/>
          </a:bodyPr>
          <a:lstStyle>
            <a:lvl1pPr algn="l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F7C2-E808-467B-A253-015E11C5AF7D}" type="datetime1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267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1547614"/>
            <a:ext cx="9864725" cy="3312368"/>
          </a:xfrm>
          <a:prstGeom prst="rect">
            <a:avLst/>
          </a:prstGeom>
          <a:gradFill>
            <a:gsLst>
              <a:gs pos="0">
                <a:srgbClr val="232A33"/>
              </a:gs>
              <a:gs pos="100000">
                <a:srgbClr val="2B3D5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247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bg>
      <p:bgPr>
        <a:gradFill>
          <a:gsLst>
            <a:gs pos="0">
              <a:srgbClr val="232A33"/>
            </a:gs>
            <a:gs pos="100000">
              <a:srgbClr val="2B3D5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81A0-5070-458D-9F87-B4CCB296E545}" type="datetime1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021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3239" y="260851"/>
            <a:ext cx="3245427" cy="111013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56835" y="260852"/>
            <a:ext cx="5514655" cy="5591621"/>
          </a:xfrm>
        </p:spPr>
        <p:txBody>
          <a:bodyPr/>
          <a:lstStyle>
            <a:lvl1pPr>
              <a:defRPr sz="37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3239" y="1370988"/>
            <a:ext cx="3245427" cy="4481485"/>
          </a:xfrm>
        </p:spPr>
        <p:txBody>
          <a:bodyPr/>
          <a:lstStyle>
            <a:lvl1pPr marL="0" indent="0">
              <a:buNone/>
              <a:defRPr sz="1600"/>
            </a:lvl1pPr>
            <a:lvl2pPr marL="535747" indent="0">
              <a:buNone/>
              <a:defRPr sz="1400"/>
            </a:lvl2pPr>
            <a:lvl3pPr marL="1071494" indent="0">
              <a:buNone/>
              <a:defRPr sz="1200"/>
            </a:lvl3pPr>
            <a:lvl4pPr marL="1607241" indent="0">
              <a:buNone/>
              <a:defRPr sz="1100"/>
            </a:lvl4pPr>
            <a:lvl5pPr marL="2142988" indent="0">
              <a:buNone/>
              <a:defRPr sz="1100"/>
            </a:lvl5pPr>
            <a:lvl6pPr marL="2678735" indent="0">
              <a:buNone/>
              <a:defRPr sz="1100"/>
            </a:lvl6pPr>
            <a:lvl7pPr marL="3214482" indent="0">
              <a:buNone/>
              <a:defRPr sz="1100"/>
            </a:lvl7pPr>
            <a:lvl8pPr marL="3750229" indent="0">
              <a:buNone/>
              <a:defRPr sz="1100"/>
            </a:lvl8pPr>
            <a:lvl9pPr marL="4285976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FA18-29DC-4E05-B1A8-19E773B6B434}" type="datetime1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403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33556" y="4586130"/>
            <a:ext cx="5918835" cy="54141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33556" y="585399"/>
            <a:ext cx="5918835" cy="3930968"/>
          </a:xfrm>
        </p:spPr>
        <p:txBody>
          <a:bodyPr/>
          <a:lstStyle>
            <a:lvl1pPr marL="0" indent="0">
              <a:buNone/>
              <a:defRPr sz="3700"/>
            </a:lvl1pPr>
            <a:lvl2pPr marL="535747" indent="0">
              <a:buNone/>
              <a:defRPr sz="3300"/>
            </a:lvl2pPr>
            <a:lvl3pPr marL="1071494" indent="0">
              <a:buNone/>
              <a:defRPr sz="2800"/>
            </a:lvl3pPr>
            <a:lvl4pPr marL="1607241" indent="0">
              <a:buNone/>
              <a:defRPr sz="2300"/>
            </a:lvl4pPr>
            <a:lvl5pPr marL="2142988" indent="0">
              <a:buNone/>
              <a:defRPr sz="2300"/>
            </a:lvl5pPr>
            <a:lvl6pPr marL="2678735" indent="0">
              <a:buNone/>
              <a:defRPr sz="2300"/>
            </a:lvl6pPr>
            <a:lvl7pPr marL="3214482" indent="0">
              <a:buNone/>
              <a:defRPr sz="2300"/>
            </a:lvl7pPr>
            <a:lvl8pPr marL="3750229" indent="0">
              <a:buNone/>
              <a:defRPr sz="2300"/>
            </a:lvl8pPr>
            <a:lvl9pPr marL="4285976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33556" y="5127548"/>
            <a:ext cx="5918835" cy="768903"/>
          </a:xfrm>
        </p:spPr>
        <p:txBody>
          <a:bodyPr/>
          <a:lstStyle>
            <a:lvl1pPr marL="0" indent="0">
              <a:buNone/>
              <a:defRPr sz="1600"/>
            </a:lvl1pPr>
            <a:lvl2pPr marL="535747" indent="0">
              <a:buNone/>
              <a:defRPr sz="1400"/>
            </a:lvl2pPr>
            <a:lvl3pPr marL="1071494" indent="0">
              <a:buNone/>
              <a:defRPr sz="1200"/>
            </a:lvl3pPr>
            <a:lvl4pPr marL="1607241" indent="0">
              <a:buNone/>
              <a:defRPr sz="1100"/>
            </a:lvl4pPr>
            <a:lvl5pPr marL="2142988" indent="0">
              <a:buNone/>
              <a:defRPr sz="1100"/>
            </a:lvl5pPr>
            <a:lvl6pPr marL="2678735" indent="0">
              <a:buNone/>
              <a:defRPr sz="1100"/>
            </a:lvl6pPr>
            <a:lvl7pPr marL="3214482" indent="0">
              <a:buNone/>
              <a:defRPr sz="1100"/>
            </a:lvl7pPr>
            <a:lvl8pPr marL="3750229" indent="0">
              <a:buNone/>
              <a:defRPr sz="1100"/>
            </a:lvl8pPr>
            <a:lvl9pPr marL="4285976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B984-F35B-4355-8357-CA7721238989}" type="datetime1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749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6F16-3D38-42F6-8DBE-AF23E93CE6DB}" type="datetime1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8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834" y="2267694"/>
            <a:ext cx="9505056" cy="140435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32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9834" y="3995886"/>
            <a:ext cx="9505056" cy="131022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535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1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7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2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7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14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50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85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73AD-3893-4862-9B04-46AB9A96C1DD}" type="datetime1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2" name="그룹 71"/>
          <p:cNvGrpSpPr/>
          <p:nvPr userDrawn="1"/>
        </p:nvGrpSpPr>
        <p:grpSpPr>
          <a:xfrm>
            <a:off x="0" y="3817391"/>
            <a:ext cx="9864000" cy="34479"/>
            <a:chOff x="0" y="3275806"/>
            <a:chExt cx="9864000" cy="34479"/>
          </a:xfrm>
        </p:grpSpPr>
        <p:sp>
          <p:nvSpPr>
            <p:cNvPr id="73" name="직사각형 72"/>
            <p:cNvSpPr/>
            <p:nvPr userDrawn="1"/>
          </p:nvSpPr>
          <p:spPr>
            <a:xfrm>
              <a:off x="0" y="3275806"/>
              <a:ext cx="1409143" cy="34479"/>
            </a:xfrm>
            <a:prstGeom prst="rect">
              <a:avLst/>
            </a:prstGeom>
            <a:solidFill>
              <a:srgbClr val="EC1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/>
            </a:p>
          </p:txBody>
        </p:sp>
        <p:sp>
          <p:nvSpPr>
            <p:cNvPr id="74" name="직사각형 73"/>
            <p:cNvSpPr/>
            <p:nvPr userDrawn="1"/>
          </p:nvSpPr>
          <p:spPr>
            <a:xfrm>
              <a:off x="1409143" y="3275806"/>
              <a:ext cx="1409143" cy="344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 userDrawn="1"/>
          </p:nvSpPr>
          <p:spPr>
            <a:xfrm>
              <a:off x="2818286" y="3275806"/>
              <a:ext cx="1409143" cy="344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 userDrawn="1"/>
          </p:nvSpPr>
          <p:spPr>
            <a:xfrm>
              <a:off x="4227429" y="3275806"/>
              <a:ext cx="1409143" cy="344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 userDrawn="1"/>
          </p:nvSpPr>
          <p:spPr>
            <a:xfrm>
              <a:off x="5636571" y="3275806"/>
              <a:ext cx="1409143" cy="34479"/>
            </a:xfrm>
            <a:prstGeom prst="rect">
              <a:avLst/>
            </a:prstGeom>
            <a:solidFill>
              <a:srgbClr val="EC18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/>
            </a:p>
          </p:txBody>
        </p:sp>
        <p:sp>
          <p:nvSpPr>
            <p:cNvPr id="78" name="직사각형 77"/>
            <p:cNvSpPr/>
            <p:nvPr userDrawn="1"/>
          </p:nvSpPr>
          <p:spPr>
            <a:xfrm>
              <a:off x="7045714" y="3275806"/>
              <a:ext cx="1409143" cy="344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/>
            </a:p>
          </p:txBody>
        </p:sp>
        <p:sp>
          <p:nvSpPr>
            <p:cNvPr id="79" name="직사각형 78"/>
            <p:cNvSpPr/>
            <p:nvPr userDrawn="1"/>
          </p:nvSpPr>
          <p:spPr>
            <a:xfrm>
              <a:off x="8454857" y="3275806"/>
              <a:ext cx="1409143" cy="344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CBA69485-0D20-419A-BB34-B2689EDC66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83" y="5845125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26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51927" y="262371"/>
            <a:ext cx="2219563" cy="559010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3236" y="262371"/>
            <a:ext cx="6494277" cy="559010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9EB3-ECEB-4453-83AD-C33046B76CD8}" type="datetime1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0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834" y="172372"/>
            <a:ext cx="9505056" cy="551671"/>
          </a:xfrm>
        </p:spPr>
        <p:txBody>
          <a:bodyPr lIns="0" tIns="0" rIns="0" bIns="0">
            <a:normAutofit/>
          </a:bodyPr>
          <a:lstStyle>
            <a:lvl1pPr algn="l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834" y="1344742"/>
            <a:ext cx="9505056" cy="4620761"/>
          </a:xfrm>
        </p:spPr>
        <p:txBody>
          <a:bodyPr lIns="0" tIns="0" rIns="0" bIns="0">
            <a:normAutofit/>
          </a:bodyPr>
          <a:lstStyle>
            <a:lvl1pPr marL="288000" indent="-288000">
              <a:lnSpc>
                <a:spcPct val="120000"/>
              </a:lnSpc>
              <a:buFont typeface="Wingdings" panose="05000000000000000000" pitchFamily="2" charset="2"/>
              <a:buChar char="§"/>
              <a:defRPr sz="1800" b="1"/>
            </a:lvl1pPr>
            <a:lvl2pPr marL="576000" indent="-288000">
              <a:lnSpc>
                <a:spcPct val="120000"/>
              </a:lnSpc>
              <a:buFont typeface="Wingdings" panose="05000000000000000000" pitchFamily="2" charset="2"/>
              <a:buChar char="ü"/>
              <a:defRPr sz="1800" b="1"/>
            </a:lvl2pPr>
            <a:lvl3pPr marL="900000" indent="-288000">
              <a:lnSpc>
                <a:spcPct val="120000"/>
              </a:lnSpc>
              <a:buFont typeface="맑은 고딕" panose="020B0503020000020004" pitchFamily="50" charset="-127"/>
              <a:buChar char="→"/>
              <a:defRPr sz="1800" b="1"/>
            </a:lvl3pPr>
            <a:lvl4pPr marL="1224000" indent="-288000">
              <a:lnSpc>
                <a:spcPct val="120000"/>
              </a:lnSpc>
              <a:defRPr sz="1800" b="1"/>
            </a:lvl4pPr>
            <a:lvl5pPr marL="1512000">
              <a:lnSpc>
                <a:spcPct val="120000"/>
              </a:lnSpc>
              <a:defRPr sz="1800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237" y="6099457"/>
            <a:ext cx="2301769" cy="34479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70448" y="6099457"/>
            <a:ext cx="3123830" cy="34479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497240" y="-3938"/>
            <a:ext cx="1370453" cy="1034385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380634" y="379210"/>
            <a:ext cx="2304000" cy="344795"/>
          </a:xfrm>
        </p:spPr>
        <p:txBody>
          <a:bodyPr lIns="0" tIns="0" rIns="0" bIns="0"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179834" y="724097"/>
            <a:ext cx="9505056" cy="482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International Conference on Machine Learning (ICML) 2019, Full Paper</a:t>
            </a:r>
          </a:p>
          <a:p>
            <a:pPr>
              <a:lnSpc>
                <a:spcPct val="12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Zero(One) Shot Learning Segmentation about Medical Images, </a:t>
            </a:r>
            <a:r>
              <a:rPr lang="en-US" altLang="ko-KR" sz="1000" dirty="0" err="1">
                <a:solidFill>
                  <a:schemeClr val="tx1"/>
                </a:solidFill>
              </a:rPr>
              <a:t>Seungho</a:t>
            </a:r>
            <a:r>
              <a:rPr lang="en-US" altLang="ko-KR" sz="1000" dirty="0">
                <a:solidFill>
                  <a:schemeClr val="tx1"/>
                </a:solidFill>
              </a:rPr>
              <a:t> Choi, </a:t>
            </a:r>
            <a:r>
              <a:rPr lang="en-US" altLang="ko-KR" sz="1000" dirty="0" err="1">
                <a:solidFill>
                  <a:schemeClr val="tx1"/>
                </a:solidFill>
              </a:rPr>
              <a:t>Nakil</a:t>
            </a:r>
            <a:r>
              <a:rPr lang="en-US" altLang="ko-KR" sz="1000" dirty="0">
                <a:solidFill>
                  <a:schemeClr val="tx1"/>
                </a:solidFill>
              </a:rPr>
              <a:t> Kim, </a:t>
            </a:r>
            <a:r>
              <a:rPr lang="en-US" altLang="ko-KR" sz="1000" dirty="0" err="1">
                <a:solidFill>
                  <a:schemeClr val="tx1"/>
                </a:solidFill>
              </a:rPr>
              <a:t>Jaehyuk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Heo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en-US" altLang="ko-KR" sz="1000" dirty="0" err="1">
                <a:solidFill>
                  <a:schemeClr val="tx1"/>
                </a:solidFill>
              </a:rPr>
              <a:t>Seojin</a:t>
            </a:r>
            <a:r>
              <a:rPr lang="en-US" altLang="ko-KR" sz="1000" dirty="0">
                <a:solidFill>
                  <a:schemeClr val="tx1"/>
                </a:solidFill>
              </a:rPr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3108988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725" y="0"/>
            <a:ext cx="9864000" cy="1152000"/>
          </a:xfrm>
          <a:prstGeom prst="rect">
            <a:avLst/>
          </a:prstGeom>
          <a:solidFill>
            <a:srgbClr val="2B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6906" y="179462"/>
            <a:ext cx="8928000" cy="504000"/>
          </a:xfrm>
        </p:spPr>
        <p:txBody>
          <a:bodyPr lIns="0" tIns="0" rIns="0" bIns="0">
            <a:normAutofit/>
          </a:bodyPr>
          <a:lstStyle>
            <a:lvl1pPr algn="l">
              <a:defRPr sz="3200" b="1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834" y="1331590"/>
            <a:ext cx="9505056" cy="4680000"/>
          </a:xfrm>
        </p:spPr>
        <p:txBody>
          <a:bodyPr lIns="0" tIns="0" rIns="0" bIns="0">
            <a:normAutofit/>
          </a:bodyPr>
          <a:lstStyle>
            <a:lvl1pPr marL="288000" indent="-288000">
              <a:lnSpc>
                <a:spcPct val="120000"/>
              </a:lnSpc>
              <a:buFont typeface="맑은 고딕" panose="020B0503020000020004" pitchFamily="50" charset="-127"/>
              <a:buChar char="▶"/>
              <a:defRPr sz="1600" b="1">
                <a:gradFill flip="none" rotWithShape="1">
                  <a:gsLst>
                    <a:gs pos="0">
                      <a:srgbClr val="232A33"/>
                    </a:gs>
                    <a:gs pos="100000">
                      <a:srgbClr val="41555E"/>
                    </a:gs>
                  </a:gsLst>
                  <a:lin ang="5400000" scaled="1"/>
                  <a:tileRect/>
                </a:gradFill>
                <a:latin typeface="Century Gothic" panose="020B0502020202020204" pitchFamily="34" charset="0"/>
              </a:defRPr>
            </a:lvl1pPr>
            <a:lvl2pPr marL="576000" indent="-288000">
              <a:lnSpc>
                <a:spcPct val="120000"/>
              </a:lnSpc>
              <a:buFont typeface="Wingdings" panose="05000000000000000000" pitchFamily="2" charset="2"/>
              <a:buChar char="§"/>
              <a:defRPr sz="1600" b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defRPr>
            </a:lvl2pPr>
            <a:lvl3pPr marL="900000" indent="-288000">
              <a:lnSpc>
                <a:spcPct val="120000"/>
              </a:lnSpc>
              <a:buFont typeface="맑은 고딕" panose="020B0503020000020004" pitchFamily="50" charset="-127"/>
              <a:buChar char="→"/>
              <a:defRPr sz="1600" b="1">
                <a:solidFill>
                  <a:srgbClr val="496F78"/>
                </a:solidFill>
                <a:latin typeface="Century Gothic" panose="020B0502020202020204" pitchFamily="34" charset="0"/>
              </a:defRPr>
            </a:lvl3pPr>
            <a:lvl4pPr marL="1224000" indent="-288000">
              <a:lnSpc>
                <a:spcPct val="120000"/>
              </a:lnSpc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4pPr>
            <a:lvl5pPr marL="1512000">
              <a:lnSpc>
                <a:spcPct val="120000"/>
              </a:lnSpc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179834" y="755574"/>
            <a:ext cx="950505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20000"/>
              </a:lnSpc>
            </a:pP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Zero(One) Shot Learning Segmentation about Medical Image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0" y="6299538"/>
            <a:ext cx="9864000" cy="252000"/>
          </a:xfrm>
          <a:prstGeom prst="rect">
            <a:avLst/>
          </a:prstGeom>
          <a:solidFill>
            <a:srgbClr val="2B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 userDrawn="1"/>
        </p:nvSpPr>
        <p:spPr>
          <a:xfrm>
            <a:off x="179874" y="6103499"/>
            <a:ext cx="360000" cy="360000"/>
          </a:xfrm>
          <a:prstGeom prst="ellipse">
            <a:avLst/>
          </a:prstGeom>
          <a:solidFill>
            <a:srgbClr val="138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u="sng" dirty="0">
                <a:latin typeface="Century Gothic" panose="020B0502020202020204" pitchFamily="34" charset="0"/>
              </a:rPr>
              <a:t>01</a:t>
            </a:r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20" name="타원 19"/>
          <p:cNvSpPr/>
          <p:nvPr userDrawn="1"/>
        </p:nvSpPr>
        <p:spPr>
          <a:xfrm>
            <a:off x="611922" y="6103499"/>
            <a:ext cx="360000" cy="360000"/>
          </a:xfrm>
          <a:prstGeom prst="ellips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u="sng" dirty="0">
                <a:latin typeface="Century Gothic" panose="020B0502020202020204" pitchFamily="34" charset="0"/>
              </a:rPr>
              <a:t>02</a:t>
            </a:r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21" name="타원 20"/>
          <p:cNvSpPr/>
          <p:nvPr userDrawn="1"/>
        </p:nvSpPr>
        <p:spPr>
          <a:xfrm>
            <a:off x="1043970" y="6103499"/>
            <a:ext cx="360000" cy="360000"/>
          </a:xfrm>
          <a:prstGeom prst="ellipse">
            <a:avLst/>
          </a:prstGeom>
          <a:solidFill>
            <a:srgbClr val="EB4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u="sng" dirty="0">
                <a:latin typeface="Century Gothic" panose="020B0502020202020204" pitchFamily="34" charset="0"/>
              </a:rPr>
              <a:t>03</a:t>
            </a:r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22" name="타원 21"/>
          <p:cNvSpPr/>
          <p:nvPr userDrawn="1"/>
        </p:nvSpPr>
        <p:spPr>
          <a:xfrm>
            <a:off x="1476018" y="6103499"/>
            <a:ext cx="360000" cy="360000"/>
          </a:xfrm>
          <a:prstGeom prst="ellipse">
            <a:avLst/>
          </a:prstGeom>
          <a:solidFill>
            <a:srgbClr val="415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u="sng" dirty="0">
                <a:latin typeface="Century Gothic" panose="020B0502020202020204" pitchFamily="34" charset="0"/>
              </a:rPr>
              <a:t>04</a:t>
            </a:r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23" name="타원 22"/>
          <p:cNvSpPr/>
          <p:nvPr userDrawn="1"/>
        </p:nvSpPr>
        <p:spPr>
          <a:xfrm>
            <a:off x="1908026" y="6103499"/>
            <a:ext cx="360000" cy="360000"/>
          </a:xfrm>
          <a:prstGeom prst="ellipse">
            <a:avLst/>
          </a:prstGeom>
          <a:solidFill>
            <a:srgbClr val="1F9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u="sng" dirty="0">
                <a:latin typeface="Century Gothic" panose="020B0502020202020204" pitchFamily="34" charset="0"/>
              </a:rPr>
              <a:t>05</a:t>
            </a:r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24" name="타원 23"/>
          <p:cNvSpPr/>
          <p:nvPr userDrawn="1"/>
        </p:nvSpPr>
        <p:spPr>
          <a:xfrm>
            <a:off x="2340114" y="6103499"/>
            <a:ext cx="360000" cy="360000"/>
          </a:xfrm>
          <a:prstGeom prst="ellipse">
            <a:avLst/>
          </a:prstGeom>
          <a:solidFill>
            <a:srgbClr val="7C5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u="sng" dirty="0">
                <a:latin typeface="Century Gothic" panose="020B0502020202020204" pitchFamily="34" charset="0"/>
              </a:rPr>
              <a:t>06</a:t>
            </a:r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15" name="타원 14"/>
          <p:cNvSpPr/>
          <p:nvPr userDrawn="1"/>
        </p:nvSpPr>
        <p:spPr>
          <a:xfrm>
            <a:off x="9252802" y="179462"/>
            <a:ext cx="468000" cy="468000"/>
          </a:xfrm>
          <a:prstGeom prst="ellipse">
            <a:avLst/>
          </a:prstGeom>
          <a:solidFill>
            <a:srgbClr val="415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25" name="타원 24"/>
          <p:cNvSpPr/>
          <p:nvPr userDrawn="1"/>
        </p:nvSpPr>
        <p:spPr>
          <a:xfrm>
            <a:off x="9108866" y="285295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8866" y="292897"/>
            <a:ext cx="360000" cy="344795"/>
          </a:xfrm>
          <a:prstGeom prst="ellipse">
            <a:avLst/>
          </a:prstGeom>
        </p:spPr>
        <p:txBody>
          <a:bodyPr lIns="0" tIns="0" rIns="0" bIns="0"/>
          <a:lstStyle>
            <a:lvl1pPr algn="ctr">
              <a:defRPr sz="1200" b="1">
                <a:solidFill>
                  <a:srgbClr val="2D333D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직각 삼각형 3"/>
          <p:cNvSpPr/>
          <p:nvPr userDrawn="1"/>
        </p:nvSpPr>
        <p:spPr>
          <a:xfrm rot="8100000" flipH="1" flipV="1">
            <a:off x="9429441" y="972459"/>
            <a:ext cx="360000" cy="360000"/>
          </a:xfrm>
          <a:prstGeom prst="rtTriangle">
            <a:avLst/>
          </a:prstGeom>
          <a:solidFill>
            <a:srgbClr val="2B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rgbClr val="2D333D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004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063" userDrawn="1">
          <p15:clr>
            <a:srgbClr val="FBAE40"/>
          </p15:clr>
        </p15:guide>
        <p15:guide id="2" pos="310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725" y="0"/>
            <a:ext cx="9864000" cy="1152000"/>
          </a:xfrm>
          <a:prstGeom prst="rect">
            <a:avLst/>
          </a:prstGeom>
          <a:solidFill>
            <a:srgbClr val="2B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gradFill>
                <a:gsLst>
                  <a:gs pos="0">
                    <a:schemeClr val="bg1"/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6906" y="179462"/>
            <a:ext cx="8928000" cy="504000"/>
          </a:xfrm>
        </p:spPr>
        <p:txBody>
          <a:bodyPr lIns="0" tIns="0" rIns="0" bIns="0">
            <a:normAutofit/>
          </a:bodyPr>
          <a:lstStyle>
            <a:lvl1pPr algn="l">
              <a:defRPr sz="3200" b="1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0" y="6299613"/>
            <a:ext cx="9864000" cy="252000"/>
          </a:xfrm>
          <a:prstGeom prst="rect">
            <a:avLst/>
          </a:prstGeom>
          <a:solidFill>
            <a:srgbClr val="2B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 userDrawn="1"/>
        </p:nvSpPr>
        <p:spPr>
          <a:xfrm>
            <a:off x="9252802" y="179462"/>
            <a:ext cx="468000" cy="468000"/>
          </a:xfrm>
          <a:prstGeom prst="ellipse">
            <a:avLst/>
          </a:prstGeom>
          <a:solidFill>
            <a:srgbClr val="415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25" name="타원 24"/>
          <p:cNvSpPr/>
          <p:nvPr userDrawn="1"/>
        </p:nvSpPr>
        <p:spPr>
          <a:xfrm>
            <a:off x="9108866" y="285295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8866" y="292897"/>
            <a:ext cx="360000" cy="344795"/>
          </a:xfrm>
          <a:prstGeom prst="ellipse">
            <a:avLst/>
          </a:prstGeom>
        </p:spPr>
        <p:txBody>
          <a:bodyPr lIns="0" tIns="0" rIns="0" bIns="0"/>
          <a:lstStyle>
            <a:lvl1pPr algn="ctr">
              <a:defRPr sz="1200" b="1">
                <a:solidFill>
                  <a:srgbClr val="2D333D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타원 16"/>
          <p:cNvSpPr/>
          <p:nvPr userDrawn="1"/>
        </p:nvSpPr>
        <p:spPr>
          <a:xfrm>
            <a:off x="179874" y="6103499"/>
            <a:ext cx="360000" cy="360000"/>
          </a:xfrm>
          <a:prstGeom prst="ellipse">
            <a:avLst/>
          </a:prstGeom>
          <a:solidFill>
            <a:srgbClr val="138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u="sng" dirty="0">
                <a:latin typeface="Century Gothic" panose="020B0502020202020204" pitchFamily="34" charset="0"/>
              </a:rPr>
              <a:t>01</a:t>
            </a:r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18" name="타원 17"/>
          <p:cNvSpPr/>
          <p:nvPr userDrawn="1"/>
        </p:nvSpPr>
        <p:spPr>
          <a:xfrm>
            <a:off x="611922" y="6103499"/>
            <a:ext cx="360000" cy="360000"/>
          </a:xfrm>
          <a:prstGeom prst="ellips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u="sng" dirty="0">
                <a:latin typeface="Century Gothic" panose="020B0502020202020204" pitchFamily="34" charset="0"/>
              </a:rPr>
              <a:t>02</a:t>
            </a:r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26" name="타원 25"/>
          <p:cNvSpPr/>
          <p:nvPr userDrawn="1"/>
        </p:nvSpPr>
        <p:spPr>
          <a:xfrm>
            <a:off x="1043970" y="6103499"/>
            <a:ext cx="360000" cy="360000"/>
          </a:xfrm>
          <a:prstGeom prst="ellipse">
            <a:avLst/>
          </a:prstGeom>
          <a:solidFill>
            <a:srgbClr val="EB4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u="sng" dirty="0">
                <a:latin typeface="Century Gothic" panose="020B0502020202020204" pitchFamily="34" charset="0"/>
              </a:rPr>
              <a:t>03</a:t>
            </a:r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27" name="타원 26"/>
          <p:cNvSpPr/>
          <p:nvPr userDrawn="1"/>
        </p:nvSpPr>
        <p:spPr>
          <a:xfrm>
            <a:off x="1476018" y="6103499"/>
            <a:ext cx="360000" cy="360000"/>
          </a:xfrm>
          <a:prstGeom prst="ellipse">
            <a:avLst/>
          </a:prstGeom>
          <a:solidFill>
            <a:srgbClr val="415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u="sng" dirty="0">
                <a:latin typeface="Century Gothic" panose="020B0502020202020204" pitchFamily="34" charset="0"/>
              </a:rPr>
              <a:t>04</a:t>
            </a:r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28" name="타원 27"/>
          <p:cNvSpPr/>
          <p:nvPr userDrawn="1"/>
        </p:nvSpPr>
        <p:spPr>
          <a:xfrm>
            <a:off x="1908026" y="6103499"/>
            <a:ext cx="360000" cy="360000"/>
          </a:xfrm>
          <a:prstGeom prst="ellipse">
            <a:avLst/>
          </a:prstGeom>
          <a:solidFill>
            <a:srgbClr val="1F9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u="sng" dirty="0">
                <a:latin typeface="Century Gothic" panose="020B0502020202020204" pitchFamily="34" charset="0"/>
              </a:rPr>
              <a:t>05</a:t>
            </a:r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29" name="타원 28"/>
          <p:cNvSpPr/>
          <p:nvPr userDrawn="1"/>
        </p:nvSpPr>
        <p:spPr>
          <a:xfrm>
            <a:off x="2340114" y="6103499"/>
            <a:ext cx="360000" cy="360000"/>
          </a:xfrm>
          <a:prstGeom prst="ellipse">
            <a:avLst/>
          </a:prstGeom>
          <a:solidFill>
            <a:srgbClr val="7C5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u="sng" dirty="0">
                <a:latin typeface="Century Gothic" panose="020B0502020202020204" pitchFamily="34" charset="0"/>
              </a:rPr>
              <a:t>06</a:t>
            </a:r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31" name="직사각형 30"/>
          <p:cNvSpPr/>
          <p:nvPr userDrawn="1"/>
        </p:nvSpPr>
        <p:spPr>
          <a:xfrm>
            <a:off x="179834" y="755574"/>
            <a:ext cx="9505056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20000"/>
              </a:lnSpc>
            </a:pP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Zero(One) Shot Learning Segmentation about Medical Image</a:t>
            </a:r>
          </a:p>
        </p:txBody>
      </p:sp>
      <p:sp>
        <p:nvSpPr>
          <p:cNvPr id="32" name="직각 삼각형 31"/>
          <p:cNvSpPr/>
          <p:nvPr userDrawn="1"/>
        </p:nvSpPr>
        <p:spPr>
          <a:xfrm rot="8100000" flipH="1" flipV="1">
            <a:off x="9429441" y="972459"/>
            <a:ext cx="360000" cy="360000"/>
          </a:xfrm>
          <a:prstGeom prst="rtTriangle">
            <a:avLst/>
          </a:prstGeom>
          <a:solidFill>
            <a:srgbClr val="2B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rgbClr val="2D333D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309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063">
          <p15:clr>
            <a:srgbClr val="FBAE40"/>
          </p15:clr>
        </p15:guide>
        <p15:guide id="2" pos="310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8890" y="1692110"/>
            <a:ext cx="9396000" cy="4320000"/>
          </a:xfrm>
        </p:spPr>
        <p:txBody>
          <a:bodyPr lIns="0" tIns="0" rIns="0" bIns="0">
            <a:normAutofit/>
          </a:bodyPr>
          <a:lstStyle>
            <a:lvl1pPr marL="288000" indent="-288000">
              <a:lnSpc>
                <a:spcPct val="120000"/>
              </a:lnSpc>
              <a:buFont typeface="Wingdings" panose="05000000000000000000" pitchFamily="2" charset="2"/>
              <a:buChar char="l"/>
              <a:defRPr sz="1600" b="1">
                <a:gradFill flip="none" rotWithShape="1">
                  <a:gsLst>
                    <a:gs pos="0">
                      <a:srgbClr val="232A33"/>
                    </a:gs>
                    <a:gs pos="100000">
                      <a:srgbClr val="41555E"/>
                    </a:gs>
                  </a:gsLst>
                  <a:lin ang="5400000" scaled="1"/>
                  <a:tileRect/>
                </a:gradFill>
                <a:latin typeface="Century Gothic" panose="020B0502020202020204" pitchFamily="34" charset="0"/>
              </a:defRPr>
            </a:lvl1pPr>
            <a:lvl2pPr marL="576000" indent="-288000">
              <a:lnSpc>
                <a:spcPct val="120000"/>
              </a:lnSpc>
              <a:buFont typeface="Wingdings" panose="05000000000000000000" pitchFamily="2" charset="2"/>
              <a:buChar char="§"/>
              <a:defRPr sz="1600" b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defRPr>
            </a:lvl2pPr>
            <a:lvl3pPr marL="900000" indent="-288000">
              <a:lnSpc>
                <a:spcPct val="120000"/>
              </a:lnSpc>
              <a:buFont typeface="맑은 고딕" panose="020B0503020000020004" pitchFamily="50" charset="-127"/>
              <a:buChar char="→"/>
              <a:defRPr sz="1600" b="1">
                <a:solidFill>
                  <a:srgbClr val="496F78"/>
                </a:solidFill>
                <a:latin typeface="Century Gothic" panose="020B0502020202020204" pitchFamily="34" charset="0"/>
              </a:defRPr>
            </a:lvl3pPr>
            <a:lvl4pPr marL="1224000" indent="-288000">
              <a:lnSpc>
                <a:spcPct val="120000"/>
              </a:lnSpc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4pPr>
            <a:lvl5pPr marL="1512000">
              <a:lnSpc>
                <a:spcPct val="120000"/>
              </a:lnSpc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0" y="6299538"/>
            <a:ext cx="9864000" cy="252000"/>
          </a:xfrm>
          <a:prstGeom prst="rect">
            <a:avLst/>
          </a:prstGeom>
          <a:solidFill>
            <a:srgbClr val="2B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 userDrawn="1"/>
        </p:nvSpPr>
        <p:spPr>
          <a:xfrm>
            <a:off x="179874" y="6103499"/>
            <a:ext cx="360000" cy="360000"/>
          </a:xfrm>
          <a:prstGeom prst="ellipse">
            <a:avLst/>
          </a:prstGeom>
          <a:solidFill>
            <a:srgbClr val="138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u="sng" dirty="0">
                <a:latin typeface="Century Gothic" panose="020B0502020202020204" pitchFamily="34" charset="0"/>
              </a:rPr>
              <a:t>01</a:t>
            </a:r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20" name="타원 19"/>
          <p:cNvSpPr/>
          <p:nvPr userDrawn="1"/>
        </p:nvSpPr>
        <p:spPr>
          <a:xfrm>
            <a:off x="611922" y="6103499"/>
            <a:ext cx="360000" cy="360000"/>
          </a:xfrm>
          <a:prstGeom prst="ellips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u="sng" dirty="0">
                <a:latin typeface="Century Gothic" panose="020B0502020202020204" pitchFamily="34" charset="0"/>
              </a:rPr>
              <a:t>02</a:t>
            </a:r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21" name="타원 20"/>
          <p:cNvSpPr/>
          <p:nvPr userDrawn="1"/>
        </p:nvSpPr>
        <p:spPr>
          <a:xfrm>
            <a:off x="1043970" y="6103499"/>
            <a:ext cx="360000" cy="360000"/>
          </a:xfrm>
          <a:prstGeom prst="ellipse">
            <a:avLst/>
          </a:prstGeom>
          <a:solidFill>
            <a:srgbClr val="EB4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u="sng" dirty="0">
                <a:latin typeface="Century Gothic" panose="020B0502020202020204" pitchFamily="34" charset="0"/>
              </a:rPr>
              <a:t>03</a:t>
            </a:r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22" name="타원 21"/>
          <p:cNvSpPr/>
          <p:nvPr userDrawn="1"/>
        </p:nvSpPr>
        <p:spPr>
          <a:xfrm>
            <a:off x="1476018" y="6103499"/>
            <a:ext cx="360000" cy="360000"/>
          </a:xfrm>
          <a:prstGeom prst="ellipse">
            <a:avLst/>
          </a:prstGeom>
          <a:solidFill>
            <a:srgbClr val="415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u="sng" dirty="0">
                <a:latin typeface="Century Gothic" panose="020B0502020202020204" pitchFamily="34" charset="0"/>
              </a:rPr>
              <a:t>04</a:t>
            </a:r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23" name="타원 22"/>
          <p:cNvSpPr/>
          <p:nvPr userDrawn="1"/>
        </p:nvSpPr>
        <p:spPr>
          <a:xfrm>
            <a:off x="1908026" y="6103499"/>
            <a:ext cx="360000" cy="360000"/>
          </a:xfrm>
          <a:prstGeom prst="ellipse">
            <a:avLst/>
          </a:prstGeom>
          <a:solidFill>
            <a:srgbClr val="1F9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u="sng" dirty="0">
                <a:latin typeface="Century Gothic" panose="020B0502020202020204" pitchFamily="34" charset="0"/>
              </a:rPr>
              <a:t>05</a:t>
            </a:r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24" name="타원 23"/>
          <p:cNvSpPr/>
          <p:nvPr userDrawn="1"/>
        </p:nvSpPr>
        <p:spPr>
          <a:xfrm>
            <a:off x="2340114" y="6103499"/>
            <a:ext cx="360000" cy="360000"/>
          </a:xfrm>
          <a:prstGeom prst="ellipse">
            <a:avLst/>
          </a:prstGeom>
          <a:solidFill>
            <a:srgbClr val="7C5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u="sng" dirty="0">
                <a:latin typeface="Century Gothic" panose="020B0502020202020204" pitchFamily="34" charset="0"/>
              </a:rPr>
              <a:t>06</a:t>
            </a:r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725" y="492894"/>
            <a:ext cx="9864000" cy="576000"/>
            <a:chOff x="725" y="492894"/>
            <a:chExt cx="9864000" cy="576000"/>
          </a:xfrm>
        </p:grpSpPr>
        <p:sp>
          <p:nvSpPr>
            <p:cNvPr id="33" name="직사각형 32"/>
            <p:cNvSpPr/>
            <p:nvPr userDrawn="1"/>
          </p:nvSpPr>
          <p:spPr>
            <a:xfrm flipV="1">
              <a:off x="725" y="492894"/>
              <a:ext cx="7092602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4" name="순서도: 문서 8"/>
            <p:cNvSpPr/>
            <p:nvPr userDrawn="1"/>
          </p:nvSpPr>
          <p:spPr>
            <a:xfrm>
              <a:off x="6839999" y="492894"/>
              <a:ext cx="3024726" cy="576000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00"/>
                <a:gd name="connsiteY0" fmla="*/ 0 h 20663"/>
                <a:gd name="connsiteX1" fmla="*/ 21600 w 21600"/>
                <a:gd name="connsiteY1" fmla="*/ 0 h 20663"/>
                <a:gd name="connsiteX2" fmla="*/ 21600 w 21600"/>
                <a:gd name="connsiteY2" fmla="*/ 4965 h 20663"/>
                <a:gd name="connsiteX3" fmla="*/ 0 w 21600"/>
                <a:gd name="connsiteY3" fmla="*/ 20172 h 20663"/>
                <a:gd name="connsiteX4" fmla="*/ 0 w 21600"/>
                <a:gd name="connsiteY4" fmla="*/ 0 h 20663"/>
                <a:gd name="connsiteX0" fmla="*/ 0 w 21600"/>
                <a:gd name="connsiteY0" fmla="*/ 0 h 34140"/>
                <a:gd name="connsiteX1" fmla="*/ 21600 w 21600"/>
                <a:gd name="connsiteY1" fmla="*/ 0 h 34140"/>
                <a:gd name="connsiteX2" fmla="*/ 21600 w 21600"/>
                <a:gd name="connsiteY2" fmla="*/ 4965 h 34140"/>
                <a:gd name="connsiteX3" fmla="*/ 0 w 21600"/>
                <a:gd name="connsiteY3" fmla="*/ 33840 h 34140"/>
                <a:gd name="connsiteX4" fmla="*/ 0 w 21600"/>
                <a:gd name="connsiteY4" fmla="*/ 0 h 3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0" h="34140">
                  <a:moveTo>
                    <a:pt x="0" y="0"/>
                  </a:moveTo>
                  <a:lnTo>
                    <a:pt x="21600" y="0"/>
                  </a:lnTo>
                  <a:lnTo>
                    <a:pt x="21600" y="4965"/>
                  </a:lnTo>
                  <a:cubicBezTo>
                    <a:pt x="10800" y="4965"/>
                    <a:pt x="10800" y="37590"/>
                    <a:pt x="0" y="338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41555E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725" y="433357"/>
            <a:ext cx="9864000" cy="576000"/>
            <a:chOff x="725" y="433357"/>
            <a:chExt cx="9864000" cy="576000"/>
          </a:xfrm>
          <a:solidFill>
            <a:srgbClr val="2B3D51"/>
          </a:solidFill>
        </p:grpSpPr>
        <p:sp>
          <p:nvSpPr>
            <p:cNvPr id="36" name="직사각형 35"/>
            <p:cNvSpPr/>
            <p:nvPr userDrawn="1"/>
          </p:nvSpPr>
          <p:spPr>
            <a:xfrm flipV="1">
              <a:off x="725" y="433357"/>
              <a:ext cx="7092602" cy="57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7" name="순서도: 문서 8"/>
            <p:cNvSpPr/>
            <p:nvPr userDrawn="1"/>
          </p:nvSpPr>
          <p:spPr>
            <a:xfrm>
              <a:off x="6839999" y="433357"/>
              <a:ext cx="3024726" cy="576000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00"/>
                <a:gd name="connsiteY0" fmla="*/ 0 h 20663"/>
                <a:gd name="connsiteX1" fmla="*/ 21600 w 21600"/>
                <a:gd name="connsiteY1" fmla="*/ 0 h 20663"/>
                <a:gd name="connsiteX2" fmla="*/ 21600 w 21600"/>
                <a:gd name="connsiteY2" fmla="*/ 4965 h 20663"/>
                <a:gd name="connsiteX3" fmla="*/ 0 w 21600"/>
                <a:gd name="connsiteY3" fmla="*/ 20172 h 20663"/>
                <a:gd name="connsiteX4" fmla="*/ 0 w 21600"/>
                <a:gd name="connsiteY4" fmla="*/ 0 h 20663"/>
                <a:gd name="connsiteX0" fmla="*/ 0 w 21600"/>
                <a:gd name="connsiteY0" fmla="*/ 0 h 34140"/>
                <a:gd name="connsiteX1" fmla="*/ 21600 w 21600"/>
                <a:gd name="connsiteY1" fmla="*/ 0 h 34140"/>
                <a:gd name="connsiteX2" fmla="*/ 21600 w 21600"/>
                <a:gd name="connsiteY2" fmla="*/ 4965 h 34140"/>
                <a:gd name="connsiteX3" fmla="*/ 0 w 21600"/>
                <a:gd name="connsiteY3" fmla="*/ 33840 h 34140"/>
                <a:gd name="connsiteX4" fmla="*/ 0 w 21600"/>
                <a:gd name="connsiteY4" fmla="*/ 0 h 3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0" h="34140">
                  <a:moveTo>
                    <a:pt x="0" y="0"/>
                  </a:moveTo>
                  <a:lnTo>
                    <a:pt x="21600" y="0"/>
                  </a:lnTo>
                  <a:lnTo>
                    <a:pt x="21600" y="4965"/>
                  </a:lnTo>
                  <a:cubicBezTo>
                    <a:pt x="10800" y="4965"/>
                    <a:pt x="10800" y="37590"/>
                    <a:pt x="0" y="3384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41555E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8" name="직사각형 37"/>
          <p:cNvSpPr/>
          <p:nvPr userDrawn="1"/>
        </p:nvSpPr>
        <p:spPr>
          <a:xfrm>
            <a:off x="-725" y="0"/>
            <a:ext cx="9864725" cy="432000"/>
          </a:xfrm>
          <a:prstGeom prst="rect">
            <a:avLst/>
          </a:prstGeom>
          <a:solidFill>
            <a:srgbClr val="2B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9" name="제목 1"/>
          <p:cNvSpPr>
            <a:spLocks noGrp="1"/>
          </p:cNvSpPr>
          <p:nvPr>
            <p:ph type="title"/>
          </p:nvPr>
        </p:nvSpPr>
        <p:spPr>
          <a:xfrm>
            <a:off x="756906" y="179462"/>
            <a:ext cx="8928000" cy="504000"/>
          </a:xfrm>
        </p:spPr>
        <p:txBody>
          <a:bodyPr lIns="0" tIns="0" rIns="0" bIns="0">
            <a:normAutofit/>
          </a:bodyPr>
          <a:lstStyle>
            <a:lvl1pPr algn="l">
              <a:defRPr sz="3200" b="1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0" name="타원 39"/>
          <p:cNvSpPr/>
          <p:nvPr userDrawn="1"/>
        </p:nvSpPr>
        <p:spPr>
          <a:xfrm>
            <a:off x="9252802" y="755526"/>
            <a:ext cx="468000" cy="468000"/>
          </a:xfrm>
          <a:prstGeom prst="ellipse">
            <a:avLst/>
          </a:prstGeom>
          <a:solidFill>
            <a:srgbClr val="415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41" name="타원 40"/>
          <p:cNvSpPr/>
          <p:nvPr userDrawn="1"/>
        </p:nvSpPr>
        <p:spPr>
          <a:xfrm>
            <a:off x="9108866" y="861359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4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8866" y="868961"/>
            <a:ext cx="360000" cy="344795"/>
          </a:xfrm>
          <a:prstGeom prst="ellipse">
            <a:avLst/>
          </a:prstGeom>
        </p:spPr>
        <p:txBody>
          <a:bodyPr lIns="0" tIns="0" rIns="0" bIns="0"/>
          <a:lstStyle>
            <a:lvl1pPr algn="ctr">
              <a:defRPr sz="1200" b="1">
                <a:solidFill>
                  <a:srgbClr val="2D333D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79834" y="755542"/>
            <a:ext cx="619268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20000"/>
              </a:lnSpc>
            </a:pP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Zero(One) Shot Learning Segmentation about Medical Image</a:t>
            </a:r>
          </a:p>
        </p:txBody>
      </p:sp>
    </p:spTree>
    <p:extLst>
      <p:ext uri="{BB962C8B-B14F-4D97-AF65-F5344CB8AC3E}">
        <p14:creationId xmlns:p14="http://schemas.microsoft.com/office/powerpoint/2010/main" val="747945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063">
          <p15:clr>
            <a:srgbClr val="FBAE40"/>
          </p15:clr>
        </p15:guide>
        <p15:guide id="2" pos="310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6299613"/>
            <a:ext cx="9864000" cy="252000"/>
          </a:xfrm>
          <a:prstGeom prst="rect">
            <a:avLst/>
          </a:prstGeom>
          <a:solidFill>
            <a:srgbClr val="2B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 userDrawn="1"/>
        </p:nvSpPr>
        <p:spPr>
          <a:xfrm>
            <a:off x="179874" y="6103499"/>
            <a:ext cx="360000" cy="360000"/>
          </a:xfrm>
          <a:prstGeom prst="ellipse">
            <a:avLst/>
          </a:prstGeom>
          <a:solidFill>
            <a:srgbClr val="138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u="sng" dirty="0">
                <a:latin typeface="Century Gothic" panose="020B0502020202020204" pitchFamily="34" charset="0"/>
              </a:rPr>
              <a:t>01</a:t>
            </a:r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18" name="타원 17"/>
          <p:cNvSpPr/>
          <p:nvPr userDrawn="1"/>
        </p:nvSpPr>
        <p:spPr>
          <a:xfrm>
            <a:off x="611922" y="6103499"/>
            <a:ext cx="360000" cy="360000"/>
          </a:xfrm>
          <a:prstGeom prst="ellips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u="sng" dirty="0">
                <a:latin typeface="Century Gothic" panose="020B0502020202020204" pitchFamily="34" charset="0"/>
              </a:rPr>
              <a:t>02</a:t>
            </a:r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26" name="타원 25"/>
          <p:cNvSpPr/>
          <p:nvPr userDrawn="1"/>
        </p:nvSpPr>
        <p:spPr>
          <a:xfrm>
            <a:off x="1043970" y="6103499"/>
            <a:ext cx="360000" cy="360000"/>
          </a:xfrm>
          <a:prstGeom prst="ellipse">
            <a:avLst/>
          </a:prstGeom>
          <a:solidFill>
            <a:srgbClr val="EB4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u="sng" dirty="0">
                <a:latin typeface="Century Gothic" panose="020B0502020202020204" pitchFamily="34" charset="0"/>
              </a:rPr>
              <a:t>03</a:t>
            </a:r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27" name="타원 26"/>
          <p:cNvSpPr/>
          <p:nvPr userDrawn="1"/>
        </p:nvSpPr>
        <p:spPr>
          <a:xfrm>
            <a:off x="1476018" y="6103499"/>
            <a:ext cx="360000" cy="360000"/>
          </a:xfrm>
          <a:prstGeom prst="ellipse">
            <a:avLst/>
          </a:prstGeom>
          <a:solidFill>
            <a:srgbClr val="415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u="sng" dirty="0">
                <a:latin typeface="Century Gothic" panose="020B0502020202020204" pitchFamily="34" charset="0"/>
              </a:rPr>
              <a:t>04</a:t>
            </a:r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28" name="타원 27"/>
          <p:cNvSpPr/>
          <p:nvPr userDrawn="1"/>
        </p:nvSpPr>
        <p:spPr>
          <a:xfrm>
            <a:off x="1908026" y="6103499"/>
            <a:ext cx="360000" cy="360000"/>
          </a:xfrm>
          <a:prstGeom prst="ellipse">
            <a:avLst/>
          </a:prstGeom>
          <a:solidFill>
            <a:srgbClr val="1F9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u="sng" dirty="0">
                <a:latin typeface="Century Gothic" panose="020B0502020202020204" pitchFamily="34" charset="0"/>
              </a:rPr>
              <a:t>05</a:t>
            </a:r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29" name="타원 28"/>
          <p:cNvSpPr/>
          <p:nvPr userDrawn="1"/>
        </p:nvSpPr>
        <p:spPr>
          <a:xfrm>
            <a:off x="2340114" y="6103499"/>
            <a:ext cx="360000" cy="360000"/>
          </a:xfrm>
          <a:prstGeom prst="ellipse">
            <a:avLst/>
          </a:prstGeom>
          <a:solidFill>
            <a:srgbClr val="7C5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u="sng" dirty="0">
                <a:latin typeface="Century Gothic" panose="020B0502020202020204" pitchFamily="34" charset="0"/>
              </a:rPr>
              <a:t>06</a:t>
            </a:r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grpSp>
        <p:nvGrpSpPr>
          <p:cNvPr id="40" name="그룹 39"/>
          <p:cNvGrpSpPr/>
          <p:nvPr userDrawn="1"/>
        </p:nvGrpSpPr>
        <p:grpSpPr>
          <a:xfrm>
            <a:off x="725" y="492894"/>
            <a:ext cx="9864000" cy="576000"/>
            <a:chOff x="725" y="492894"/>
            <a:chExt cx="9864000" cy="576000"/>
          </a:xfrm>
        </p:grpSpPr>
        <p:sp>
          <p:nvSpPr>
            <p:cNvPr id="41" name="직사각형 40"/>
            <p:cNvSpPr/>
            <p:nvPr userDrawn="1"/>
          </p:nvSpPr>
          <p:spPr>
            <a:xfrm flipV="1">
              <a:off x="725" y="492894"/>
              <a:ext cx="7092602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2" name="순서도: 문서 8"/>
            <p:cNvSpPr/>
            <p:nvPr userDrawn="1"/>
          </p:nvSpPr>
          <p:spPr>
            <a:xfrm>
              <a:off x="6839999" y="492894"/>
              <a:ext cx="3024726" cy="576000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00"/>
                <a:gd name="connsiteY0" fmla="*/ 0 h 20663"/>
                <a:gd name="connsiteX1" fmla="*/ 21600 w 21600"/>
                <a:gd name="connsiteY1" fmla="*/ 0 h 20663"/>
                <a:gd name="connsiteX2" fmla="*/ 21600 w 21600"/>
                <a:gd name="connsiteY2" fmla="*/ 4965 h 20663"/>
                <a:gd name="connsiteX3" fmla="*/ 0 w 21600"/>
                <a:gd name="connsiteY3" fmla="*/ 20172 h 20663"/>
                <a:gd name="connsiteX4" fmla="*/ 0 w 21600"/>
                <a:gd name="connsiteY4" fmla="*/ 0 h 20663"/>
                <a:gd name="connsiteX0" fmla="*/ 0 w 21600"/>
                <a:gd name="connsiteY0" fmla="*/ 0 h 34140"/>
                <a:gd name="connsiteX1" fmla="*/ 21600 w 21600"/>
                <a:gd name="connsiteY1" fmla="*/ 0 h 34140"/>
                <a:gd name="connsiteX2" fmla="*/ 21600 w 21600"/>
                <a:gd name="connsiteY2" fmla="*/ 4965 h 34140"/>
                <a:gd name="connsiteX3" fmla="*/ 0 w 21600"/>
                <a:gd name="connsiteY3" fmla="*/ 33840 h 34140"/>
                <a:gd name="connsiteX4" fmla="*/ 0 w 21600"/>
                <a:gd name="connsiteY4" fmla="*/ 0 h 3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0" h="34140">
                  <a:moveTo>
                    <a:pt x="0" y="0"/>
                  </a:moveTo>
                  <a:lnTo>
                    <a:pt x="21600" y="0"/>
                  </a:lnTo>
                  <a:lnTo>
                    <a:pt x="21600" y="4965"/>
                  </a:lnTo>
                  <a:cubicBezTo>
                    <a:pt x="10800" y="4965"/>
                    <a:pt x="10800" y="37590"/>
                    <a:pt x="0" y="338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41555E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3" name="그룹 42"/>
          <p:cNvGrpSpPr/>
          <p:nvPr userDrawn="1"/>
        </p:nvGrpSpPr>
        <p:grpSpPr>
          <a:xfrm>
            <a:off x="725" y="433357"/>
            <a:ext cx="9864000" cy="576000"/>
            <a:chOff x="725" y="433357"/>
            <a:chExt cx="9864000" cy="576000"/>
          </a:xfrm>
          <a:solidFill>
            <a:srgbClr val="2B3D51"/>
          </a:solidFill>
        </p:grpSpPr>
        <p:sp>
          <p:nvSpPr>
            <p:cNvPr id="44" name="직사각형 43"/>
            <p:cNvSpPr/>
            <p:nvPr userDrawn="1"/>
          </p:nvSpPr>
          <p:spPr>
            <a:xfrm flipV="1">
              <a:off x="725" y="433357"/>
              <a:ext cx="7092602" cy="57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5" name="순서도: 문서 8"/>
            <p:cNvSpPr/>
            <p:nvPr userDrawn="1"/>
          </p:nvSpPr>
          <p:spPr>
            <a:xfrm>
              <a:off x="6839999" y="433357"/>
              <a:ext cx="3024726" cy="576000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00"/>
                <a:gd name="connsiteY0" fmla="*/ 0 h 20663"/>
                <a:gd name="connsiteX1" fmla="*/ 21600 w 21600"/>
                <a:gd name="connsiteY1" fmla="*/ 0 h 20663"/>
                <a:gd name="connsiteX2" fmla="*/ 21600 w 21600"/>
                <a:gd name="connsiteY2" fmla="*/ 4965 h 20663"/>
                <a:gd name="connsiteX3" fmla="*/ 0 w 21600"/>
                <a:gd name="connsiteY3" fmla="*/ 20172 h 20663"/>
                <a:gd name="connsiteX4" fmla="*/ 0 w 21600"/>
                <a:gd name="connsiteY4" fmla="*/ 0 h 20663"/>
                <a:gd name="connsiteX0" fmla="*/ 0 w 21600"/>
                <a:gd name="connsiteY0" fmla="*/ 0 h 34140"/>
                <a:gd name="connsiteX1" fmla="*/ 21600 w 21600"/>
                <a:gd name="connsiteY1" fmla="*/ 0 h 34140"/>
                <a:gd name="connsiteX2" fmla="*/ 21600 w 21600"/>
                <a:gd name="connsiteY2" fmla="*/ 4965 h 34140"/>
                <a:gd name="connsiteX3" fmla="*/ 0 w 21600"/>
                <a:gd name="connsiteY3" fmla="*/ 33840 h 34140"/>
                <a:gd name="connsiteX4" fmla="*/ 0 w 21600"/>
                <a:gd name="connsiteY4" fmla="*/ 0 h 3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0" h="34140">
                  <a:moveTo>
                    <a:pt x="0" y="0"/>
                  </a:moveTo>
                  <a:lnTo>
                    <a:pt x="21600" y="0"/>
                  </a:lnTo>
                  <a:lnTo>
                    <a:pt x="21600" y="4965"/>
                  </a:lnTo>
                  <a:cubicBezTo>
                    <a:pt x="10800" y="4965"/>
                    <a:pt x="10800" y="37590"/>
                    <a:pt x="0" y="3384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41555E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46" name="직사각형 45"/>
          <p:cNvSpPr/>
          <p:nvPr userDrawn="1"/>
        </p:nvSpPr>
        <p:spPr>
          <a:xfrm>
            <a:off x="-725" y="0"/>
            <a:ext cx="9864725" cy="432000"/>
          </a:xfrm>
          <a:prstGeom prst="rect">
            <a:avLst/>
          </a:prstGeom>
          <a:solidFill>
            <a:srgbClr val="2B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7" name="직사각형 46"/>
          <p:cNvSpPr/>
          <p:nvPr userDrawn="1"/>
        </p:nvSpPr>
        <p:spPr>
          <a:xfrm>
            <a:off x="179834" y="755542"/>
            <a:ext cx="619268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20000"/>
              </a:lnSpc>
            </a:pP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Zero(One) Shot Learning Segmentation about Medical Image</a:t>
            </a:r>
          </a:p>
        </p:txBody>
      </p:sp>
      <p:sp>
        <p:nvSpPr>
          <p:cNvPr id="48" name="제목 1"/>
          <p:cNvSpPr>
            <a:spLocks noGrp="1"/>
          </p:cNvSpPr>
          <p:nvPr>
            <p:ph type="title"/>
          </p:nvPr>
        </p:nvSpPr>
        <p:spPr>
          <a:xfrm>
            <a:off x="756906" y="179462"/>
            <a:ext cx="8928000" cy="504000"/>
          </a:xfrm>
        </p:spPr>
        <p:txBody>
          <a:bodyPr lIns="0" tIns="0" rIns="0" bIns="0">
            <a:normAutofit/>
          </a:bodyPr>
          <a:lstStyle>
            <a:lvl1pPr algn="l">
              <a:defRPr sz="3200" b="1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9" name="타원 48"/>
          <p:cNvSpPr/>
          <p:nvPr userDrawn="1"/>
        </p:nvSpPr>
        <p:spPr>
          <a:xfrm>
            <a:off x="9252802" y="755526"/>
            <a:ext cx="468000" cy="468000"/>
          </a:xfrm>
          <a:prstGeom prst="ellipse">
            <a:avLst/>
          </a:prstGeom>
          <a:solidFill>
            <a:srgbClr val="415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50" name="타원 49"/>
          <p:cNvSpPr/>
          <p:nvPr userDrawn="1"/>
        </p:nvSpPr>
        <p:spPr>
          <a:xfrm>
            <a:off x="9108866" y="861359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51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8866" y="868961"/>
            <a:ext cx="360000" cy="344795"/>
          </a:xfrm>
          <a:prstGeom prst="ellipse">
            <a:avLst/>
          </a:prstGeom>
        </p:spPr>
        <p:txBody>
          <a:bodyPr lIns="0" tIns="0" rIns="0" bIns="0"/>
          <a:lstStyle>
            <a:lvl1pPr algn="ctr">
              <a:defRPr sz="1200" b="1">
                <a:solidFill>
                  <a:srgbClr val="2D333D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342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063">
          <p15:clr>
            <a:srgbClr val="FBAE40"/>
          </p15:clr>
        </p15:guide>
        <p15:guide id="2" pos="310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8890" y="1692110"/>
            <a:ext cx="9396000" cy="4320000"/>
          </a:xfrm>
        </p:spPr>
        <p:txBody>
          <a:bodyPr lIns="0" tIns="0" rIns="0" bIns="0">
            <a:normAutofit/>
          </a:bodyPr>
          <a:lstStyle>
            <a:lvl1pPr marL="288000" indent="-288000">
              <a:lnSpc>
                <a:spcPct val="120000"/>
              </a:lnSpc>
              <a:buFont typeface="Wingdings" panose="05000000000000000000" pitchFamily="2" charset="2"/>
              <a:buChar char="l"/>
              <a:defRPr sz="1600" b="1">
                <a:gradFill flip="none" rotWithShape="1">
                  <a:gsLst>
                    <a:gs pos="0">
                      <a:srgbClr val="232A33"/>
                    </a:gs>
                    <a:gs pos="100000">
                      <a:srgbClr val="41555E"/>
                    </a:gs>
                  </a:gsLst>
                  <a:lin ang="5400000" scaled="1"/>
                  <a:tileRect/>
                </a:gradFill>
                <a:latin typeface="Century Gothic" panose="020B0502020202020204" pitchFamily="34" charset="0"/>
              </a:defRPr>
            </a:lvl1pPr>
            <a:lvl2pPr marL="576000" indent="-288000">
              <a:lnSpc>
                <a:spcPct val="120000"/>
              </a:lnSpc>
              <a:buFont typeface="Wingdings" panose="05000000000000000000" pitchFamily="2" charset="2"/>
              <a:buChar char="§"/>
              <a:defRPr sz="1600" b="1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defRPr>
            </a:lvl2pPr>
            <a:lvl3pPr marL="900000" indent="-288000">
              <a:lnSpc>
                <a:spcPct val="120000"/>
              </a:lnSpc>
              <a:buFont typeface="맑은 고딕" panose="020B0503020000020004" pitchFamily="50" charset="-127"/>
              <a:buChar char="→"/>
              <a:defRPr sz="1600" b="1">
                <a:solidFill>
                  <a:srgbClr val="496F78"/>
                </a:solidFill>
                <a:latin typeface="Century Gothic" panose="020B0502020202020204" pitchFamily="34" charset="0"/>
              </a:defRPr>
            </a:lvl3pPr>
            <a:lvl4pPr marL="1224000" indent="-288000">
              <a:lnSpc>
                <a:spcPct val="120000"/>
              </a:lnSpc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4pPr>
            <a:lvl5pPr marL="1512000">
              <a:lnSpc>
                <a:spcPct val="120000"/>
              </a:lnSpc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0" y="6299538"/>
            <a:ext cx="9864000" cy="252000"/>
          </a:xfrm>
          <a:prstGeom prst="rect">
            <a:avLst/>
          </a:prstGeom>
          <a:solidFill>
            <a:srgbClr val="2B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 userDrawn="1"/>
        </p:nvSpPr>
        <p:spPr>
          <a:xfrm>
            <a:off x="179874" y="6103499"/>
            <a:ext cx="360000" cy="360000"/>
          </a:xfrm>
          <a:prstGeom prst="ellipse">
            <a:avLst/>
          </a:prstGeom>
          <a:solidFill>
            <a:srgbClr val="138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u="sng" dirty="0">
                <a:latin typeface="Century Gothic" panose="020B0502020202020204" pitchFamily="34" charset="0"/>
              </a:rPr>
              <a:t>01</a:t>
            </a:r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20" name="타원 19"/>
          <p:cNvSpPr/>
          <p:nvPr userDrawn="1"/>
        </p:nvSpPr>
        <p:spPr>
          <a:xfrm>
            <a:off x="611922" y="6103499"/>
            <a:ext cx="360000" cy="360000"/>
          </a:xfrm>
          <a:prstGeom prst="ellips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u="sng" dirty="0">
                <a:latin typeface="Century Gothic" panose="020B0502020202020204" pitchFamily="34" charset="0"/>
              </a:rPr>
              <a:t>02</a:t>
            </a:r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21" name="타원 20"/>
          <p:cNvSpPr/>
          <p:nvPr userDrawn="1"/>
        </p:nvSpPr>
        <p:spPr>
          <a:xfrm>
            <a:off x="1043970" y="6103499"/>
            <a:ext cx="360000" cy="360000"/>
          </a:xfrm>
          <a:prstGeom prst="ellipse">
            <a:avLst/>
          </a:prstGeom>
          <a:solidFill>
            <a:srgbClr val="EB4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u="sng" dirty="0">
                <a:latin typeface="Century Gothic" panose="020B0502020202020204" pitchFamily="34" charset="0"/>
              </a:rPr>
              <a:t>03</a:t>
            </a:r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22" name="타원 21"/>
          <p:cNvSpPr/>
          <p:nvPr userDrawn="1"/>
        </p:nvSpPr>
        <p:spPr>
          <a:xfrm>
            <a:off x="1476018" y="6103499"/>
            <a:ext cx="360000" cy="360000"/>
          </a:xfrm>
          <a:prstGeom prst="ellipse">
            <a:avLst/>
          </a:prstGeom>
          <a:solidFill>
            <a:srgbClr val="415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u="sng" dirty="0">
                <a:latin typeface="Century Gothic" panose="020B0502020202020204" pitchFamily="34" charset="0"/>
              </a:rPr>
              <a:t>04</a:t>
            </a:r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23" name="타원 22"/>
          <p:cNvSpPr/>
          <p:nvPr userDrawn="1"/>
        </p:nvSpPr>
        <p:spPr>
          <a:xfrm>
            <a:off x="1908026" y="6103499"/>
            <a:ext cx="360000" cy="360000"/>
          </a:xfrm>
          <a:prstGeom prst="ellipse">
            <a:avLst/>
          </a:prstGeom>
          <a:solidFill>
            <a:srgbClr val="1F9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u="sng" dirty="0">
                <a:latin typeface="Century Gothic" panose="020B0502020202020204" pitchFamily="34" charset="0"/>
              </a:rPr>
              <a:t>05</a:t>
            </a:r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24" name="타원 23"/>
          <p:cNvSpPr/>
          <p:nvPr userDrawn="1"/>
        </p:nvSpPr>
        <p:spPr>
          <a:xfrm>
            <a:off x="2340114" y="6103499"/>
            <a:ext cx="360000" cy="360000"/>
          </a:xfrm>
          <a:prstGeom prst="ellipse">
            <a:avLst/>
          </a:prstGeom>
          <a:solidFill>
            <a:srgbClr val="7C5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u="sng" dirty="0">
                <a:latin typeface="Century Gothic" panose="020B0502020202020204" pitchFamily="34" charset="0"/>
              </a:rPr>
              <a:t>06</a:t>
            </a:r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725" y="492894"/>
            <a:ext cx="9864000" cy="576000"/>
            <a:chOff x="725" y="492894"/>
            <a:chExt cx="9864000" cy="576000"/>
          </a:xfrm>
        </p:grpSpPr>
        <p:sp>
          <p:nvSpPr>
            <p:cNvPr id="33" name="직사각형 32"/>
            <p:cNvSpPr/>
            <p:nvPr userDrawn="1"/>
          </p:nvSpPr>
          <p:spPr>
            <a:xfrm flipV="1">
              <a:off x="725" y="492894"/>
              <a:ext cx="7092602" cy="57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4" name="순서도: 문서 8"/>
            <p:cNvSpPr/>
            <p:nvPr userDrawn="1"/>
          </p:nvSpPr>
          <p:spPr>
            <a:xfrm>
              <a:off x="6839999" y="492894"/>
              <a:ext cx="3024726" cy="576000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00"/>
                <a:gd name="connsiteY0" fmla="*/ 0 h 20663"/>
                <a:gd name="connsiteX1" fmla="*/ 21600 w 21600"/>
                <a:gd name="connsiteY1" fmla="*/ 0 h 20663"/>
                <a:gd name="connsiteX2" fmla="*/ 21600 w 21600"/>
                <a:gd name="connsiteY2" fmla="*/ 4965 h 20663"/>
                <a:gd name="connsiteX3" fmla="*/ 0 w 21600"/>
                <a:gd name="connsiteY3" fmla="*/ 20172 h 20663"/>
                <a:gd name="connsiteX4" fmla="*/ 0 w 21600"/>
                <a:gd name="connsiteY4" fmla="*/ 0 h 20663"/>
                <a:gd name="connsiteX0" fmla="*/ 0 w 21600"/>
                <a:gd name="connsiteY0" fmla="*/ 0 h 34140"/>
                <a:gd name="connsiteX1" fmla="*/ 21600 w 21600"/>
                <a:gd name="connsiteY1" fmla="*/ 0 h 34140"/>
                <a:gd name="connsiteX2" fmla="*/ 21600 w 21600"/>
                <a:gd name="connsiteY2" fmla="*/ 4965 h 34140"/>
                <a:gd name="connsiteX3" fmla="*/ 0 w 21600"/>
                <a:gd name="connsiteY3" fmla="*/ 33840 h 34140"/>
                <a:gd name="connsiteX4" fmla="*/ 0 w 21600"/>
                <a:gd name="connsiteY4" fmla="*/ 0 h 3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0" h="34140">
                  <a:moveTo>
                    <a:pt x="0" y="0"/>
                  </a:moveTo>
                  <a:lnTo>
                    <a:pt x="21600" y="0"/>
                  </a:lnTo>
                  <a:lnTo>
                    <a:pt x="21600" y="4965"/>
                  </a:lnTo>
                  <a:cubicBezTo>
                    <a:pt x="10800" y="4965"/>
                    <a:pt x="10800" y="37590"/>
                    <a:pt x="0" y="338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41555E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725" y="433357"/>
            <a:ext cx="9864000" cy="576000"/>
            <a:chOff x="725" y="433357"/>
            <a:chExt cx="9864000" cy="576000"/>
          </a:xfrm>
          <a:solidFill>
            <a:srgbClr val="2B3D51"/>
          </a:solidFill>
        </p:grpSpPr>
        <p:sp>
          <p:nvSpPr>
            <p:cNvPr id="36" name="직사각형 35"/>
            <p:cNvSpPr/>
            <p:nvPr userDrawn="1"/>
          </p:nvSpPr>
          <p:spPr>
            <a:xfrm flipV="1">
              <a:off x="725" y="433357"/>
              <a:ext cx="7092602" cy="57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37" name="순서도: 문서 8"/>
            <p:cNvSpPr/>
            <p:nvPr userDrawn="1"/>
          </p:nvSpPr>
          <p:spPr>
            <a:xfrm>
              <a:off x="6839999" y="433357"/>
              <a:ext cx="3024726" cy="576000"/>
            </a:xfrm>
            <a:custGeom>
              <a:avLst/>
              <a:gdLst>
                <a:gd name="connsiteX0" fmla="*/ 0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17322 h 21600"/>
                <a:gd name="connsiteX3" fmla="*/ 0 w 21600"/>
                <a:gd name="connsiteY3" fmla="*/ 20172 h 21600"/>
                <a:gd name="connsiteX4" fmla="*/ 0 w 21600"/>
                <a:gd name="connsiteY4" fmla="*/ 0 h 21600"/>
                <a:gd name="connsiteX0" fmla="*/ 0 w 21600"/>
                <a:gd name="connsiteY0" fmla="*/ 0 h 20663"/>
                <a:gd name="connsiteX1" fmla="*/ 21600 w 21600"/>
                <a:gd name="connsiteY1" fmla="*/ 0 h 20663"/>
                <a:gd name="connsiteX2" fmla="*/ 21600 w 21600"/>
                <a:gd name="connsiteY2" fmla="*/ 4965 h 20663"/>
                <a:gd name="connsiteX3" fmla="*/ 0 w 21600"/>
                <a:gd name="connsiteY3" fmla="*/ 20172 h 20663"/>
                <a:gd name="connsiteX4" fmla="*/ 0 w 21600"/>
                <a:gd name="connsiteY4" fmla="*/ 0 h 20663"/>
                <a:gd name="connsiteX0" fmla="*/ 0 w 21600"/>
                <a:gd name="connsiteY0" fmla="*/ 0 h 34140"/>
                <a:gd name="connsiteX1" fmla="*/ 21600 w 21600"/>
                <a:gd name="connsiteY1" fmla="*/ 0 h 34140"/>
                <a:gd name="connsiteX2" fmla="*/ 21600 w 21600"/>
                <a:gd name="connsiteY2" fmla="*/ 4965 h 34140"/>
                <a:gd name="connsiteX3" fmla="*/ 0 w 21600"/>
                <a:gd name="connsiteY3" fmla="*/ 33840 h 34140"/>
                <a:gd name="connsiteX4" fmla="*/ 0 w 21600"/>
                <a:gd name="connsiteY4" fmla="*/ 0 h 3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0" h="34140">
                  <a:moveTo>
                    <a:pt x="0" y="0"/>
                  </a:moveTo>
                  <a:lnTo>
                    <a:pt x="21600" y="0"/>
                  </a:lnTo>
                  <a:lnTo>
                    <a:pt x="21600" y="4965"/>
                  </a:lnTo>
                  <a:cubicBezTo>
                    <a:pt x="10800" y="4965"/>
                    <a:pt x="10800" y="37590"/>
                    <a:pt x="0" y="3384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41555E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8" name="직사각형 37"/>
          <p:cNvSpPr/>
          <p:nvPr userDrawn="1"/>
        </p:nvSpPr>
        <p:spPr>
          <a:xfrm>
            <a:off x="-725" y="0"/>
            <a:ext cx="9864725" cy="432000"/>
          </a:xfrm>
          <a:prstGeom prst="rect">
            <a:avLst/>
          </a:prstGeom>
          <a:solidFill>
            <a:srgbClr val="2B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9" name="제목 1"/>
          <p:cNvSpPr>
            <a:spLocks noGrp="1"/>
          </p:cNvSpPr>
          <p:nvPr>
            <p:ph type="title"/>
          </p:nvPr>
        </p:nvSpPr>
        <p:spPr>
          <a:xfrm>
            <a:off x="756906" y="179462"/>
            <a:ext cx="8928000" cy="504000"/>
          </a:xfrm>
        </p:spPr>
        <p:txBody>
          <a:bodyPr lIns="0" tIns="0" rIns="0" bIns="0">
            <a:normAutofit/>
          </a:bodyPr>
          <a:lstStyle>
            <a:lvl1pPr algn="l">
              <a:defRPr sz="3200" b="1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0" name="타원 39"/>
          <p:cNvSpPr/>
          <p:nvPr userDrawn="1"/>
        </p:nvSpPr>
        <p:spPr>
          <a:xfrm>
            <a:off x="9252802" y="755526"/>
            <a:ext cx="468000" cy="468000"/>
          </a:xfrm>
          <a:prstGeom prst="ellipse">
            <a:avLst/>
          </a:prstGeom>
          <a:solidFill>
            <a:srgbClr val="415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  <p:sp>
        <p:nvSpPr>
          <p:cNvPr id="41" name="타원 40"/>
          <p:cNvSpPr/>
          <p:nvPr userDrawn="1"/>
        </p:nvSpPr>
        <p:spPr>
          <a:xfrm>
            <a:off x="9108866" y="861359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4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8866" y="868961"/>
            <a:ext cx="360000" cy="344795"/>
          </a:xfrm>
          <a:prstGeom prst="ellipse">
            <a:avLst/>
          </a:prstGeom>
        </p:spPr>
        <p:txBody>
          <a:bodyPr lIns="0" tIns="0" rIns="0" bIns="0"/>
          <a:lstStyle>
            <a:lvl1pPr algn="ctr">
              <a:defRPr sz="1200" b="1">
                <a:solidFill>
                  <a:srgbClr val="2D333D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79834" y="755542"/>
            <a:ext cx="619268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20000"/>
              </a:lnSpc>
            </a:pP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Zero(One) Shot Learning Segmentation about Medical Image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B1E2A79-346F-440F-B05A-46D45846F809}"/>
              </a:ext>
            </a:extLst>
          </p:cNvPr>
          <p:cNvSpPr/>
          <p:nvPr userDrawn="1"/>
        </p:nvSpPr>
        <p:spPr>
          <a:xfrm>
            <a:off x="2772162" y="6103499"/>
            <a:ext cx="360000" cy="360000"/>
          </a:xfrm>
          <a:prstGeom prst="ellipse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u="sng" dirty="0">
                <a:latin typeface="Century Gothic" panose="020B0502020202020204" pitchFamily="34" charset="0"/>
              </a:rPr>
              <a:t>07</a:t>
            </a:r>
            <a:endParaRPr lang="ko-KR" altLang="en-US" sz="1600" b="1" u="sng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075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063">
          <p15:clr>
            <a:srgbClr val="FBAE40"/>
          </p15:clr>
        </p15:guide>
        <p15:guide id="2" pos="310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834" y="172310"/>
            <a:ext cx="9505056" cy="551671"/>
          </a:xfrm>
        </p:spPr>
        <p:txBody>
          <a:bodyPr lIns="0" tIns="0" rIns="0" bIns="0">
            <a:normAutofit/>
          </a:bodyPr>
          <a:lstStyle>
            <a:lvl1pPr algn="l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3237" y="6099457"/>
            <a:ext cx="2301769" cy="34479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70448" y="6099457"/>
            <a:ext cx="3123830" cy="34479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497240" y="-3938"/>
            <a:ext cx="1370453" cy="1034385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00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380635" y="379248"/>
            <a:ext cx="2301769" cy="344795"/>
          </a:xfrm>
        </p:spPr>
        <p:txBody>
          <a:bodyPr lIns="0" tIns="0" rIns="0" bIns="0"/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17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alphaModFix amt="10000"/>
            <a:lum/>
          </a:blip>
          <a:srcRect/>
          <a:tile tx="0" ty="0" sx="80000" sy="8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3237" y="262369"/>
            <a:ext cx="8878253" cy="1091935"/>
          </a:xfrm>
          <a:prstGeom prst="rect">
            <a:avLst/>
          </a:prstGeom>
        </p:spPr>
        <p:txBody>
          <a:bodyPr vert="horz" lIns="107149" tIns="53575" rIns="107149" bIns="5357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3237" y="1528712"/>
            <a:ext cx="8878253" cy="4323762"/>
          </a:xfrm>
          <a:prstGeom prst="rect">
            <a:avLst/>
          </a:prstGeom>
        </p:spPr>
        <p:txBody>
          <a:bodyPr vert="horz" lIns="107149" tIns="53575" rIns="107149" bIns="535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3237" y="6072377"/>
            <a:ext cx="2301769" cy="348812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C7A-5088-4707-AFEA-8CBF8B4EC93F}" type="datetime1">
              <a:rPr lang="ko-KR" altLang="en-US" smtClean="0"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70448" y="6072377"/>
            <a:ext cx="3123830" cy="348812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69720" y="6072377"/>
            <a:ext cx="2301769" cy="348812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40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1" r:id="rId4"/>
    <p:sldLayoutId id="2147483665" r:id="rId5"/>
    <p:sldLayoutId id="2147483666" r:id="rId6"/>
    <p:sldLayoutId id="2147483667" r:id="rId7"/>
    <p:sldLayoutId id="2147483668" r:id="rId8"/>
    <p:sldLayoutId id="2147483660" r:id="rId9"/>
    <p:sldLayoutId id="2147483651" r:id="rId10"/>
    <p:sldLayoutId id="2147483664" r:id="rId11"/>
    <p:sldLayoutId id="2147483652" r:id="rId12"/>
    <p:sldLayoutId id="2147483653" r:id="rId13"/>
    <p:sldLayoutId id="2147483654" r:id="rId14"/>
    <p:sldLayoutId id="2147483655" r:id="rId15"/>
    <p:sldLayoutId id="2147483663" r:id="rId16"/>
    <p:sldLayoutId id="2147483656" r:id="rId17"/>
    <p:sldLayoutId id="2147483657" r:id="rId18"/>
    <p:sldLayoutId id="2147483658" r:id="rId19"/>
    <p:sldLayoutId id="2147483659" r:id="rId20"/>
  </p:sldLayoutIdLst>
  <p:hf hdr="0" ftr="0" dt="0"/>
  <p:txStyles>
    <p:titleStyle>
      <a:lvl1pPr algn="ctr" defTabSz="1071494" rtl="0" eaLnBrk="1" latinLnBrk="1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810" indent="-401810" algn="l" defTabSz="1071494" rtl="0" eaLnBrk="1" latinLnBrk="1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70589" indent="-334842" algn="l" defTabSz="1071494" rtl="0" eaLnBrk="1" latinLnBrk="1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39367" indent="-267873" algn="l" defTabSz="1071494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75114" indent="-267873" algn="l" defTabSz="1071494" rtl="0" eaLnBrk="1" latinLnBrk="1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10861" indent="-267873" algn="l" defTabSz="1071494" rtl="0" eaLnBrk="1" latinLnBrk="1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46608" indent="-267873" algn="l" defTabSz="1071494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2355" indent="-267873" algn="l" defTabSz="1071494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18102" indent="-267873" algn="l" defTabSz="1071494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3849" indent="-267873" algn="l" defTabSz="1071494" rtl="0" eaLnBrk="1" latinLnBrk="1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1494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5747" algn="l" defTabSz="1071494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1494" algn="l" defTabSz="1071494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7241" algn="l" defTabSz="1071494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2988" algn="l" defTabSz="1071494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8735" algn="l" defTabSz="1071494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4482" algn="l" defTabSz="1071494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0229" algn="l" defTabSz="1071494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85976" algn="l" defTabSz="1071494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제목 6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Segmentation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Zero Shot Learning</a:t>
            </a:r>
            <a:endParaRPr lang="ko-KR" altLang="en-US" dirty="0"/>
          </a:p>
        </p:txBody>
      </p:sp>
      <p:sp>
        <p:nvSpPr>
          <p:cNvPr id="65" name="부제목 6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2018.11.21 </a:t>
            </a:r>
          </a:p>
          <a:p>
            <a:r>
              <a:rPr lang="en-US" altLang="ko-KR" dirty="0"/>
              <a:t>DLC 2</a:t>
            </a:r>
            <a:r>
              <a:rPr lang="ko-KR" altLang="en-US" dirty="0"/>
              <a:t>기 의료영상처리 </a:t>
            </a:r>
            <a:endParaRPr lang="en-US" altLang="ko-KR" dirty="0"/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최승호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김낙일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허재혁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김서진 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251842" y="3275878"/>
            <a:ext cx="9361040" cy="6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Zero(One) Shot Learning Segmentation on Medical Image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6264725" y="0"/>
            <a:ext cx="3600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[2018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모두의 연구소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DLC2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 팀프로젝트 제안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8647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ircle/>
      </p:transition>
    </mc:Choice>
    <mc:Fallback xmlns="">
      <p:transition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직사각형 124"/>
          <p:cNvSpPr/>
          <p:nvPr/>
        </p:nvSpPr>
        <p:spPr>
          <a:xfrm>
            <a:off x="6264725" y="0"/>
            <a:ext cx="3600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[2018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모두의 연구소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DLC2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 팀프로젝트 제안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</p:txBody>
      </p:sp>
      <p:sp>
        <p:nvSpPr>
          <p:cNvPr id="11" name="부제목 64">
            <a:extLst>
              <a:ext uri="{FF2B5EF4-FFF2-40B4-BE49-F238E27FC236}">
                <a16:creationId xmlns:a16="http://schemas.microsoft.com/office/drawing/2014/main" id="{1F90D30D-511F-42EC-9D5F-E7683D387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34" y="539501"/>
            <a:ext cx="9505056" cy="6012111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Goal </a:t>
            </a:r>
          </a:p>
          <a:p>
            <a:pPr algn="l"/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b="0" dirty="0">
                <a:solidFill>
                  <a:srgbClr val="FF0000"/>
                </a:solidFill>
              </a:rPr>
              <a:t>Enhancing</a:t>
            </a: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image segmentation performance</a:t>
            </a:r>
            <a:endParaRPr lang="en-US" altLang="ko-KR" b="0" dirty="0"/>
          </a:p>
          <a:p>
            <a:pPr algn="l"/>
            <a:r>
              <a:rPr lang="en-US" altLang="ko-KR" b="0" dirty="0"/>
              <a:t>- </a:t>
            </a:r>
            <a:r>
              <a:rPr lang="en-US" altLang="ko-KR" b="0" dirty="0">
                <a:solidFill>
                  <a:srgbClr val="FF0000"/>
                </a:solidFill>
              </a:rPr>
              <a:t>Improving</a:t>
            </a:r>
            <a:r>
              <a:rPr lang="en-US" altLang="ko-KR" b="0" dirty="0"/>
              <a:t> segmentation learning performance and </a:t>
            </a:r>
            <a:r>
              <a:rPr lang="en-US" altLang="ko-KR" b="0" dirty="0">
                <a:solidFill>
                  <a:srgbClr val="FF0000"/>
                </a:solidFill>
              </a:rPr>
              <a:t>finding</a:t>
            </a:r>
            <a:r>
              <a:rPr lang="en-US" altLang="ko-KR" b="0" dirty="0"/>
              <a:t> robust features</a:t>
            </a: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Problem</a:t>
            </a:r>
          </a:p>
          <a:p>
            <a:pPr marL="342900" indent="-342900" algn="l">
              <a:buFontTx/>
              <a:buChar char="-"/>
            </a:pP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Existing segmentation </a:t>
            </a:r>
            <a:r>
              <a:rPr lang="en-US" altLang="ko-KR" b="0" dirty="0">
                <a:solidFill>
                  <a:srgbClr val="FF0000"/>
                </a:solidFill>
              </a:rPr>
              <a:t>techniques</a:t>
            </a: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require large amounts of computation and learning time</a:t>
            </a:r>
          </a:p>
          <a:p>
            <a:pPr marL="342900" indent="-342900" algn="l">
              <a:buFontTx/>
              <a:buChar char="-"/>
            </a:pP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medical field, segmentation performance must be </a:t>
            </a:r>
            <a:r>
              <a:rPr lang="en-US" altLang="ko-KR" b="0" dirty="0">
                <a:solidFill>
                  <a:srgbClr val="FF0000"/>
                </a:solidFill>
              </a:rPr>
              <a:t>guaranteed</a:t>
            </a: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b="0" dirty="0">
                <a:solidFill>
                  <a:srgbClr val="FF0000"/>
                </a:solidFill>
              </a:rPr>
              <a:t>since decisions are made according to segmentation results</a:t>
            </a: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Also, the decisions are actually applied to real patients.</a:t>
            </a:r>
          </a:p>
          <a:p>
            <a:pPr marL="342900" indent="-342900" algn="l">
              <a:buFontTx/>
              <a:buChar char="-"/>
            </a:pP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this study, we </a:t>
            </a:r>
            <a:r>
              <a:rPr lang="en-US" altLang="ko-KR" b="0" dirty="0">
                <a:solidFill>
                  <a:srgbClr val="FF0000"/>
                </a:solidFill>
              </a:rPr>
              <a:t>research</a:t>
            </a: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improving the segmentation performance with stable learning base.</a:t>
            </a:r>
          </a:p>
        </p:txBody>
      </p:sp>
    </p:spTree>
    <p:extLst>
      <p:ext uri="{BB962C8B-B14F-4D97-AF65-F5344CB8AC3E}">
        <p14:creationId xmlns:p14="http://schemas.microsoft.com/office/powerpoint/2010/main" val="215514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ircle/>
      </p:transition>
    </mc:Choice>
    <mc:Fallback xmlns="">
      <p:transition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직사각형 124"/>
          <p:cNvSpPr/>
          <p:nvPr/>
        </p:nvSpPr>
        <p:spPr>
          <a:xfrm>
            <a:off x="6264725" y="0"/>
            <a:ext cx="3600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[2018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모두의 연구소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DLC2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 팀프로젝트 제안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</p:txBody>
      </p:sp>
      <p:sp>
        <p:nvSpPr>
          <p:cNvPr id="11" name="부제목 64">
            <a:extLst>
              <a:ext uri="{FF2B5EF4-FFF2-40B4-BE49-F238E27FC236}">
                <a16:creationId xmlns:a16="http://schemas.microsoft.com/office/drawing/2014/main" id="{1F90D30D-511F-42EC-9D5F-E7683D387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34" y="539502"/>
            <a:ext cx="9505056" cy="5832648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Related works</a:t>
            </a:r>
          </a:p>
          <a:p>
            <a:pPr algn="l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Adversarial Segmentation</a:t>
            </a:r>
          </a:p>
          <a:p>
            <a:pPr algn="l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Semantic Segmentation using Adversarial Networks, [P. Lue et al., 2016]</a:t>
            </a:r>
          </a:p>
          <a:p>
            <a:pPr algn="l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Zero shot Segmentation</a:t>
            </a:r>
          </a:p>
          <a:p>
            <a:pPr marL="342900" indent="-342900" algn="l">
              <a:buFontTx/>
              <a:buChar char="-"/>
            </a:pP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One-shot learning for semantic segmentation[A. Shaban. et al, 2017]</a:t>
            </a:r>
          </a:p>
          <a:p>
            <a:pPr marL="342900" indent="-342900" algn="l">
              <a:buFontTx/>
              <a:buChar char="-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Triplet loss</a:t>
            </a:r>
          </a:p>
          <a:p>
            <a:pPr marL="342900" indent="-342900" algn="l">
              <a:buFontTx/>
              <a:buChar char="-"/>
            </a:pP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Siamese Neural Networks for One-shot Image Recognition [G. Koch et al, 2015]</a:t>
            </a:r>
          </a:p>
          <a:p>
            <a:pPr marL="342900" indent="-342900" algn="l">
              <a:buFontTx/>
              <a:buChar char="-"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Reparameterization</a:t>
            </a:r>
          </a:p>
          <a:p>
            <a:pPr algn="l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Auto-Encoding Variational Bayes [</a:t>
            </a:r>
            <a:r>
              <a:rPr lang="en-US" altLang="ko-KR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Kingma</a:t>
            </a: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et al, 2013]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19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ircle/>
      </p:transition>
    </mc:Choice>
    <mc:Fallback xmlns="">
      <p:transition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직사각형 124"/>
          <p:cNvSpPr/>
          <p:nvPr/>
        </p:nvSpPr>
        <p:spPr>
          <a:xfrm>
            <a:off x="6264725" y="0"/>
            <a:ext cx="3600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[2018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모두의 연구소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DLC2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 팀프로젝트 제안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</p:txBody>
      </p:sp>
      <p:sp>
        <p:nvSpPr>
          <p:cNvPr id="11" name="부제목 64">
            <a:extLst>
              <a:ext uri="{FF2B5EF4-FFF2-40B4-BE49-F238E27FC236}">
                <a16:creationId xmlns:a16="http://schemas.microsoft.com/office/drawing/2014/main" id="{1F90D30D-511F-42EC-9D5F-E7683D387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34" y="539502"/>
            <a:ext cx="9505056" cy="5832648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Proposal Idea</a:t>
            </a:r>
          </a:p>
          <a:p>
            <a:pPr algn="l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Zero shot learning to look for generalization features</a:t>
            </a:r>
          </a:p>
          <a:p>
            <a:pPr marL="342900" indent="-342900" algn="l">
              <a:buFontTx/>
              <a:buChar char="-"/>
            </a:pPr>
            <a:endParaRPr lang="en-US" altLang="ko-KR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altLang="ko-KR" b="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altLang="ko-KR" b="0" dirty="0">
                <a:solidFill>
                  <a:srgbClr val="FF0000"/>
                </a:solidFill>
              </a:rPr>
              <a:t>Finding</a:t>
            </a: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robust features through adversarial structures and learning</a:t>
            </a:r>
          </a:p>
          <a:p>
            <a:pPr marL="342900" indent="-342900" algn="l">
              <a:buFontTx/>
              <a:buChar char="-"/>
            </a:pPr>
            <a:endParaRPr lang="en-US" altLang="ko-KR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 altLang="ko-KR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altLang="ko-KR" b="0" dirty="0">
                <a:solidFill>
                  <a:srgbClr val="FF0000"/>
                </a:solidFill>
              </a:rPr>
              <a:t>Improving</a:t>
            </a: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convergence speed by using LaGrange method to triplet loss</a:t>
            </a:r>
          </a:p>
          <a:p>
            <a:pPr marL="342900" indent="-342900" algn="l">
              <a:buFontTx/>
              <a:buChar char="-"/>
            </a:pPr>
            <a:endParaRPr lang="en-US" altLang="ko-KR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endParaRPr lang="en-US" altLang="ko-KR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altLang="ko-KR" b="0" dirty="0">
                <a:solidFill>
                  <a:srgbClr val="FF0000"/>
                </a:solidFill>
              </a:rPr>
              <a:t>Stabilizing</a:t>
            </a: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Generation Model using Reparameterization </a:t>
            </a:r>
            <a:endParaRPr lang="ko-KR" altLang="en-US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24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ircle/>
      </p:transition>
    </mc:Choice>
    <mc:Fallback xmlns="">
      <p:transition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직사각형 124"/>
          <p:cNvSpPr/>
          <p:nvPr/>
        </p:nvSpPr>
        <p:spPr>
          <a:xfrm>
            <a:off x="6264725" y="0"/>
            <a:ext cx="3600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[2018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모두의 연구소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DLC2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 팀프로젝트 제안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</p:txBody>
      </p:sp>
      <p:sp>
        <p:nvSpPr>
          <p:cNvPr id="11" name="부제목 64">
            <a:extLst>
              <a:ext uri="{FF2B5EF4-FFF2-40B4-BE49-F238E27FC236}">
                <a16:creationId xmlns:a16="http://schemas.microsoft.com/office/drawing/2014/main" id="{1F90D30D-511F-42EC-9D5F-E7683D387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34" y="288000"/>
            <a:ext cx="9505056" cy="6084150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 environment</a:t>
            </a:r>
          </a:p>
          <a:p>
            <a:pPr marL="342900" indent="-342900" algn="l">
              <a:buFontTx/>
              <a:buChar char="-"/>
            </a:pP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Ubuntu 18.04, </a:t>
            </a:r>
            <a:r>
              <a:rPr lang="en-US" altLang="ko-KR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Tensorflow</a:t>
            </a: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Keras</a:t>
            </a: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Pytorch</a:t>
            </a:r>
            <a:endParaRPr lang="en-US" altLang="ko-KR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 : </a:t>
            </a:r>
            <a:r>
              <a:rPr lang="en-US" altLang="ko-KR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PascaL</a:t>
            </a: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2012, Medical Image </a:t>
            </a:r>
          </a:p>
          <a:p>
            <a:pPr marL="342900" indent="-342900" algn="l">
              <a:buFontTx/>
              <a:buChar char="-"/>
            </a:pP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: DeepLabV3+</a:t>
            </a:r>
          </a:p>
          <a:p>
            <a:pPr algn="l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 measure</a:t>
            </a:r>
            <a:r>
              <a:rPr lang="en-US" altLang="ko-KR" dirty="0">
                <a:solidFill>
                  <a:srgbClr val="FF0000"/>
                </a:solidFill>
              </a:rPr>
              <a:t>s</a:t>
            </a:r>
          </a:p>
          <a:p>
            <a:pPr marL="342900" indent="-342900" algn="l">
              <a:buFontTx/>
              <a:buChar char="-"/>
            </a:pP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Jaccard index, ROC curve, AUC</a:t>
            </a:r>
          </a:p>
          <a:p>
            <a:pPr algn="l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Quantitative analysis</a:t>
            </a:r>
          </a:p>
          <a:p>
            <a:pPr marL="342900" indent="-342900" algn="l">
              <a:buFontTx/>
              <a:buChar char="-"/>
            </a:pP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Fig. Segmentation Result,(a) is ground truth,(b) is DeepLabV3+, and (c)  Proposal</a:t>
            </a:r>
          </a:p>
          <a:p>
            <a:pPr marL="342900" indent="-342900" algn="l">
              <a:buFontTx/>
              <a:buChar char="-"/>
            </a:pPr>
            <a:endParaRPr lang="en-US" altLang="ko-KR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Qualitative analysis</a:t>
            </a:r>
          </a:p>
          <a:p>
            <a:pPr algn="l"/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Fig. Segmentation Performance</a:t>
            </a:r>
          </a:p>
          <a:p>
            <a:pPr algn="l"/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Fig. Segmentation by ROC Curve</a:t>
            </a:r>
          </a:p>
          <a:p>
            <a:pPr algn="l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21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ircle/>
      </p:transition>
    </mc:Choice>
    <mc:Fallback xmlns="">
      <p:transition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직사각형 124"/>
          <p:cNvSpPr/>
          <p:nvPr/>
        </p:nvSpPr>
        <p:spPr>
          <a:xfrm>
            <a:off x="6264725" y="0"/>
            <a:ext cx="3600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[2018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모두의 연구소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DLC2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 팀프로젝트 제안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</p:txBody>
      </p:sp>
      <p:sp>
        <p:nvSpPr>
          <p:cNvPr id="11" name="부제목 64">
            <a:extLst>
              <a:ext uri="{FF2B5EF4-FFF2-40B4-BE49-F238E27FC236}">
                <a16:creationId xmlns:a16="http://schemas.microsoft.com/office/drawing/2014/main" id="{1F90D30D-511F-42EC-9D5F-E7683D387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34" y="539502"/>
            <a:ext cx="9505056" cy="476660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</a:p>
          <a:p>
            <a:pPr algn="l"/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[1] P. Lue, C. </a:t>
            </a:r>
            <a:r>
              <a:rPr lang="en-US" altLang="ko-KR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Couprie</a:t>
            </a: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S. </a:t>
            </a:r>
            <a:r>
              <a:rPr lang="en-US" altLang="ko-KR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Chintala</a:t>
            </a: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and J. Verbeek, ”Semantic Segmentation using Adversarial Networks,”arXiv:1611.08408v1, 2016.</a:t>
            </a:r>
          </a:p>
          <a:p>
            <a:pPr algn="l"/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[2] A. Shaban, S. Bansal, Z. Liu, I. Essa, and B. Boots, “One-shot learning for semantic segmentation,” </a:t>
            </a:r>
            <a:r>
              <a:rPr lang="en-US" altLang="ko-KR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arXiv</a:t>
            </a: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preprint arXiv:1709.03410, 2017.</a:t>
            </a:r>
          </a:p>
          <a:p>
            <a:pPr algn="l"/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[3] G. Koch, R. </a:t>
            </a:r>
            <a:r>
              <a:rPr lang="en-US" altLang="ko-KR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Zemel</a:t>
            </a: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R. </a:t>
            </a:r>
            <a:r>
              <a:rPr lang="en-US" altLang="ko-KR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Salakutdinov</a:t>
            </a: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“Siamese Neural Networks for One-shot Image Recognition,” In ICML Deep Learning workshop, 2015.</a:t>
            </a:r>
          </a:p>
          <a:p>
            <a:pPr algn="l"/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[4] </a:t>
            </a:r>
            <a:r>
              <a:rPr lang="en-US" altLang="ko-KR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Kingma</a:t>
            </a: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Diederik</a:t>
            </a: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 and Welling, Max. “Auto-Encoding Variational Bayes,” In the 2</a:t>
            </a:r>
            <a:r>
              <a:rPr lang="en-US" altLang="ko-KR" b="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nd</a:t>
            </a:r>
            <a:r>
              <a:rPr lang="en-US" altLang="ko-KR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International on Learning Representations (ICLR), 2013.</a:t>
            </a:r>
          </a:p>
          <a:p>
            <a:pPr algn="l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you, if you have question. Please contact me by email at jcn99250@naver.com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12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ircle/>
      </p:transition>
    </mc:Choice>
    <mc:Fallback xmlns="">
      <p:transition>
        <p:circl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sz="1400" b="1" dirty="0" smtClean="0">
            <a:solidFill>
              <a:srgbClr val="41555E"/>
            </a:solidFill>
            <a:latin typeface="Century Gothic" panose="020B0502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20811</TotalTime>
  <Words>478</Words>
  <Application>Microsoft Office PowerPoint</Application>
  <PresentationFormat>사용자 지정</PresentationFormat>
  <Paragraphs>71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Century Gothic</vt:lpstr>
      <vt:lpstr>Wingdings</vt:lpstr>
      <vt:lpstr>Office 테마</vt:lpstr>
      <vt:lpstr>Segmentation  Zero Shot Learning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minhoz</dc:creator>
  <cp:lastModifiedBy>김 낙일</cp:lastModifiedBy>
  <cp:revision>6290</cp:revision>
  <cp:lastPrinted>2018-09-06T00:59:34Z</cp:lastPrinted>
  <dcterms:created xsi:type="dcterms:W3CDTF">2015-11-03T07:21:51Z</dcterms:created>
  <dcterms:modified xsi:type="dcterms:W3CDTF">2018-11-20T02:27:31Z</dcterms:modified>
</cp:coreProperties>
</file>