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  <p:sldMasterId id="2147484069" r:id="rId2"/>
  </p:sldMasterIdLst>
  <p:notesMasterIdLst>
    <p:notesMasterId r:id="rId13"/>
  </p:notesMasterIdLst>
  <p:sldIdLst>
    <p:sldId id="272" r:id="rId3"/>
    <p:sldId id="273" r:id="rId4"/>
    <p:sldId id="296" r:id="rId5"/>
    <p:sldId id="302" r:id="rId6"/>
    <p:sldId id="266" r:id="rId7"/>
    <p:sldId id="305" r:id="rId8"/>
    <p:sldId id="306" r:id="rId9"/>
    <p:sldId id="307" r:id="rId10"/>
    <p:sldId id="308" r:id="rId11"/>
    <p:sldId id="300" r:id="rId12"/>
  </p:sldIdLst>
  <p:sldSz cx="9361488" cy="6408738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BBA73A-D899-4DC3-B572-EC896EB73079}">
          <p14:sldIdLst>
            <p14:sldId id="272"/>
            <p14:sldId id="273"/>
            <p14:sldId id="296"/>
            <p14:sldId id="302"/>
            <p14:sldId id="266"/>
            <p14:sldId id="305"/>
            <p14:sldId id="306"/>
            <p14:sldId id="307"/>
            <p14:sldId id="308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19">
          <p15:clr>
            <a:srgbClr val="A4A3A4"/>
          </p15:clr>
        </p15:guide>
        <p15:guide id="4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4660"/>
  </p:normalViewPr>
  <p:slideViewPr>
    <p:cSldViewPr>
      <p:cViewPr varScale="1">
        <p:scale>
          <a:sx n="123" d="100"/>
          <a:sy n="123" d="100"/>
        </p:scale>
        <p:origin x="666" y="102"/>
      </p:cViewPr>
      <p:guideLst>
        <p:guide orient="horz" pos="2160"/>
        <p:guide pos="2880"/>
        <p:guide orient="horz" pos="2019"/>
        <p:guide pos="29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66750" y="739775"/>
            <a:ext cx="54022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3216" y="1980377"/>
            <a:ext cx="8496000" cy="1296000"/>
          </a:xfrm>
        </p:spPr>
        <p:txBody>
          <a:bodyPr>
            <a:normAutofit/>
          </a:bodyPr>
          <a:lstStyle>
            <a:lvl1pPr>
              <a:defRPr sz="4400"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4223" y="3780585"/>
            <a:ext cx="6553042" cy="1368000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28"/>
            <a:ext cx="5616893" cy="7521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4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43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79" y="256647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7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23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3AD-3893-4862-9B04-46AB9A96C1DD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0F8C-9729-4365-A32B-463035AD10D9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042D-C1EB-45D2-B553-A36757D2B321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8334-86EA-46C4-8430-BF618E82F90A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F7C2-E808-467B-A253-015E11C5AF7D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476176"/>
            <a:ext cx="8640000" cy="4320000"/>
          </a:xfrm>
        </p:spPr>
        <p:txBody>
          <a:bodyPr/>
          <a:lstStyle>
            <a:lvl1pPr>
              <a:lnSpc>
                <a:spcPct val="120000"/>
              </a:lnSpc>
              <a:defRPr sz="2800">
                <a:latin typeface="Century Gothic" panose="020B0502020202020204" pitchFamily="34" charset="0"/>
              </a:defRPr>
            </a:lvl1pPr>
            <a:lvl2pPr>
              <a:lnSpc>
                <a:spcPct val="120000"/>
              </a:lnSpc>
              <a:defRPr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>
                <a:latin typeface="Century Gothic" panose="020B0502020202020204" pitchFamily="34" charset="0"/>
              </a:defRPr>
            </a:lvl4pPr>
            <a:lvl5pPr>
              <a:lnSpc>
                <a:spcPct val="120000"/>
              </a:lnSpc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76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81A0-5070-458D-9F87-B4CCB296E545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A18-29DC-4E05-B1A8-19E773B6B434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B984-F35B-4355-8357-CA7721238989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6F16-3D38-42F6-8DBE-AF23E93CE6DB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9EB3-ECEB-4453-83AD-C33046B76CD8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>
              <a:defRPr sz="3600" b="0"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548185"/>
            <a:ext cx="8640000" cy="4176000"/>
          </a:xfrm>
        </p:spPr>
        <p:txBody>
          <a:bodyPr>
            <a:normAutofit/>
          </a:bodyPr>
          <a:lstStyle>
            <a:lvl1pPr algn="just">
              <a:defRPr sz="1800" b="1">
                <a:latin typeface="Century Gothic" panose="020B0502020202020204" pitchFamily="34" charset="0"/>
              </a:defRPr>
            </a:lvl1pPr>
            <a:lvl2pPr algn="just">
              <a:defRPr sz="1800" b="1">
                <a:latin typeface="Century Gothic" panose="020B0502020202020204" pitchFamily="34" charset="0"/>
              </a:defRPr>
            </a:lvl2pPr>
            <a:lvl3pPr algn="just">
              <a:defRPr sz="1800" b="1">
                <a:latin typeface="Century Gothic" panose="020B0502020202020204" pitchFamily="34" charset="0"/>
              </a:defRPr>
            </a:lvl3pPr>
            <a:lvl4pPr algn="just">
              <a:defRPr sz="1800" b="1">
                <a:latin typeface="Century Gothic" panose="020B0502020202020204" pitchFamily="34" charset="0"/>
              </a:defRPr>
            </a:lvl4pPr>
            <a:lvl5pPr algn="just">
              <a:defRPr sz="1800" b="1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4118208"/>
            <a:ext cx="8640000" cy="10800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0264" y="2716297"/>
            <a:ext cx="8640000" cy="10800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3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49"/>
            <a:ext cx="4136283" cy="5978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1"/>
            <a:ext cx="4136283" cy="36924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7" y="1434549"/>
            <a:ext cx="4137908" cy="5978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7" y="2032401"/>
            <a:ext cx="4137908" cy="36924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5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9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8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6" y="255164"/>
            <a:ext cx="3079865" cy="1085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4"/>
            <a:ext cx="5233332" cy="54696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6" y="1341088"/>
            <a:ext cx="3079865" cy="43837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7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4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1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7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6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C7A-5088-4707-AFEA-8CBF8B4EC93F}" type="datetime1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Y2017 Research Plan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2017/09/11</a:t>
            </a:r>
            <a:endParaRPr lang="en-US" altLang="ko-KR" dirty="0"/>
          </a:p>
          <a:p>
            <a:r>
              <a:rPr lang="en-US" altLang="ko-KR" dirty="0" err="1" smtClean="0"/>
              <a:t>Seojin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Kim@DCLab</a:t>
            </a:r>
            <a:r>
              <a:rPr lang="en-US" altLang="ko-KR" dirty="0"/>
              <a:t>., SKKU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601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올해의 포부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Sound body, sound mind</a:t>
            </a:r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규칙적인 생활과 꾸준히 운동하기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긍정적으로 생각하기  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동계학술발표회에 좋은 논문쓰기 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800" dirty="0" smtClean="0"/>
              <a:t>-&gt; </a:t>
            </a:r>
            <a:r>
              <a:rPr lang="ko-KR" altLang="en-US" sz="2800" dirty="0" smtClean="0"/>
              <a:t>우선 연구주제를 찾기 위해서</a:t>
            </a:r>
            <a:r>
              <a:rPr lang="en-US" altLang="ko-KR" dirty="0"/>
              <a:t> </a:t>
            </a:r>
            <a:r>
              <a:rPr lang="ko-KR" altLang="en-US" dirty="0" smtClean="0"/>
              <a:t>주어진 과제를 열심 히 하고 논문을 읽는다</a:t>
            </a:r>
            <a:r>
              <a:rPr lang="en-US" altLang="ko-KR" dirty="0" smtClean="0"/>
              <a:t>. </a:t>
            </a:r>
            <a:r>
              <a:rPr lang="en-US" altLang="ko-KR" sz="2800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토플 </a:t>
            </a:r>
            <a:r>
              <a:rPr lang="en-US" altLang="ko-KR" dirty="0" smtClean="0"/>
              <a:t>110</a:t>
            </a:r>
            <a:r>
              <a:rPr lang="ko-KR" altLang="en-US" dirty="0" smtClean="0"/>
              <a:t>점을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월까지 받는다 </a:t>
            </a:r>
            <a:r>
              <a:rPr lang="en-US" altLang="ko-KR" sz="2800" dirty="0" smtClean="0"/>
              <a:t>-&gt; </a:t>
            </a:r>
            <a:r>
              <a:rPr lang="ko-KR" altLang="en-US" sz="2800" dirty="0" err="1" smtClean="0"/>
              <a:t>틈틈히</a:t>
            </a:r>
            <a:r>
              <a:rPr lang="ko-KR" altLang="en-US" sz="2800" dirty="0" smtClean="0"/>
              <a:t> 영어 </a:t>
            </a:r>
            <a:r>
              <a:rPr lang="ko-KR" altLang="en-US" dirty="0" smtClean="0"/>
              <a:t>텍스트 읽기 및 영어 듣기 </a:t>
            </a:r>
            <a:r>
              <a:rPr lang="ko-KR" altLang="en-US" sz="2800" dirty="0" smtClean="0"/>
              <a:t>  </a:t>
            </a:r>
            <a:endParaRPr lang="en-US" altLang="ko-KR" sz="2800" dirty="0" smtClean="0"/>
          </a:p>
          <a:p>
            <a:pPr>
              <a:lnSpc>
                <a:spcPct val="120000"/>
              </a:lnSpc>
            </a:pPr>
            <a:endParaRPr lang="en-US" altLang="ko-KR" sz="2800" dirty="0"/>
          </a:p>
          <a:p>
            <a:pPr>
              <a:lnSpc>
                <a:spcPct val="120000"/>
              </a:lnSpc>
            </a:pPr>
            <a:endParaRPr lang="en-US" altLang="ko-KR" sz="2800" dirty="0"/>
          </a:p>
          <a:p>
            <a:pPr>
              <a:lnSpc>
                <a:spcPct val="120000"/>
              </a:lnSpc>
            </a:pPr>
            <a:endParaRPr lang="en-US" altLang="ko-KR" sz="2800" dirty="0"/>
          </a:p>
          <a:p>
            <a:pPr>
              <a:lnSpc>
                <a:spcPct val="120000"/>
              </a:lnSpc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99440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Y2017 </a:t>
            </a:r>
            <a:r>
              <a:rPr lang="en-US" altLang="ko-KR" dirty="0"/>
              <a:t>Plan vs. Actual</a:t>
            </a:r>
            <a:endParaRPr lang="ko-KR" alt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672950"/>
              </p:ext>
            </p:extLst>
          </p:nvPr>
        </p:nvGraphicFramePr>
        <p:xfrm>
          <a:off x="289239" y="1692457"/>
          <a:ext cx="8783999" cy="2304000"/>
        </p:xfrm>
        <a:graphic>
          <a:graphicData uri="http://schemas.openxmlformats.org/drawingml/2006/table">
            <a:tbl>
              <a:tblPr/>
              <a:tblGrid>
                <a:gridCol w="1019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4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7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87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17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000">
                <a:tc rowSpan="2" gridSpan="2"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                 일정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구분         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2016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연구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실적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목표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2017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연구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목표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Working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Submitted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Accepted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Published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0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특허 신청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출원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등록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국제 저널 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SCI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0 / 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SCIE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0 / 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국제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컨퍼런스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0 / 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국내 저널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</a:rPr>
                        <a:t>0 / 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국내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컨퍼런스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맑은 고딕" pitchFamily="50" charset="-127"/>
                          <a:cs typeface="+mn-cs"/>
                        </a:rPr>
                        <a:t>0 / 0</a:t>
                      </a:r>
                      <a:endParaRPr kumimoji="1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1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맑은 고딕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국내 특허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맑은 고딕" pitchFamily="50" charset="-127"/>
                          <a:cs typeface="+mn-cs"/>
                        </a:rPr>
                        <a:t>0 / 0</a:t>
                      </a:r>
                      <a:endParaRPr kumimoji="1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국제 특허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맑은 고딕" pitchFamily="50" charset="-127"/>
                          <a:cs typeface="+mn-cs"/>
                        </a:rPr>
                        <a:t>0 / 0</a:t>
                      </a:r>
                      <a:endParaRPr kumimoji="1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88256" y="1332193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/>
                </a:solidFill>
              </a:rPr>
              <a:t>논문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8256" y="4284521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solidFill>
                  <a:schemeClr val="tx1"/>
                </a:solidFill>
              </a:rPr>
              <a:t>TOEFL(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최고점수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>
                <a:solidFill>
                  <a:schemeClr val="tx1"/>
                </a:solidFill>
              </a:rPr>
              <a:t>-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/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목표점수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110)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342242"/>
              </p:ext>
            </p:extLst>
          </p:nvPr>
        </p:nvGraphicFramePr>
        <p:xfrm>
          <a:off x="288256" y="4644673"/>
          <a:ext cx="8784004" cy="1296000"/>
        </p:xfrm>
        <a:graphic>
          <a:graphicData uri="http://schemas.openxmlformats.org/drawingml/2006/table">
            <a:tbl>
              <a:tblPr/>
              <a:tblGrid>
                <a:gridCol w="812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3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9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53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53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53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9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53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53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41" marR="92141" marT="43734" marB="43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 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점수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41" marR="92141" marT="43734" marB="43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80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110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실제 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점수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41" marR="92141" marT="43734" marB="43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sng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2141" marR="92141" marT="43734" marB="4373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Quarterly Plan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8256" y="1332193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/>
                </a:solidFill>
              </a:rPr>
              <a:t>계</a:t>
            </a:r>
            <a:r>
              <a:rPr lang="ko-KR" altLang="en-US" sz="1600" b="1" dirty="0">
                <a:solidFill>
                  <a:schemeClr val="tx1"/>
                </a:solidFill>
              </a:rPr>
              <a:t>획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8256" y="3996457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/>
                </a:solidFill>
              </a:rPr>
              <a:t>진행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619856"/>
              </p:ext>
            </p:extLst>
          </p:nvPr>
        </p:nvGraphicFramePr>
        <p:xfrm>
          <a:off x="288256" y="1692441"/>
          <a:ext cx="8783999" cy="216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128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분기</a:t>
                      </a: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분기</a:t>
                      </a: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분기</a:t>
                      </a: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분기</a:t>
                      </a: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국제저널</a:t>
                      </a: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-</a:t>
                      </a:r>
                      <a:endParaRPr lang="ko-KR" altLang="en-US" sz="8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-</a:t>
                      </a:r>
                      <a:endParaRPr lang="ko-KR" altLang="en-US" sz="8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ctr" latinLnBrk="1">
                        <a:buFont typeface="Arial" pitchFamily="34" charset="0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국제학회</a:t>
                      </a: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-</a:t>
                      </a:r>
                      <a:endParaRPr lang="ko-KR" altLang="en-US" sz="8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-</a:t>
                      </a:r>
                      <a:endParaRPr lang="ko-KR" altLang="en-US" sz="8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국내저널</a:t>
                      </a: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88256" y="4356497"/>
          <a:ext cx="8783999" cy="11160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6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분기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분기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분기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분기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국제저널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국제학회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국내저널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15" marR="93615" marT="42725" marB="42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86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56" y="251067"/>
            <a:ext cx="8640000" cy="1008000"/>
          </a:xfrm>
        </p:spPr>
        <p:txBody>
          <a:bodyPr/>
          <a:lstStyle/>
          <a:p>
            <a:r>
              <a:rPr lang="en-US" altLang="ko-KR" dirty="0"/>
              <a:t>Papers and Patents</a:t>
            </a:r>
            <a:endParaRPr lang="ko-KR" alt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677334"/>
              </p:ext>
            </p:extLst>
          </p:nvPr>
        </p:nvGraphicFramePr>
        <p:xfrm>
          <a:off x="287280" y="1531385"/>
          <a:ext cx="8784000" cy="3384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8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학회명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논문명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실적구분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trike="noStrike" dirty="0" smtClean="0"/>
                        <a:t>동계학술발표회 </a:t>
                      </a:r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trike="noStrike" dirty="0" smtClean="0"/>
                        <a:t>(</a:t>
                      </a:r>
                      <a:r>
                        <a:rPr lang="ko-KR" altLang="en-US" sz="900" strike="noStrike" dirty="0" smtClean="0"/>
                        <a:t>미정</a:t>
                      </a:r>
                      <a:r>
                        <a:rPr lang="en-US" altLang="ko-KR" sz="900" strike="noStrike" dirty="0" smtClean="0"/>
                        <a:t>)</a:t>
                      </a:r>
                      <a:r>
                        <a:rPr lang="ko-KR" altLang="en-US" sz="900" strike="noStrike" dirty="0" smtClean="0"/>
                        <a:t>파일 시스템 </a:t>
                      </a:r>
                      <a:r>
                        <a:rPr lang="ko-KR" altLang="en-US" sz="900" strike="noStrike" dirty="0" smtClean="0"/>
                        <a:t>스토리지 관련 </a:t>
                      </a:r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Working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17.10.20)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569966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12715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87280" y="1173166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/>
                </a:solidFill>
              </a:rPr>
              <a:t>논문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7280" y="5004569"/>
            <a:ext cx="87849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44000" indent="-144000"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chemeClr val="tx1"/>
                </a:solidFill>
              </a:rPr>
              <a:t>특허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43226"/>
              </p:ext>
            </p:extLst>
          </p:nvPr>
        </p:nvGraphicFramePr>
        <p:xfrm>
          <a:off x="287280" y="5364609"/>
          <a:ext cx="8784000" cy="64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출원국가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특허명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실적구분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trike="noStrike" dirty="0"/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40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Background 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FTL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Journaling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JEDEC vs OLTP  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47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FTL(Flash Translation Layer)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144240" y="1692201"/>
            <a:ext cx="6245503" cy="3960440"/>
            <a:chOff x="504280" y="1548185"/>
            <a:chExt cx="6245503" cy="3960440"/>
          </a:xfrm>
        </p:grpSpPr>
        <p:sp>
          <p:nvSpPr>
            <p:cNvPr id="9" name="직사각형 8"/>
            <p:cNvSpPr/>
            <p:nvPr/>
          </p:nvSpPr>
          <p:spPr>
            <a:xfrm>
              <a:off x="530509" y="1548185"/>
              <a:ext cx="6192688" cy="39604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720304" y="1703534"/>
              <a:ext cx="3456384" cy="7916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Application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(Sector Base File System, Operation System)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31756" y="3130196"/>
              <a:ext cx="3444931" cy="64831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Flash Translation Layer</a:t>
              </a:r>
            </a:p>
            <a:p>
              <a:pPr algn="ctr"/>
              <a:r>
                <a:rPr lang="en-US" altLang="ko-KR" sz="1400" dirty="0" smtClean="0"/>
                <a:t>[Flash Device Driver]</a:t>
              </a:r>
              <a:endParaRPr lang="ko-KR" altLang="en-US" sz="1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54873" y="4294139"/>
              <a:ext cx="3421814" cy="926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NAND Flash Memory</a:t>
              </a:r>
              <a:endParaRPr lang="ko-KR" altLang="en-US" b="1" dirty="0"/>
            </a:p>
          </p:txBody>
        </p:sp>
        <p:cxnSp>
          <p:nvCxnSpPr>
            <p:cNvPr id="8" name="직선 연결선 7"/>
            <p:cNvCxnSpPr/>
            <p:nvPr/>
          </p:nvCxnSpPr>
          <p:spPr>
            <a:xfrm flipV="1">
              <a:off x="504280" y="2744637"/>
              <a:ext cx="6192688" cy="5559"/>
            </a:xfrm>
            <a:prstGeom prst="line">
              <a:avLst/>
            </a:prstGeom>
            <a:ln w="1905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flipV="1">
              <a:off x="1944440" y="2557487"/>
              <a:ext cx="0" cy="44220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2880544" y="2557487"/>
              <a:ext cx="0" cy="44220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11046" y="2736642"/>
              <a:ext cx="10202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92D050"/>
                  </a:solidFill>
                </a:rPr>
                <a:t>Read Sector</a:t>
              </a:r>
              <a:endParaRPr lang="ko-KR" altLang="en-US" sz="1200" dirty="0">
                <a:solidFill>
                  <a:srgbClr val="92D05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06774" y="2744637"/>
              <a:ext cx="1049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92D050"/>
                  </a:solidFill>
                </a:rPr>
                <a:t>Write Sector</a:t>
              </a:r>
              <a:endParaRPr lang="ko-KR" altLang="en-US" sz="1200" dirty="0">
                <a:solidFill>
                  <a:srgbClr val="92D050"/>
                </a:solidFill>
              </a:endParaRP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V="1">
              <a:off x="1656408" y="3816437"/>
              <a:ext cx="0" cy="4339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2160464" y="3816437"/>
              <a:ext cx="0" cy="432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V="1">
              <a:off x="3240584" y="3816437"/>
              <a:ext cx="0" cy="432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37958" y="3868307"/>
              <a:ext cx="9216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0070C0"/>
                  </a:solidFill>
                </a:rPr>
                <a:t>Read Page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57252" y="3871209"/>
              <a:ext cx="9749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0070C0"/>
                  </a:solidFill>
                </a:rPr>
                <a:t>Erase Block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46423" y="3881510"/>
              <a:ext cx="950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0070C0"/>
                  </a:solidFill>
                </a:rPr>
                <a:t>Write Page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 flipH="1" flipV="1">
              <a:off x="4680264" y="2356493"/>
              <a:ext cx="1" cy="34424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4680264" y="2797773"/>
              <a:ext cx="0" cy="332423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72055" y="2412675"/>
              <a:ext cx="2024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>
                      <a:lumMod val="65000"/>
                    </a:schemeClr>
                  </a:solidFill>
                </a:rPr>
                <a:t>어플리케이션 영역</a:t>
              </a:r>
              <a:r>
                <a:rPr lang="en-US" altLang="ko-KR" sz="1200" b="1" dirty="0" smtClean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1200" b="1" dirty="0" smtClean="0">
                  <a:solidFill>
                    <a:schemeClr val="bg1">
                      <a:lumMod val="65000"/>
                    </a:schemeClr>
                  </a:solidFill>
                </a:rPr>
                <a:t>호스트</a:t>
              </a:r>
              <a:r>
                <a:rPr lang="en-US" altLang="ko-KR" sz="1200" b="1" dirty="0" smtClean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  <a:endParaRPr lang="ko-KR" alt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80441" y="2786307"/>
              <a:ext cx="12522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>
                      <a:lumMod val="65000"/>
                    </a:schemeClr>
                  </a:solidFill>
                </a:rPr>
                <a:t>장치 영역</a:t>
              </a:r>
              <a:r>
                <a:rPr lang="en-US" altLang="ko-KR" sz="1200" b="1" dirty="0" smtClean="0">
                  <a:solidFill>
                    <a:schemeClr val="bg1">
                      <a:lumMod val="65000"/>
                    </a:schemeClr>
                  </a:solidFill>
                </a:rPr>
                <a:t>(SSD)</a:t>
              </a:r>
              <a:endParaRPr lang="ko-KR" alt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 flipH="1">
              <a:off x="4197132" y="3518886"/>
              <a:ext cx="360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530586" y="3373678"/>
              <a:ext cx="22191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0070C0"/>
                  </a:solidFill>
                </a:rPr>
                <a:t>Logical to physical Mapping </a:t>
              </a:r>
            </a:p>
            <a:p>
              <a:r>
                <a:rPr lang="en-US" altLang="ko-KR" sz="1200" dirty="0" smtClean="0">
                  <a:solidFill>
                    <a:srgbClr val="0070C0"/>
                  </a:solidFill>
                </a:rPr>
                <a:t>Wear leveling </a:t>
              </a:r>
            </a:p>
            <a:p>
              <a:r>
                <a:rPr lang="en-US" altLang="ko-KR" sz="1200" dirty="0" smtClean="0">
                  <a:solidFill>
                    <a:srgbClr val="0070C0"/>
                  </a:solidFill>
                </a:rPr>
                <a:t>Garbage Collection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470237" y="1611042"/>
            <a:ext cx="26905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FTL</a:t>
            </a:r>
            <a:r>
              <a:rPr lang="ko-KR" altLang="en-US" sz="2000" b="1" dirty="0" smtClean="0"/>
              <a:t>이 하는 일 </a:t>
            </a:r>
            <a:endParaRPr lang="en-US" altLang="ko-KR" sz="2000" b="1" dirty="0" smtClean="0"/>
          </a:p>
          <a:p>
            <a:r>
              <a:rPr lang="en-US" altLang="ko-KR" dirty="0" smtClean="0"/>
              <a:t>1.Logical to Physical Mapping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Page-level Mapping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Block-level Mapping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Hybrid Mapping </a:t>
            </a:r>
          </a:p>
          <a:p>
            <a:r>
              <a:rPr lang="en-US" altLang="ko-KR" dirty="0" smtClean="0"/>
              <a:t>2.Wear Leveling </a:t>
            </a:r>
          </a:p>
          <a:p>
            <a:r>
              <a:rPr lang="en-US" altLang="ko-KR" dirty="0" smtClean="0"/>
              <a:t>3.Garbage Collection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52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Journaling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915" y="1332161"/>
            <a:ext cx="8640000" cy="4320000"/>
          </a:xfrm>
        </p:spPr>
        <p:txBody>
          <a:bodyPr/>
          <a:lstStyle/>
          <a:p>
            <a:r>
              <a:rPr lang="en-US" altLang="ko-KR" sz="1800" dirty="0" smtClean="0"/>
              <a:t>Data Journaling </a:t>
            </a:r>
          </a:p>
          <a:p>
            <a:pPr lvl="1"/>
            <a:r>
              <a:rPr lang="en-US" altLang="ko-KR" sz="1600" dirty="0" smtClean="0"/>
              <a:t>Write-ahead logging </a:t>
            </a:r>
          </a:p>
          <a:p>
            <a:pPr lvl="1"/>
            <a:r>
              <a:rPr lang="en-US" altLang="ko-KR" sz="1600" dirty="0" err="1" smtClean="0"/>
              <a:t>TxB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업데이트의 시작을 알림 </a:t>
            </a:r>
            <a:r>
              <a:rPr lang="en-US" altLang="ko-KR" sz="1600" dirty="0" smtClean="0"/>
              <a:t>transaction identifier(TID)</a:t>
            </a:r>
          </a:p>
          <a:p>
            <a:pPr lvl="1"/>
            <a:r>
              <a:rPr lang="en-US" altLang="ko-KR" sz="1600" dirty="0" err="1" smtClean="0"/>
              <a:t>TxE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업데이트의 끝 </a:t>
            </a:r>
            <a:r>
              <a:rPr lang="en-US" altLang="ko-KR" sz="1600" dirty="0" smtClean="0"/>
              <a:t>TID</a:t>
            </a:r>
            <a:r>
              <a:rPr lang="ko-KR" altLang="en-US" sz="1600" dirty="0" smtClean="0"/>
              <a:t>정보 들어감 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04" y="2844329"/>
            <a:ext cx="7776864" cy="893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2332" y="3737916"/>
            <a:ext cx="72728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Journal Write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TxB</a:t>
            </a:r>
            <a:r>
              <a:rPr lang="ko-KR" altLang="en-US" sz="1600" dirty="0" smtClean="0"/>
              <a:t>를 포함한 </a:t>
            </a:r>
            <a:r>
              <a:rPr lang="en-US" altLang="ko-KR" sz="1600" dirty="0" smtClean="0"/>
              <a:t>transaction</a:t>
            </a:r>
            <a:r>
              <a:rPr lang="ko-KR" altLang="en-US" sz="1600" dirty="0" smtClean="0"/>
              <a:t>을 로그에 쓰고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모든 </a:t>
            </a:r>
            <a:r>
              <a:rPr lang="en-US" altLang="ko-KR" sz="1600" dirty="0" smtClean="0"/>
              <a:t>pending data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metadata</a:t>
            </a:r>
            <a:r>
              <a:rPr lang="ko-KR" altLang="en-US" sz="1600" dirty="0" smtClean="0"/>
              <a:t>를 로그에 업데이트 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Journal Commit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Transaction commit block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log</a:t>
            </a:r>
            <a:r>
              <a:rPr lang="ko-KR" altLang="en-US" sz="1600" dirty="0" smtClean="0"/>
              <a:t>에 쓰고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완료되는 것을 기다린다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이후에 </a:t>
            </a:r>
            <a:r>
              <a:rPr lang="en-US" altLang="ko-KR" sz="1600" dirty="0" smtClean="0"/>
              <a:t>transaction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commit </a:t>
            </a:r>
            <a:r>
              <a:rPr lang="ko-KR" altLang="en-US" sz="1600" dirty="0" smtClean="0"/>
              <a:t>되었다고 한다</a:t>
            </a:r>
            <a:r>
              <a:rPr lang="en-US" altLang="ko-KR" sz="1600" dirty="0" smtClean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Checkpoint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미루어진 </a:t>
            </a:r>
            <a:r>
              <a:rPr lang="en-US" altLang="ko-KR" sz="1600" dirty="0" smtClean="0"/>
              <a:t>metadata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data update</a:t>
            </a:r>
            <a:r>
              <a:rPr lang="ko-KR" altLang="en-US" sz="1600" dirty="0" smtClean="0"/>
              <a:t>들을 </a:t>
            </a:r>
            <a:r>
              <a:rPr lang="en-US" altLang="ko-KR" sz="1600" dirty="0" smtClean="0"/>
              <a:t>file system</a:t>
            </a:r>
            <a:r>
              <a:rPr lang="ko-KR" altLang="en-US" sz="1600" dirty="0" smtClean="0"/>
              <a:t>의 그들의 최종 위치에 </a:t>
            </a:r>
            <a:r>
              <a:rPr lang="en-US" altLang="ko-KR" sz="1600" dirty="0" smtClean="0"/>
              <a:t>write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2385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JEDEC vs OLTP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288" y="1548185"/>
            <a:ext cx="3005305" cy="12969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69" y="2928440"/>
            <a:ext cx="3399115" cy="18211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997" y="1418647"/>
            <a:ext cx="2020211" cy="2088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24345" y="3454865"/>
            <a:ext cx="1329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OLTP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I/O </a:t>
            </a:r>
            <a:r>
              <a:rPr lang="ko-KR" altLang="en-US" sz="1200" dirty="0" smtClean="0"/>
              <a:t>분석</a:t>
            </a:r>
            <a:endParaRPr lang="ko-KR" altLang="en-US" sz="12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744640" y="1551630"/>
            <a:ext cx="0" cy="44644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97737" y="1548185"/>
            <a:ext cx="33123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OLTP</a:t>
            </a:r>
            <a:r>
              <a:rPr lang="ko-KR" altLang="en-US" sz="1600" dirty="0" smtClean="0"/>
              <a:t>와 같은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응용에서는 트랜잭션 단위의 관리가 필요하므로</a:t>
            </a:r>
            <a:endParaRPr lang="en-US" altLang="ko-KR" sz="1600" dirty="0" smtClean="0"/>
          </a:p>
          <a:p>
            <a:r>
              <a:rPr lang="ko-KR" altLang="en-US" sz="1600" dirty="0" smtClean="0"/>
              <a:t>저널 영역에 지속적인 쓰기 연산이 발생하여 </a:t>
            </a:r>
            <a:r>
              <a:rPr lang="ko-KR" altLang="en-US" sz="1600" dirty="0" err="1" smtClean="0"/>
              <a:t>저널링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I/O</a:t>
            </a:r>
            <a:r>
              <a:rPr lang="ko-KR" altLang="en-US" sz="1600" dirty="0" smtClean="0"/>
              <a:t>가 전체 </a:t>
            </a:r>
            <a:r>
              <a:rPr lang="en-US" altLang="ko-KR" sz="1600" dirty="0" smtClean="0"/>
              <a:t>I/O</a:t>
            </a:r>
            <a:r>
              <a:rPr lang="ko-KR" altLang="en-US" sz="1600" dirty="0" smtClean="0"/>
              <a:t>의 상당부분을 차지한다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err="1" smtClean="0"/>
              <a:t>저널링의</a:t>
            </a:r>
            <a:r>
              <a:rPr lang="ko-KR" altLang="en-US" sz="1600" dirty="0" smtClean="0"/>
              <a:t> 경우 데이터의 일관성 유지를 위해 많은 양의 추가적 쓰기를 발생시킨다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WAF</a:t>
            </a:r>
            <a:r>
              <a:rPr lang="ko-KR" altLang="en-US" sz="1600" dirty="0" smtClean="0">
                <a:solidFill>
                  <a:srgbClr val="FF0000"/>
                </a:solidFill>
              </a:rPr>
              <a:t>값이 높아진다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02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5416</TotalTime>
  <Words>482</Words>
  <Application>Microsoft Office PowerPoint</Application>
  <PresentationFormat>사용자 지정</PresentationFormat>
  <Paragraphs>213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Century Gothic</vt:lpstr>
      <vt:lpstr>Wingdings</vt:lpstr>
      <vt:lpstr>Office 테마</vt:lpstr>
      <vt:lpstr>1_Office 테마</vt:lpstr>
      <vt:lpstr>Y2017 Research Plan</vt:lpstr>
      <vt:lpstr>올해의 포부</vt:lpstr>
      <vt:lpstr>Y2017 Plan vs. Actual</vt:lpstr>
      <vt:lpstr>Quarterly Plan</vt:lpstr>
      <vt:lpstr>Papers and Patents</vt:lpstr>
      <vt:lpstr>Motivation</vt:lpstr>
      <vt:lpstr>FTL(Flash Translation Layer)</vt:lpstr>
      <vt:lpstr>Journaling</vt:lpstr>
      <vt:lpstr>JEDEC vs OLTP </vt:lpstr>
      <vt:lpstr>Q&amp;A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Microsoft Corporation</dc:creator>
  <cp:lastModifiedBy>DCLAB</cp:lastModifiedBy>
  <cp:revision>800</cp:revision>
  <cp:lastPrinted>2017-03-06T04:51:37Z</cp:lastPrinted>
  <dcterms:created xsi:type="dcterms:W3CDTF">2006-10-05T04:04:58Z</dcterms:created>
  <dcterms:modified xsi:type="dcterms:W3CDTF">2017-09-11T07:07:35Z</dcterms:modified>
</cp:coreProperties>
</file>