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  <p:sldMasterId id="2147484069" r:id="rId2"/>
  </p:sldMasterIdLst>
  <p:notesMasterIdLst>
    <p:notesMasterId r:id="rId12"/>
  </p:notesMasterIdLst>
  <p:sldIdLst>
    <p:sldId id="272" r:id="rId3"/>
    <p:sldId id="273" r:id="rId4"/>
    <p:sldId id="296" r:id="rId5"/>
    <p:sldId id="302" r:id="rId6"/>
    <p:sldId id="266" r:id="rId7"/>
    <p:sldId id="319" r:id="rId8"/>
    <p:sldId id="316" r:id="rId9"/>
    <p:sldId id="317" r:id="rId10"/>
    <p:sldId id="300" r:id="rId11"/>
  </p:sldIdLst>
  <p:sldSz cx="9361488" cy="6408738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BBA73A-D899-4DC3-B572-EC896EB73079}">
          <p14:sldIdLst>
            <p14:sldId id="272"/>
            <p14:sldId id="273"/>
            <p14:sldId id="296"/>
            <p14:sldId id="302"/>
            <p14:sldId id="266"/>
            <p14:sldId id="319"/>
            <p14:sldId id="316"/>
            <p14:sldId id="317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19">
          <p15:clr>
            <a:srgbClr val="A4A3A4"/>
          </p15:clr>
        </p15:guide>
        <p15:guide id="4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23" d="100"/>
          <a:sy n="123" d="100"/>
        </p:scale>
        <p:origin x="372" y="102"/>
      </p:cViewPr>
      <p:guideLst>
        <p:guide orient="horz" pos="2160"/>
        <p:guide pos="2880"/>
        <p:guide orient="horz" pos="2019"/>
        <p:guide pos="29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A078-7987-4461-8469-7453C7AF5D4A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66750" y="739775"/>
            <a:ext cx="54022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2821-CF68-4972-92E1-72FC09454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6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3216" y="1980377"/>
            <a:ext cx="8496000" cy="1296000"/>
          </a:xfrm>
        </p:spPr>
        <p:txBody>
          <a:bodyPr>
            <a:normAutofit/>
          </a:bodyPr>
          <a:lstStyle>
            <a:lvl1pPr>
              <a:defRPr sz="4400">
                <a:latin typeface="Century Gothic" panose="020B0502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4223" y="3780585"/>
            <a:ext cx="6553042" cy="1368000"/>
          </a:xfrm>
        </p:spPr>
        <p:txBody>
          <a:bodyPr>
            <a:normAutofit/>
          </a:bodyPr>
          <a:lstStyle>
            <a:lvl1pPr marL="0" indent="0" algn="ctr">
              <a:buNone/>
              <a:defRPr sz="3200" b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28"/>
            <a:ext cx="5616893" cy="7521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4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43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79" y="256647"/>
            <a:ext cx="2106335" cy="546819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47"/>
            <a:ext cx="6162980" cy="546819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23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662" y="1990866"/>
            <a:ext cx="9020167" cy="1373725"/>
          </a:xfrm>
        </p:spPr>
        <p:txBody>
          <a:bodyPr>
            <a:normAutofit/>
          </a:bodyPr>
          <a:lstStyle>
            <a:lvl1pPr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662" y="4081525"/>
            <a:ext cx="9020167" cy="1281647"/>
          </a:xfrm>
        </p:spPr>
        <p:txBody>
          <a:bodyPr>
            <a:normAutofit/>
          </a:bodyPr>
          <a:lstStyle>
            <a:lvl1pPr marL="0" indent="0" algn="r">
              <a:buNone/>
              <a:defRPr sz="1854" b="1">
                <a:solidFill>
                  <a:schemeClr val="tx1">
                    <a:tint val="75000"/>
                  </a:schemeClr>
                </a:solidFill>
              </a:defRPr>
            </a:lvl1pPr>
            <a:lvl2pPr marL="49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3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9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2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73AD-3893-4862-9B04-46AB9A96C1DD}" type="datetime1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88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662" y="1315417"/>
            <a:ext cx="9020167" cy="4519994"/>
          </a:xfrm>
        </p:spPr>
        <p:txBody>
          <a:bodyPr lIns="0" tIns="0" rIns="0" bIns="0">
            <a:normAutofit/>
          </a:bodyPr>
          <a:lstStyle>
            <a:lvl1pPr marL="266947" indent="-266947">
              <a:lnSpc>
                <a:spcPct val="120000"/>
              </a:lnSpc>
              <a:buFont typeface="Wingdings" panose="05000000000000000000" pitchFamily="2" charset="2"/>
              <a:buChar char="§"/>
              <a:defRPr sz="1668" b="1"/>
            </a:lvl1pPr>
            <a:lvl2pPr marL="533894" indent="-266947">
              <a:lnSpc>
                <a:spcPct val="120000"/>
              </a:lnSpc>
              <a:buFont typeface="Wingdings" panose="05000000000000000000" pitchFamily="2" charset="2"/>
              <a:buChar char="ü"/>
              <a:defRPr sz="1668" b="1"/>
            </a:lvl2pPr>
            <a:lvl3pPr marL="834210" indent="-266947">
              <a:lnSpc>
                <a:spcPct val="120000"/>
              </a:lnSpc>
              <a:buFont typeface="맑은 고딕" panose="020B0503020000020004" pitchFamily="50" charset="-127"/>
              <a:buChar char="→"/>
              <a:defRPr sz="1668" b="1"/>
            </a:lvl3pPr>
            <a:lvl4pPr marL="1134526" indent="-266947">
              <a:lnSpc>
                <a:spcPct val="120000"/>
              </a:lnSpc>
              <a:defRPr sz="1668" b="1"/>
            </a:lvl4pPr>
            <a:lvl5pPr marL="1401473">
              <a:lnSpc>
                <a:spcPct val="120000"/>
              </a:lnSpc>
              <a:defRPr sz="1668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8A21675-2453-4347-B24C-166BC22C8C53}" type="datetime1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05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8A21675-2453-4347-B24C-166BC22C8C53}" type="datetime1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79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9"/>
            <a:ext cx="7957265" cy="1272845"/>
          </a:xfrm>
        </p:spPr>
        <p:txBody>
          <a:bodyPr anchor="t"/>
          <a:lstStyle>
            <a:lvl1pPr algn="l">
              <a:defRPr sz="4356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9"/>
            <a:ext cx="7957265" cy="1401911"/>
          </a:xfrm>
        </p:spPr>
        <p:txBody>
          <a:bodyPr anchor="b"/>
          <a:lstStyle>
            <a:lvl1pPr marL="0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1pPr>
            <a:lvl2pPr marL="496584" indent="0">
              <a:buNone/>
              <a:defRPr sz="1946">
                <a:solidFill>
                  <a:schemeClr val="tx1">
                    <a:tint val="75000"/>
                  </a:schemeClr>
                </a:solidFill>
              </a:defRPr>
            </a:lvl2pPr>
            <a:lvl3pPr marL="993168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3pPr>
            <a:lvl4pPr marL="1489752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4pPr>
            <a:lvl5pPr marL="1986336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5pPr>
            <a:lvl6pPr marL="2482919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6pPr>
            <a:lvl7pPr marL="2979503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7pPr>
            <a:lvl8pPr marL="3476087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8pPr>
            <a:lvl9pPr marL="3972671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0F8C-9729-4365-A32B-463035AD10D9}" type="datetime1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22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042D-C1EB-45D2-B553-A36757D2B321}" type="datetime1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76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50"/>
            <a:ext cx="4136283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2"/>
            <a:ext cx="4136283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9" y="1434550"/>
            <a:ext cx="4137908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9" y="2032402"/>
            <a:ext cx="4137908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8334-86EA-46C4-8430-BF618E82F90A}" type="datetime1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1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F7C2-E808-467B-A253-015E11C5AF7D}" type="datetime1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8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476176"/>
            <a:ext cx="8640000" cy="4320000"/>
          </a:xfrm>
        </p:spPr>
        <p:txBody>
          <a:bodyPr/>
          <a:lstStyle>
            <a:lvl1pPr>
              <a:lnSpc>
                <a:spcPct val="120000"/>
              </a:lnSpc>
              <a:defRPr sz="2800">
                <a:latin typeface="Century Gothic" panose="020B0502020202020204" pitchFamily="34" charset="0"/>
              </a:defRPr>
            </a:lvl1pPr>
            <a:lvl2pPr>
              <a:lnSpc>
                <a:spcPct val="120000"/>
              </a:lnSpc>
              <a:defRPr>
                <a:latin typeface="Century Gothic" panose="020B0502020202020204" pitchFamily="34" charset="0"/>
              </a:defRPr>
            </a:lvl2pPr>
            <a:lvl3pPr>
              <a:lnSpc>
                <a:spcPct val="120000"/>
              </a:lnSpc>
              <a:defRPr>
                <a:latin typeface="Century Gothic" panose="020B0502020202020204" pitchFamily="34" charset="0"/>
              </a:defRPr>
            </a:lvl3pPr>
            <a:lvl4pPr>
              <a:lnSpc>
                <a:spcPct val="120000"/>
              </a:lnSpc>
              <a:defRPr>
                <a:latin typeface="Century Gothic" panose="020B0502020202020204" pitchFamily="34" charset="0"/>
              </a:defRPr>
            </a:lvl4pPr>
            <a:lvl5pPr>
              <a:lnSpc>
                <a:spcPct val="120000"/>
              </a:lnSpc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76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81A0-5070-458D-9F87-B4CCB296E545}" type="datetime1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47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7" y="255162"/>
            <a:ext cx="3079865" cy="1085926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3" y="255165"/>
            <a:ext cx="5233332" cy="5469681"/>
          </a:xfrm>
        </p:spPr>
        <p:txBody>
          <a:bodyPr/>
          <a:lstStyle>
            <a:lvl1pPr>
              <a:defRPr sz="3430"/>
            </a:lvl1pPr>
            <a:lvl2pPr>
              <a:defRPr sz="3059"/>
            </a:lvl2pPr>
            <a:lvl3pPr>
              <a:defRPr sz="2595"/>
            </a:lvl3pPr>
            <a:lvl4pPr>
              <a:defRPr sz="2132"/>
            </a:lvl4pPr>
            <a:lvl5pPr>
              <a:defRPr sz="2132"/>
            </a:lvl5pPr>
            <a:lvl6pPr>
              <a:defRPr sz="2132"/>
            </a:lvl6pPr>
            <a:lvl7pPr>
              <a:defRPr sz="2132"/>
            </a:lvl7pPr>
            <a:lvl8pPr>
              <a:defRPr sz="2132"/>
            </a:lvl8pPr>
            <a:lvl9pPr>
              <a:defRPr sz="213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7" y="1341090"/>
            <a:ext cx="3079865" cy="4383754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FA18-29DC-4E05-B1A8-19E773B6B434}" type="datetime1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040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430"/>
            </a:lvl1pPr>
            <a:lvl2pPr marL="496584" indent="0">
              <a:buNone/>
              <a:defRPr sz="3059"/>
            </a:lvl2pPr>
            <a:lvl3pPr marL="993168" indent="0">
              <a:buNone/>
              <a:defRPr sz="2595"/>
            </a:lvl3pPr>
            <a:lvl4pPr marL="1489752" indent="0">
              <a:buNone/>
              <a:defRPr sz="2132"/>
            </a:lvl4pPr>
            <a:lvl5pPr marL="1986336" indent="0">
              <a:buNone/>
              <a:defRPr sz="2132"/>
            </a:lvl5pPr>
            <a:lvl6pPr marL="2482919" indent="0">
              <a:buNone/>
              <a:defRPr sz="2132"/>
            </a:lvl6pPr>
            <a:lvl7pPr marL="2979503" indent="0">
              <a:buNone/>
              <a:defRPr sz="2132"/>
            </a:lvl7pPr>
            <a:lvl8pPr marL="3476087" indent="0">
              <a:buNone/>
              <a:defRPr sz="2132"/>
            </a:lvl8pPr>
            <a:lvl9pPr marL="3972671" indent="0">
              <a:buNone/>
              <a:defRPr sz="213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30"/>
            <a:ext cx="5616893" cy="752135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B984-F35B-4355-8357-CA7721238989}" type="datetime1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601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6F16-3D38-42F6-8DBE-AF23E93CE6DB}" type="datetime1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018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50"/>
            <a:ext cx="2106335" cy="54681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50"/>
            <a:ext cx="6162980" cy="54681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9EB3-ECEB-4453-83AD-C33046B76CD8}" type="datetime1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1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>
              <a:defRPr sz="3600" b="0">
                <a:latin typeface="Century Gothic" panose="020B0502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548185"/>
            <a:ext cx="8640000" cy="4176000"/>
          </a:xfrm>
        </p:spPr>
        <p:txBody>
          <a:bodyPr>
            <a:normAutofit/>
          </a:bodyPr>
          <a:lstStyle>
            <a:lvl1pPr algn="just">
              <a:defRPr sz="1800" b="1">
                <a:latin typeface="Century Gothic" panose="020B0502020202020204" pitchFamily="34" charset="0"/>
              </a:defRPr>
            </a:lvl1pPr>
            <a:lvl2pPr algn="just">
              <a:defRPr sz="1800" b="1">
                <a:latin typeface="Century Gothic" panose="020B0502020202020204" pitchFamily="34" charset="0"/>
              </a:defRPr>
            </a:lvl2pPr>
            <a:lvl3pPr algn="just">
              <a:defRPr sz="1800" b="1">
                <a:latin typeface="Century Gothic" panose="020B0502020202020204" pitchFamily="34" charset="0"/>
              </a:defRPr>
            </a:lvl3pPr>
            <a:lvl4pPr algn="just">
              <a:defRPr sz="1800" b="1">
                <a:latin typeface="Century Gothic" panose="020B0502020202020204" pitchFamily="34" charset="0"/>
              </a:defRPr>
            </a:lvl4pPr>
            <a:lvl5pPr algn="just">
              <a:defRPr sz="1800" b="1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4118208"/>
            <a:ext cx="8640000" cy="10800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0264" y="2716297"/>
            <a:ext cx="8640000" cy="10800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3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49"/>
            <a:ext cx="4136283" cy="5978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1"/>
            <a:ext cx="4136283" cy="36924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7" y="1434549"/>
            <a:ext cx="4137908" cy="5978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7" y="2032401"/>
            <a:ext cx="4137908" cy="36924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5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9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8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6" y="255164"/>
            <a:ext cx="3079865" cy="1085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2" y="255164"/>
            <a:ext cx="5233332" cy="54696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6" y="1341088"/>
            <a:ext cx="3079865" cy="43837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9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7"/>
            <a:ext cx="8425339" cy="106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4"/>
            <a:ext cx="8425339" cy="422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1"/>
            <a:ext cx="296447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7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6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50000"/>
            <a:lum/>
          </a:blip>
          <a:srcRect/>
          <a:tile tx="0" ty="0" sx="96000" sy="9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8"/>
            <a:ext cx="8425339" cy="1068122"/>
          </a:xfrm>
          <a:prstGeom prst="rect">
            <a:avLst/>
          </a:prstGeom>
        </p:spPr>
        <p:txBody>
          <a:bodyPr vert="horz" lIns="107149" tIns="53575" rIns="107149" bIns="5357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5"/>
            <a:ext cx="8425339" cy="4229471"/>
          </a:xfrm>
          <a:prstGeom prst="rect">
            <a:avLst/>
          </a:prstGeom>
        </p:spPr>
        <p:txBody>
          <a:bodyPr vert="horz" lIns="107149" tIns="53575" rIns="107149" bIns="535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l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8C7A-5088-4707-AFEA-8CBF8B4EC93F}" type="datetime1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3"/>
            <a:ext cx="2964471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ct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</p:sldLayoutIdLst>
  <p:hf hdr="0" ftr="0" dt="0"/>
  <p:txStyles>
    <p:titleStyle>
      <a:lvl1pPr algn="ctr" defTabSz="993168" rtl="0" eaLnBrk="1" latinLnBrk="1" hangingPunct="1">
        <a:spcBef>
          <a:spcPct val="0"/>
        </a:spcBef>
        <a:buNone/>
        <a:defRPr sz="4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438" indent="-372438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30" kern="1200">
          <a:solidFill>
            <a:schemeClr val="tx1"/>
          </a:solidFill>
          <a:latin typeface="+mn-lt"/>
          <a:ea typeface="+mn-ea"/>
          <a:cs typeface="+mn-cs"/>
        </a:defRPr>
      </a:lvl1pPr>
      <a:lvl2pPr marL="806949" indent="-310365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59" kern="1200">
          <a:solidFill>
            <a:schemeClr val="tx1"/>
          </a:solidFill>
          <a:latin typeface="+mn-lt"/>
          <a:ea typeface="+mn-ea"/>
          <a:cs typeface="+mn-cs"/>
        </a:defRPr>
      </a:lvl2pPr>
      <a:lvl3pPr marL="124145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173804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32" kern="1200">
          <a:solidFill>
            <a:schemeClr val="tx1"/>
          </a:solidFill>
          <a:latin typeface="+mn-lt"/>
          <a:ea typeface="+mn-ea"/>
          <a:cs typeface="+mn-cs"/>
        </a:defRPr>
      </a:lvl4pPr>
      <a:lvl5pPr marL="2234627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»"/>
        <a:defRPr sz="2132" kern="1200">
          <a:solidFill>
            <a:schemeClr val="tx1"/>
          </a:solidFill>
          <a:latin typeface="+mn-lt"/>
          <a:ea typeface="+mn-ea"/>
          <a:cs typeface="+mn-cs"/>
        </a:defRPr>
      </a:lvl5pPr>
      <a:lvl6pPr marL="2731211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6pPr>
      <a:lvl7pPr marL="3227795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7pPr>
      <a:lvl8pPr marL="372437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8pPr>
      <a:lvl9pPr marL="422096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1pPr>
      <a:lvl2pPr marL="496584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93168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3pPr>
      <a:lvl4pPr marL="1489752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1986336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482919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2979503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476087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3972671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Y2017 Research Plan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2017/10/16</a:t>
            </a:r>
            <a:endParaRPr lang="en-US" altLang="ko-KR" dirty="0"/>
          </a:p>
          <a:p>
            <a:r>
              <a:rPr lang="en-US" altLang="ko-KR" dirty="0" err="1" smtClean="0"/>
              <a:t>Seojin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Kim@DCLab</a:t>
            </a:r>
            <a:r>
              <a:rPr lang="en-US" altLang="ko-KR" dirty="0"/>
              <a:t>., SKKU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60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올해의 포부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Sound body, sound mind</a:t>
            </a:r>
          </a:p>
          <a:p>
            <a:pPr lvl="1"/>
            <a:r>
              <a:rPr lang="en-US" altLang="ko-KR" sz="2400" dirty="0" smtClean="0"/>
              <a:t> </a:t>
            </a:r>
            <a:r>
              <a:rPr lang="ko-KR" altLang="en-US" sz="2400" dirty="0" smtClean="0"/>
              <a:t>규칙적인 생활과 꾸준히 운동하기</a:t>
            </a:r>
            <a:r>
              <a:rPr lang="en-US" altLang="ko-KR" sz="2400" dirty="0" smtClean="0"/>
              <a:t>, </a:t>
            </a:r>
          </a:p>
          <a:p>
            <a:pPr marL="0" indent="0">
              <a:buNone/>
            </a:pPr>
            <a:r>
              <a:rPr lang="en-US" altLang="ko-KR" sz="2400" dirty="0" smtClean="0"/>
              <a:t>    </a:t>
            </a:r>
            <a:r>
              <a:rPr lang="ko-KR" altLang="en-US" sz="2400" dirty="0" smtClean="0"/>
              <a:t>긍정적으로 생각하기  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KSC’2017</a:t>
            </a:r>
            <a:r>
              <a:rPr lang="ko-KR" altLang="en-US" dirty="0" smtClean="0"/>
              <a:t>에 좋은 논문 쓰기 </a:t>
            </a:r>
            <a:endParaRPr lang="en-US" altLang="ko-KR" dirty="0"/>
          </a:p>
          <a:p>
            <a:pPr lvl="1"/>
            <a:r>
              <a:rPr lang="en-US" altLang="ko-KR" dirty="0" smtClean="0"/>
              <a:t> </a:t>
            </a:r>
            <a:r>
              <a:rPr lang="ko-KR" altLang="en-US" sz="2400" dirty="0" smtClean="0"/>
              <a:t>우선 연구주제를 찾기 위해서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주어진 과제를 열심 히 하고 논문을 읽는다</a:t>
            </a:r>
            <a:r>
              <a:rPr lang="en-US" altLang="ko-KR" sz="2400" dirty="0" smtClean="0"/>
              <a:t>.  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토플 </a:t>
            </a:r>
            <a:r>
              <a:rPr lang="en-US" altLang="ko-KR" dirty="0" smtClean="0"/>
              <a:t>110</a:t>
            </a:r>
            <a:r>
              <a:rPr lang="ko-KR" altLang="en-US" dirty="0" smtClean="0"/>
              <a:t>점을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월까지 받는다 </a:t>
            </a:r>
            <a:endParaRPr lang="en-US" altLang="ko-KR" dirty="0"/>
          </a:p>
          <a:p>
            <a:pPr lvl="1"/>
            <a:r>
              <a:rPr lang="en-US" altLang="ko-KR" sz="2400" dirty="0" smtClean="0"/>
              <a:t> </a:t>
            </a:r>
            <a:r>
              <a:rPr lang="ko-KR" altLang="en-US" sz="2400" dirty="0" smtClean="0"/>
              <a:t>틈틈이 영어 텍스트 읽기 및 영어 듣기   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endParaRPr lang="en-US" altLang="ko-KR" sz="2800" dirty="0"/>
          </a:p>
          <a:p>
            <a:pPr>
              <a:lnSpc>
                <a:spcPct val="120000"/>
              </a:lnSpc>
            </a:pPr>
            <a:endParaRPr lang="en-US" altLang="ko-KR" sz="2800" dirty="0"/>
          </a:p>
          <a:p>
            <a:pPr>
              <a:lnSpc>
                <a:spcPct val="120000"/>
              </a:lnSpc>
            </a:pPr>
            <a:endParaRPr lang="en-US" altLang="ko-KR" sz="2800" dirty="0"/>
          </a:p>
          <a:p>
            <a:pPr>
              <a:lnSpc>
                <a:spcPct val="120000"/>
              </a:lnSpc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99440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Y2017 </a:t>
            </a:r>
            <a:r>
              <a:rPr lang="en-US" altLang="ko-KR" dirty="0"/>
              <a:t>Plan vs. Actual</a:t>
            </a:r>
            <a:endParaRPr lang="ko-KR" alt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33273"/>
              </p:ext>
            </p:extLst>
          </p:nvPr>
        </p:nvGraphicFramePr>
        <p:xfrm>
          <a:off x="289239" y="1692457"/>
          <a:ext cx="8783999" cy="2304000"/>
        </p:xfrm>
        <a:graphic>
          <a:graphicData uri="http://schemas.openxmlformats.org/drawingml/2006/table">
            <a:tbl>
              <a:tblPr/>
              <a:tblGrid>
                <a:gridCol w="1019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4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7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87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17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000">
                <a:tc rowSpan="2" gridSpan="2"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                 일정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구분         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2016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연구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실적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/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목표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2017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연구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목표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Working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Submitted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Accepted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Published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0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특허 신청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출원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등록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00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국제 저널 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SCI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0 / 0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SCIE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0 / 0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국제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컨퍼런스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0 / 0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국내 저널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0 / 0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국내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컨퍼런스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맑은 고딕" pitchFamily="50" charset="-127"/>
                          <a:cs typeface="+mn-cs"/>
                        </a:rPr>
                        <a:t>0 / 0</a:t>
                      </a:r>
                      <a:endParaRPr kumimoji="1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1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1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국내 특허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맑은 고딕" pitchFamily="50" charset="-127"/>
                          <a:cs typeface="+mn-cs"/>
                        </a:rPr>
                        <a:t>0 / 0</a:t>
                      </a:r>
                      <a:endParaRPr kumimoji="1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국제 특허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맑은 고딕" pitchFamily="50" charset="-127"/>
                          <a:cs typeface="+mn-cs"/>
                        </a:rPr>
                        <a:t>0 / 0</a:t>
                      </a:r>
                      <a:endParaRPr kumimoji="1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88256" y="1332193"/>
            <a:ext cx="8784976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44000" indent="-144000"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tx1"/>
                </a:solidFill>
              </a:rPr>
              <a:t>논문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8256" y="4284521"/>
            <a:ext cx="8784976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44000" indent="-144000">
              <a:buFont typeface="Wingdings" panose="05000000000000000000" pitchFamily="2" charset="2"/>
              <a:buChar char="§"/>
            </a:pPr>
            <a:r>
              <a:rPr lang="en-US" altLang="ko-KR" sz="1600" b="1" dirty="0" smtClean="0">
                <a:solidFill>
                  <a:schemeClr val="tx1"/>
                </a:solidFill>
              </a:rPr>
              <a:t>TOEFL(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최고점수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>
                <a:solidFill>
                  <a:schemeClr val="tx1"/>
                </a:solidFill>
              </a:rPr>
              <a:t>-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/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목표점수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110)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342242"/>
              </p:ext>
            </p:extLst>
          </p:nvPr>
        </p:nvGraphicFramePr>
        <p:xfrm>
          <a:off x="288256" y="4644673"/>
          <a:ext cx="8784004" cy="1296000"/>
        </p:xfrm>
        <a:graphic>
          <a:graphicData uri="http://schemas.openxmlformats.org/drawingml/2006/table">
            <a:tbl>
              <a:tblPr/>
              <a:tblGrid>
                <a:gridCol w="812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3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3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3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9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53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53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53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9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531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53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일정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2141" marR="92141" marT="43734" marB="43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 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점수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2141" marR="92141" marT="43734" marB="43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80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110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실제 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점수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2141" marR="92141" marT="43734" marB="43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sng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Quarterly Plan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88256" y="1332193"/>
            <a:ext cx="8784976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44000" indent="-144000"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tx1"/>
                </a:solidFill>
              </a:rPr>
              <a:t>계</a:t>
            </a:r>
            <a:r>
              <a:rPr lang="ko-KR" altLang="en-US" sz="1600" b="1" dirty="0">
                <a:solidFill>
                  <a:schemeClr val="tx1"/>
                </a:solidFill>
              </a:rPr>
              <a:t>획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8256" y="3996457"/>
            <a:ext cx="8784976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44000" indent="-144000"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tx1"/>
                </a:solidFill>
              </a:rPr>
              <a:t>진행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619856"/>
              </p:ext>
            </p:extLst>
          </p:nvPr>
        </p:nvGraphicFramePr>
        <p:xfrm>
          <a:off x="288256" y="1692441"/>
          <a:ext cx="8783999" cy="216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128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분기</a:t>
                      </a: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분기</a:t>
                      </a: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분기</a:t>
                      </a: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분기</a:t>
                      </a: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국제저널</a:t>
                      </a:r>
                    </a:p>
                  </a:txBody>
                  <a:tcPr marL="93615" marR="93615" marT="42725" marB="4272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-</a:t>
                      </a:r>
                      <a:endParaRPr lang="ko-KR" altLang="en-US" sz="8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-</a:t>
                      </a:r>
                      <a:endParaRPr lang="ko-KR" altLang="en-US" sz="8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국제학회</a:t>
                      </a:r>
                    </a:p>
                  </a:txBody>
                  <a:tcPr marL="93615" marR="93615" marT="42725" marB="4272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-</a:t>
                      </a:r>
                      <a:endParaRPr lang="ko-KR" altLang="en-US" sz="8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8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-</a:t>
                      </a:r>
                      <a:endParaRPr lang="ko-KR" altLang="en-US" sz="8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8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국내저널</a:t>
                      </a:r>
                    </a:p>
                  </a:txBody>
                  <a:tcPr marL="93615" marR="93615" marT="42725" marB="4272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88256" y="4356497"/>
          <a:ext cx="8783999" cy="11160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6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분기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분기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분기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분기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국제저널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국제학회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국내저널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861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56" y="251067"/>
            <a:ext cx="8640000" cy="1008000"/>
          </a:xfrm>
        </p:spPr>
        <p:txBody>
          <a:bodyPr/>
          <a:lstStyle/>
          <a:p>
            <a:r>
              <a:rPr lang="en-US" altLang="ko-KR" dirty="0"/>
              <a:t>Papers and Patents</a:t>
            </a:r>
            <a:endParaRPr lang="ko-KR" altLang="en-US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106652"/>
              </p:ext>
            </p:extLst>
          </p:nvPr>
        </p:nvGraphicFramePr>
        <p:xfrm>
          <a:off x="287280" y="1531385"/>
          <a:ext cx="8784000" cy="3384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8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학회명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논문명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실적구분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strike="noStrike" dirty="0" smtClean="0"/>
                        <a:t>KSC2017</a:t>
                      </a:r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strike="noStrike" dirty="0" smtClean="0"/>
                        <a:t>RAID</a:t>
                      </a:r>
                      <a:r>
                        <a:rPr lang="ko-KR" altLang="en-US" sz="900" strike="noStrike" dirty="0" smtClean="0"/>
                        <a:t>를 구성하는 </a:t>
                      </a:r>
                      <a:r>
                        <a:rPr lang="ko-KR" altLang="en-US" sz="900" strike="noStrike" dirty="0" err="1" smtClean="0"/>
                        <a:t>스토리지를</a:t>
                      </a:r>
                      <a:r>
                        <a:rPr lang="ko-KR" altLang="en-US" sz="900" strike="noStrike" dirty="0" smtClean="0"/>
                        <a:t> 고려한 </a:t>
                      </a:r>
                      <a:r>
                        <a:rPr lang="en-US" altLang="ko-KR" sz="900" strike="noStrike" dirty="0" smtClean="0"/>
                        <a:t>IO</a:t>
                      </a:r>
                      <a:r>
                        <a:rPr lang="ko-KR" altLang="en-US" sz="900" strike="noStrike" baseline="0" dirty="0" smtClean="0"/>
                        <a:t> 처리 성능 분석 </a:t>
                      </a:r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Submitted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(17.10.20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569966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12715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87280" y="1173166"/>
            <a:ext cx="8784976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44000" indent="-144000"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tx1"/>
                </a:solidFill>
              </a:rPr>
              <a:t>논문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7280" y="5004569"/>
            <a:ext cx="8784976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44000" indent="-144000"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tx1"/>
                </a:solidFill>
              </a:rPr>
              <a:t>특허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43226"/>
              </p:ext>
            </p:extLst>
          </p:nvPr>
        </p:nvGraphicFramePr>
        <p:xfrm>
          <a:off x="287280" y="5364609"/>
          <a:ext cx="8784000" cy="648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출원국가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특허명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실적구분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40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연구진행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60263" y="1548185"/>
            <a:ext cx="4248473" cy="417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To Do List</a:t>
            </a:r>
          </a:p>
          <a:p>
            <a:pPr lvl="1"/>
            <a:r>
              <a:rPr lang="en-US" altLang="ko-KR" sz="1600" dirty="0" smtClean="0"/>
              <a:t>Paper reading (2)</a:t>
            </a:r>
          </a:p>
          <a:p>
            <a:pPr lvl="2"/>
            <a:r>
              <a:rPr lang="en-US" altLang="ko-KR" sz="1200" dirty="0" smtClean="0"/>
              <a:t>Adaptive policies for balancing performance and lifetime of mixed SSD arrays through workload sampling(MSST’16) </a:t>
            </a:r>
          </a:p>
          <a:p>
            <a:pPr lvl="1"/>
            <a:r>
              <a:rPr lang="en-US" altLang="ko-KR" sz="1600" dirty="0" smtClean="0"/>
              <a:t>11/18 </a:t>
            </a:r>
            <a:r>
              <a:rPr lang="ko-KR" altLang="en-US" sz="1600" dirty="0" smtClean="0"/>
              <a:t>영어시험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토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준비 </a:t>
            </a:r>
            <a:endParaRPr lang="en-US" altLang="ko-KR" sz="16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752752" y="1548185"/>
            <a:ext cx="4247512" cy="417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Done</a:t>
            </a:r>
          </a:p>
          <a:p>
            <a:pPr lvl="1" algn="l"/>
            <a:r>
              <a:rPr lang="en-US" altLang="ko-KR" sz="1600" dirty="0" smtClean="0"/>
              <a:t>KSC 2017 </a:t>
            </a:r>
            <a:r>
              <a:rPr lang="ko-KR" altLang="en-US" sz="1600" dirty="0" smtClean="0"/>
              <a:t>논문 제출 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63079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Weekly Report (</a:t>
            </a:r>
            <a:r>
              <a:rPr lang="en-US" altLang="ko-KR" dirty="0" smtClean="0"/>
              <a:t>10/30 </a:t>
            </a:r>
            <a:r>
              <a:rPr lang="en-US" altLang="ko-KR" dirty="0"/>
              <a:t>~ </a:t>
            </a:r>
            <a:r>
              <a:rPr lang="en-US" altLang="ko-KR" dirty="0" smtClean="0"/>
              <a:t>11/03)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60263" y="1332161"/>
            <a:ext cx="8784977" cy="4392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6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752752" y="1548185"/>
            <a:ext cx="4247512" cy="417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60263" y="1548185"/>
            <a:ext cx="4392488" cy="417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" y="1207801"/>
            <a:ext cx="9361488" cy="464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Weekly </a:t>
            </a:r>
            <a:r>
              <a:rPr lang="en-US" altLang="ko-KR" dirty="0" smtClean="0"/>
              <a:t>Plan </a:t>
            </a:r>
            <a:r>
              <a:rPr lang="en-US" altLang="ko-KR" dirty="0"/>
              <a:t>(</a:t>
            </a:r>
            <a:r>
              <a:rPr lang="en-US" altLang="ko-KR" dirty="0" smtClean="0"/>
              <a:t>11/06 </a:t>
            </a:r>
            <a:r>
              <a:rPr lang="en-US" altLang="ko-KR" dirty="0"/>
              <a:t>~ </a:t>
            </a:r>
            <a:r>
              <a:rPr lang="en-US" altLang="ko-KR" dirty="0" smtClean="0"/>
              <a:t>11/10)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60263" y="1332161"/>
            <a:ext cx="8784977" cy="4392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6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752752" y="1548185"/>
            <a:ext cx="4247512" cy="417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60263" y="1548185"/>
            <a:ext cx="4392488" cy="417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" r="258"/>
          <a:stretch/>
        </p:blipFill>
        <p:spPr>
          <a:xfrm>
            <a:off x="47608" y="1260153"/>
            <a:ext cx="9265312" cy="428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34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김서진_연구진행현황(170911)</Template>
  <TotalTime>166</TotalTime>
  <Words>334</Words>
  <Application>Microsoft Office PowerPoint</Application>
  <PresentationFormat>사용자 지정</PresentationFormat>
  <Paragraphs>177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Century Gothic</vt:lpstr>
      <vt:lpstr>Wingdings</vt:lpstr>
      <vt:lpstr>Office 테마</vt:lpstr>
      <vt:lpstr>1_Office 테마</vt:lpstr>
      <vt:lpstr>Y2017 Research Plan</vt:lpstr>
      <vt:lpstr>올해의 포부</vt:lpstr>
      <vt:lpstr>Y2017 Plan vs. Actual</vt:lpstr>
      <vt:lpstr>Quarterly Plan</vt:lpstr>
      <vt:lpstr>Papers and Patents</vt:lpstr>
      <vt:lpstr>연구진행</vt:lpstr>
      <vt:lpstr>Weekly Report (10/30 ~ 11/03)</vt:lpstr>
      <vt:lpstr>Weekly Plan (11/06 ~ 11/10)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Y2017 Research Plan</dc:title>
  <dc:creator>DCLAB</dc:creator>
  <cp:lastModifiedBy>DCLAB</cp:lastModifiedBy>
  <cp:revision>17</cp:revision>
  <cp:lastPrinted>2017-03-06T04:51:37Z</cp:lastPrinted>
  <dcterms:created xsi:type="dcterms:W3CDTF">2017-09-27T00:21:21Z</dcterms:created>
  <dcterms:modified xsi:type="dcterms:W3CDTF">2017-11-06T08:45:10Z</dcterms:modified>
</cp:coreProperties>
</file>