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0" r:id="rId4"/>
    <p:sldId id="258" r:id="rId5"/>
    <p:sldId id="257" r:id="rId6"/>
    <p:sldId id="261" r:id="rId7"/>
    <p:sldId id="273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jinKim" initials="S" lastIdx="1" clrIdx="0">
    <p:extLst>
      <p:ext uri="{19B8F6BF-5375-455C-9EA6-DF929625EA0E}">
        <p15:presenceInfo xmlns:p15="http://schemas.microsoft.com/office/powerpoint/2012/main" userId="Seojin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8" autoAdjust="0"/>
  </p:normalViewPr>
  <p:slideViewPr>
    <p:cSldViewPr snapToGrid="0">
      <p:cViewPr>
        <p:scale>
          <a:sx n="75" d="100"/>
          <a:sy n="75" d="100"/>
        </p:scale>
        <p:origin x="-376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2870F-67C3-4A17-ABA2-D722A3987950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D637C-A59F-484D-93C2-1A1576A7FB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Black: read request </a:t>
            </a:r>
          </a:p>
          <a:p>
            <a:r>
              <a:rPr lang="en-US" altLang="ko-KR" dirty="0"/>
              <a:t>Red: writes in cache </a:t>
            </a:r>
          </a:p>
          <a:p>
            <a:r>
              <a:rPr lang="en-US" altLang="ko-KR" dirty="0"/>
              <a:t>Blue: writes in main storage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637C-A59F-484D-93C2-1A1576A7FB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637C-A59F-484D-93C2-1A1576A7FB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3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Graph: size based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637C-A59F-484D-93C2-1A1576A7FB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7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637C-A59F-484D-93C2-1A1576A7FB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9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 decrease for workload with weak locality, -&gt; miss rate </a:t>
            </a:r>
            <a:r>
              <a:rPr lang="ko-KR" altLang="en-US" dirty="0"/>
              <a:t>높아진다</a:t>
            </a:r>
            <a:r>
              <a:rPr lang="en-US" altLang="ko-KR" dirty="0"/>
              <a:t>(hit</a:t>
            </a:r>
            <a:r>
              <a:rPr lang="ko-KR" altLang="en-US" dirty="0"/>
              <a:t>낮다</a:t>
            </a:r>
            <a:r>
              <a:rPr lang="en-US" altLang="ko-KR" dirty="0"/>
              <a:t>) . , weak locality -&gt; cache wear out </a:t>
            </a:r>
            <a:r>
              <a:rPr lang="ko-KR" altLang="en-US" dirty="0" err="1"/>
              <a:t>빨라짐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Effiective</a:t>
            </a:r>
            <a:r>
              <a:rPr lang="en-US" altLang="ko-KR" dirty="0"/>
              <a:t>: when weak locality , </a:t>
            </a:r>
            <a:r>
              <a:rPr lang="ko-KR" altLang="en-US" dirty="0"/>
              <a:t>왜</a:t>
            </a:r>
            <a:r>
              <a:rPr lang="en-US" altLang="ko-KR" dirty="0"/>
              <a:t>? Avoid weak locality data caching </a:t>
            </a:r>
          </a:p>
          <a:p>
            <a:r>
              <a:rPr lang="en-US" altLang="ko-KR" dirty="0"/>
              <a:t>Strong locality: </a:t>
            </a:r>
            <a:r>
              <a:rPr lang="ko-KR" altLang="en-US" dirty="0"/>
              <a:t>의 </a:t>
            </a:r>
            <a:r>
              <a:rPr lang="en-US" altLang="ko-KR" dirty="0"/>
              <a:t>caching </a:t>
            </a:r>
            <a:r>
              <a:rPr lang="ko-KR" altLang="en-US" dirty="0"/>
              <a:t>을 조절 </a:t>
            </a:r>
            <a:r>
              <a:rPr lang="en-US" altLang="ko-KR" dirty="0"/>
              <a:t>-&gt; p </a:t>
            </a:r>
            <a:r>
              <a:rPr lang="ko-KR" altLang="en-US" dirty="0"/>
              <a:t>를 감소시키면 </a:t>
            </a:r>
            <a:r>
              <a:rPr lang="en-US" altLang="ko-KR" dirty="0"/>
              <a:t>performance</a:t>
            </a:r>
            <a:r>
              <a:rPr lang="ko-KR" altLang="en-US" dirty="0"/>
              <a:t>에 심각한 손상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D637C-A59F-484D-93C2-1A1576A7FB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390B-3672-4A16-B99A-4D8481676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173E3-3173-451C-8A59-DE11E823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D0C17-6869-4F00-ADB0-182B13F1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2BD3F-EDAF-41E8-ACAE-3CA03F44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B8A67-7B74-4EAF-9DD9-14D2A9E9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5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B1E3-1A66-4295-8EF4-57A60DFF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1BADB-0DC0-4DD7-8AD1-B201569FA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F881-8FC1-4E55-9131-5E49CAAF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DE45E-5B01-48B7-BAF0-92F2B071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EE4FD-2A08-460D-92C7-5D860E0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22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6ACAE3-8484-4DCE-8076-B172CADE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EDCC0-60CD-4CF0-98B8-0DE407096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841BB-5BAF-4FB1-9049-41102E03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F948F2-A701-422B-BFF5-E782CCA3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3482C-6EF4-4686-B6A7-D22E7DE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0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A0AC1-64A3-4280-BE89-F252F6F5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7488-E049-41D8-BA2E-C8F3B9C7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BFEF4-E0A3-4821-81E5-DC779765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64E24-2F9D-4FF3-B7EE-EF8B2ABC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047AF-B79D-4B1B-A52D-F6E8BAD4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05CA-E461-4638-A8E4-809B137F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411D7-1527-4AAB-A7F2-E1185670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43DF5-2453-4BB9-8F50-1D746041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AF9BD-769B-42DC-AB70-E9F51EA8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5D65D-DE02-4C0C-82F2-A09D05D5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879A-A151-445E-8D0B-AE8EA6F5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00646-58E7-417C-AC0A-DE93554A8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74F313-9A32-41C8-9360-8F6CDD12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8B269-B7D4-45EF-ABD6-8FD0E165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0D842-68FE-4ADA-A9BB-79363211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9C377-B68A-419A-8E5B-9A45A65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2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CD8D-C206-40B5-96B6-6C1606D6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BD8D1-B55F-4D7A-ADD5-BEB96143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A18502-3D64-437D-8937-328E58D1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C1EF1-6801-43C0-8268-6CC9A176A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F38F4-7CC4-4092-A0CA-F3DE91B0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343B98-D15C-4C00-9243-399367CD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94617-66F0-44B7-8418-D5021D10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08398E-9E93-44C0-A40D-F46E5BB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B726-39C0-4D98-95FC-53FF1560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75EFB-7726-4E4B-BF03-5AB85A24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04A47C-7EA5-4AB0-9246-D89C446E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28DE88-1467-4FB6-832F-153C65D6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4BCC60-DADA-4A26-9E0D-5C0773F8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41887E-4151-4A49-AA56-6FAFDAE6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BCBD8-7689-4E23-9B54-9CC5CDBC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8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6AEA4-FBC0-443F-95F7-0A1B0035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DA279-81F4-4389-A396-20442231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6F6F4-A75D-46C0-9AC6-B95E47AE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5539F-E146-4F32-85A7-DF66B3A8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98747-8C63-42B3-A817-6034073D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555A1-FB6B-4497-83A9-6C66D0B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5431-0797-4BDF-A3D3-D2B37440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E8F903-5E53-410C-BE9A-EFDC7B4B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57D61-8A76-4AD4-B43B-EA6F9C7E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B85B8-1425-4B01-BC74-792184ED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F5D109-B6E2-4B5C-8488-D5F9C154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554D0-F9CD-4ECD-9401-ACCEEE5D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B74BF-A731-4762-A4F1-210E0932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5F14E-B6FB-4413-86B9-384C1541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3D50C-9677-4613-8E7B-0AAC2A473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1261-C4AB-4501-A344-F7DD7F28FD2A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41C8E-109A-4DF2-B683-42ABDEC32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17BAA-CC04-4508-AB3E-3DCC5CC3F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5CBF-8473-4E9C-A2DE-251571CCED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F1704-EB8C-47CF-A1E1-260CE274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362" y="1990724"/>
            <a:ext cx="10201275" cy="108378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Adaptive policies for balancing performance and lifetime of mixed SSD arrays through workload sampling  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73684-76F0-4B2C-A3B0-C2F6A77E6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Sangwhan</a:t>
            </a:r>
            <a:r>
              <a:rPr lang="en-US" altLang="ko-KR" dirty="0"/>
              <a:t> Moon </a:t>
            </a:r>
          </a:p>
          <a:p>
            <a:pPr marL="457200" indent="-457200">
              <a:buAutoNum type="alphaUcPeriod"/>
            </a:pPr>
            <a:r>
              <a:rPr lang="en-US" altLang="ko-KR" dirty="0"/>
              <a:t>L. Narasimha Reddy </a:t>
            </a:r>
          </a:p>
          <a:p>
            <a:endParaRPr lang="en-US" altLang="ko-KR" dirty="0"/>
          </a:p>
          <a:p>
            <a:r>
              <a:rPr lang="en-US" altLang="ko-KR" i="1" dirty="0"/>
              <a:t>Texas A&amp;M University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302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36803-D5A1-4F0E-8F8C-B7535B69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Selective caching policies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68756EB-8821-445F-A2E7-094229906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9956" y="1396498"/>
            <a:ext cx="9401175" cy="51925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DFBE7A8-1691-49D7-8965-B0DC23C1984A}"/>
              </a:ext>
            </a:extLst>
          </p:cNvPr>
          <p:cNvSpPr/>
          <p:nvPr/>
        </p:nvSpPr>
        <p:spPr>
          <a:xfrm>
            <a:off x="3238887" y="1879680"/>
            <a:ext cx="540622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0" cap="none" spc="0" dirty="0">
                <a:ln w="0"/>
              </a:rPr>
              <a:t>Objective: </a:t>
            </a:r>
            <a:r>
              <a:rPr lang="en-US" altLang="ko-KR" sz="3000" b="0" cap="none" spc="0" dirty="0">
                <a:ln w="0"/>
                <a:solidFill>
                  <a:srgbClr val="FF0000"/>
                </a:solidFill>
              </a:rPr>
              <a:t>distribute workload</a:t>
            </a:r>
          </a:p>
        </p:txBody>
      </p:sp>
    </p:spTree>
    <p:extLst>
      <p:ext uri="{BB962C8B-B14F-4D97-AF65-F5344CB8AC3E}">
        <p14:creationId xmlns:p14="http://schemas.microsoft.com/office/powerpoint/2010/main" val="84573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36967-B84A-4DCE-B9AA-94BB4120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127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Online sampling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50EC910-D56F-4DB5-B834-A60FC390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343025"/>
            <a:ext cx="9144000" cy="53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F0C29-424F-4C1F-86A7-B6DF13B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Simulation environment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1FEBAB4-2254-469B-9345-23351D5C3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35106"/>
            <a:ext cx="9226862" cy="505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6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C7B11-BA0A-4589-BDBA-70B142F8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Adaptive threshold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2C9A5A2-A500-4FF7-A5CF-31ECCE6DA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1228796"/>
            <a:ext cx="8490908" cy="526407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AECC269F-894E-49F4-929C-1A5B75665988}"/>
              </a:ext>
            </a:extLst>
          </p:cNvPr>
          <p:cNvSpPr/>
          <p:nvPr/>
        </p:nvSpPr>
        <p:spPr>
          <a:xfrm>
            <a:off x="3734602" y="180955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77C3E-A43C-45D7-83BD-38129BC7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Different workload traces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1F1F82A-0F41-408B-A9D8-322ED2835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3025" y="1425575"/>
            <a:ext cx="9242519" cy="52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90FB-A650-4C82-9F94-34EC0588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Different sampling rates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2D4ECF9-8AA4-45CC-AD2D-FBA95FAD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427006"/>
            <a:ext cx="8473923" cy="53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9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84D3-4D96-4897-9FCC-05835D29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Conclusion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8957E97-4F95-4865-BDCF-6DF52F1EF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70" y="1576388"/>
            <a:ext cx="86178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5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D202DDA-C893-4CD5-8113-7C423C5B8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2" y="2420144"/>
            <a:ext cx="33432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0157-98E2-441C-8155-09C5B825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Outline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7998C-68D4-44EE-9942-71C0B403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Introduction </a:t>
            </a:r>
          </a:p>
          <a:p>
            <a:pPr marL="457200" lvl="1" indent="0">
              <a:buNone/>
            </a:pPr>
            <a:r>
              <a:rPr lang="en-US" altLang="ko-KR" dirty="0"/>
              <a:t>-Mixed SSD Arrays </a:t>
            </a:r>
          </a:p>
          <a:p>
            <a:pPr marL="457200" lvl="1" indent="0">
              <a:buNone/>
            </a:pPr>
            <a:r>
              <a:rPr lang="en-US" altLang="ko-KR" dirty="0"/>
              <a:t>-Workload distribution of mixed SSD array </a:t>
            </a:r>
          </a:p>
          <a:p>
            <a:r>
              <a:rPr lang="en-US" altLang="ko-KR" dirty="0"/>
              <a:t>Problem Statement </a:t>
            </a:r>
          </a:p>
          <a:p>
            <a:r>
              <a:rPr lang="en-US" altLang="ko-KR" dirty="0"/>
              <a:t>Selective caching policies </a:t>
            </a:r>
          </a:p>
          <a:p>
            <a:r>
              <a:rPr lang="en-US" altLang="ko-KR" dirty="0"/>
              <a:t>Our approach </a:t>
            </a:r>
          </a:p>
          <a:p>
            <a:pPr marL="457200" lvl="1" indent="0">
              <a:buNone/>
            </a:pPr>
            <a:r>
              <a:rPr lang="en-US" altLang="ko-KR" dirty="0"/>
              <a:t>-Online sampling </a:t>
            </a:r>
          </a:p>
          <a:p>
            <a:pPr marL="457200" lvl="1" indent="0">
              <a:buNone/>
            </a:pPr>
            <a:r>
              <a:rPr lang="en-US" altLang="ko-KR" dirty="0"/>
              <a:t>-Adaptive workload distribution </a:t>
            </a:r>
          </a:p>
          <a:p>
            <a:r>
              <a:rPr lang="en-US" altLang="ko-KR" dirty="0"/>
              <a:t>Evaluation </a:t>
            </a:r>
          </a:p>
          <a:p>
            <a:r>
              <a:rPr lang="en-US" altLang="ko-K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7472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7758-9B1C-4CA5-8A8A-BA3914C3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Different classes of SSDs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FDB346-7FC1-44EB-8711-33FCA75DC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503" y="1552722"/>
            <a:ext cx="8313217" cy="49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50972-8687-4938-9F4E-E420E17B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Mixed SSD array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CBD0E-B085-4A01-B75C-B8C30D62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89154"/>
              </p:ext>
            </p:extLst>
          </p:nvPr>
        </p:nvGraphicFramePr>
        <p:xfrm>
          <a:off x="362873" y="1744289"/>
          <a:ext cx="5816597" cy="307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700">
                  <a:extLst>
                    <a:ext uri="{9D8B030D-6E8A-4147-A177-3AD203B41FA5}">
                      <a16:colId xmlns:a16="http://schemas.microsoft.com/office/drawing/2014/main" val="1464190927"/>
                    </a:ext>
                  </a:extLst>
                </a:gridCol>
                <a:gridCol w="1949141">
                  <a:extLst>
                    <a:ext uri="{9D8B030D-6E8A-4147-A177-3AD203B41FA5}">
                      <a16:colId xmlns:a16="http://schemas.microsoft.com/office/drawing/2014/main" val="2831688127"/>
                    </a:ext>
                  </a:extLst>
                </a:gridCol>
                <a:gridCol w="2425756">
                  <a:extLst>
                    <a:ext uri="{9D8B030D-6E8A-4147-A177-3AD203B41FA5}">
                      <a16:colId xmlns:a16="http://schemas.microsoft.com/office/drawing/2014/main" val="967540984"/>
                    </a:ext>
                  </a:extLst>
                </a:gridCol>
              </a:tblGrid>
              <a:tr h="6941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High-end </a:t>
                      </a:r>
                    </a:p>
                    <a:p>
                      <a:pPr latinLnBrk="1"/>
                      <a:r>
                        <a:rPr lang="en-US" altLang="ko-KR" dirty="0"/>
                        <a:t>SSDs 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Low-end SSDs </a:t>
                      </a:r>
                    </a:p>
                    <a:p>
                      <a:pPr latinLnBrk="1"/>
                      <a:r>
                        <a:rPr lang="en-US" altLang="ko-KR" dirty="0"/>
                        <a:t>main storage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02999"/>
                  </a:ext>
                </a:extLst>
              </a:tr>
              <a:tr h="694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I/O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Interface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PCIe</a:t>
                      </a:r>
                      <a:r>
                        <a:rPr lang="en-US" altLang="ko-KR" dirty="0"/>
                        <a:t> interface </a:t>
                      </a:r>
                    </a:p>
                    <a:p>
                      <a:pPr latinLnBrk="1"/>
                      <a:r>
                        <a:rPr lang="en-US" altLang="ko-KR" dirty="0"/>
                        <a:t>(Faster)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Serial ATA interface </a:t>
                      </a:r>
                    </a:p>
                    <a:p>
                      <a:pPr latinLnBrk="1"/>
                      <a:r>
                        <a:rPr lang="en-US" altLang="ko-KR" dirty="0"/>
                        <a:t>(Slower)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71793"/>
                  </a:ext>
                </a:extLst>
              </a:tr>
              <a:tr h="402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Reliability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SLC </a:t>
                      </a:r>
                      <a:r>
                        <a:rPr lang="en-US" altLang="ko-KR" dirty="0" err="1"/>
                        <a:t>eMLC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MLC TLC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36549"/>
                  </a:ext>
                </a:extLst>
              </a:tr>
              <a:tr h="5434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 endurance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&lt;30K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38807"/>
                  </a:ext>
                </a:extLst>
              </a:tr>
              <a:tr h="5474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Expensive </a:t>
                      </a:r>
                    </a:p>
                    <a:p>
                      <a:pPr latinLnBrk="1"/>
                      <a:r>
                        <a:rPr lang="en-US" altLang="ko-KR" dirty="0"/>
                        <a:t>per gigabyte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Cheap </a:t>
                      </a:r>
                    </a:p>
                    <a:p>
                      <a:pPr latinLnBrk="1"/>
                      <a:r>
                        <a:rPr lang="en-US" altLang="ko-KR" dirty="0"/>
                        <a:t>per gigabyte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79129"/>
                  </a:ext>
                </a:extLst>
              </a:tr>
            </a:tbl>
          </a:graphicData>
        </a:graphic>
      </p:graphicFrame>
      <p:pic>
        <p:nvPicPr>
          <p:cNvPr id="2054" name="Picture 6" descr="SLC MLC에 대한 이미지 검색결과">
            <a:extLst>
              <a:ext uri="{FF2B5EF4-FFF2-40B4-BE49-F238E27FC236}">
                <a16:creationId xmlns:a16="http://schemas.microsoft.com/office/drawing/2014/main" id="{EB4C96CF-B839-45EB-BD56-524E2410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21" y="3012215"/>
            <a:ext cx="5257800" cy="360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CIe SATA 비교에 대한 이미지 검색결과">
            <a:extLst>
              <a:ext uri="{FF2B5EF4-FFF2-40B4-BE49-F238E27FC236}">
                <a16:creationId xmlns:a16="http://schemas.microsoft.com/office/drawing/2014/main" id="{B4E6CBEF-E504-4C50-AB43-6985595A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21" y="1744289"/>
            <a:ext cx="4907630" cy="13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D9848-ABC9-491F-9CD9-D62412E8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Workload distribution of mixed SSD array</a:t>
            </a:r>
            <a:endParaRPr lang="ko-KR" altLang="en-US" sz="4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94249-C7C5-415D-9EBA-2BFA2025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580147"/>
            <a:ext cx="10706100" cy="4839703"/>
          </a:xfrm>
        </p:spPr>
        <p:txBody>
          <a:bodyPr/>
          <a:lstStyle/>
          <a:p>
            <a:r>
              <a:rPr lang="en-US" altLang="ko-KR" dirty="0"/>
              <a:t>LRU Caching Policy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1B0370-BC03-4D1C-A128-34BFFDE8FC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6" r="5030"/>
          <a:stretch/>
        </p:blipFill>
        <p:spPr>
          <a:xfrm>
            <a:off x="1038225" y="2477559"/>
            <a:ext cx="4738618" cy="2617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752C41-9F70-4E03-AC25-94CC14E726A3}"/>
                  </a:ext>
                </a:extLst>
              </p:cNvPr>
              <p:cNvSpPr txBox="1"/>
              <p:nvPr/>
            </p:nvSpPr>
            <p:spPr>
              <a:xfrm>
                <a:off x="1565395" y="5278856"/>
                <a:ext cx="3684278" cy="95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d:the portion of dirty data(Cache)</a:t>
                </a:r>
                <a:r>
                  <a:rPr lang="ko-KR" altLang="en-US" sz="1600" dirty="0"/>
                  <a:t>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752C41-9F70-4E03-AC25-94CC14E7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395" y="5278856"/>
                <a:ext cx="3684278" cy="953659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DA17B00-DA50-4B08-ABA5-8EEF571C8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842" y="2171604"/>
            <a:ext cx="4046256" cy="27818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F02730-0095-477F-9253-798698C4D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032" y="5063527"/>
            <a:ext cx="35718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88F3A-707E-4520-80E0-2554D31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Workload distribution of mixed SSD array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44F1-6C97-499A-967F-A39C8CE2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571625"/>
            <a:ext cx="10753725" cy="4921250"/>
          </a:xfrm>
        </p:spPr>
        <p:txBody>
          <a:bodyPr/>
          <a:lstStyle/>
          <a:p>
            <a:r>
              <a:rPr lang="en-US" altLang="ko-KR" dirty="0"/>
              <a:t>1 high-end SSD cache for 3 low-end SSDs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8CA87F-20BE-451E-B090-DD67CDBEC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8037"/>
              </p:ext>
            </p:extLst>
          </p:nvPr>
        </p:nvGraphicFramePr>
        <p:xfrm>
          <a:off x="6096000" y="2075119"/>
          <a:ext cx="572497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53">
                  <a:extLst>
                    <a:ext uri="{9D8B030D-6E8A-4147-A177-3AD203B41FA5}">
                      <a16:colId xmlns:a16="http://schemas.microsoft.com/office/drawing/2014/main" val="733626540"/>
                    </a:ext>
                  </a:extLst>
                </a:gridCol>
                <a:gridCol w="2446467">
                  <a:extLst>
                    <a:ext uri="{9D8B030D-6E8A-4147-A177-3AD203B41FA5}">
                      <a16:colId xmlns:a16="http://schemas.microsoft.com/office/drawing/2014/main" val="4034119586"/>
                    </a:ext>
                  </a:extLst>
                </a:gridCol>
                <a:gridCol w="1743854">
                  <a:extLst>
                    <a:ext uri="{9D8B030D-6E8A-4147-A177-3AD203B41FA5}">
                      <a16:colId xmlns:a16="http://schemas.microsoft.com/office/drawing/2014/main" val="1833589920"/>
                    </a:ext>
                  </a:extLst>
                </a:gridCol>
              </a:tblGrid>
              <a:tr h="313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Item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Specification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60768"/>
                  </a:ext>
                </a:extLst>
              </a:tr>
              <a:tr h="3131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High-end (SLC) SSD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Capacity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100GB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324528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endurance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28828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Read/write latency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0.04ms/0.2ms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534274"/>
                  </a:ext>
                </a:extLst>
              </a:tr>
              <a:tr h="3131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Low-end (MLC) SSD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Capacity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200GB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970083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endurance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46705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Read/write latency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0.2ms/1.0ms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13207"/>
                  </a:ext>
                </a:extLst>
              </a:tr>
              <a:tr h="31311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Workload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Read/write(MB/s)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160/200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217247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R/W cache hit rate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90%/85%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492542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R/W length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16KB/16KB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16810"/>
                  </a:ext>
                </a:extLst>
              </a:tr>
              <a:tr h="3131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Dirty data in cache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65%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14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A12930FE-5263-4CC0-91CE-6E9AFE23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24" y="3306746"/>
            <a:ext cx="3886201" cy="1999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7DBBC-69C7-4C01-802C-361ABA5774DE}"/>
                  </a:ext>
                </a:extLst>
              </p:cNvPr>
              <p:cNvSpPr txBox="1"/>
              <p:nvPr/>
            </p:nvSpPr>
            <p:spPr>
              <a:xfrm>
                <a:off x="751052" y="2540369"/>
                <a:ext cx="4420580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∙0.1+200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𝑀𝐵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7DBBC-69C7-4C01-802C-361ABA577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2" y="2540369"/>
                <a:ext cx="4420580" cy="542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2E2D7-C643-4F9B-8558-5A8321B5FFBE}"/>
                  </a:ext>
                </a:extLst>
              </p:cNvPr>
              <p:cNvSpPr txBox="1"/>
              <p:nvPr/>
            </p:nvSpPr>
            <p:spPr>
              <a:xfrm>
                <a:off x="751052" y="5586029"/>
                <a:ext cx="4813947" cy="533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(160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𝑀𝐵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∙0.1+0.15∙200</m:t>
                          </m:r>
                          <m:f>
                            <m:fPr>
                              <m:type m:val="li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𝑀𝐵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)∙0.65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𝐺𝐵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2E2D7-C643-4F9B-8558-5A8321B5F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52" y="5586029"/>
                <a:ext cx="4813947" cy="533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81EF3-89E7-40BE-91DF-7E6B878BA010}"/>
                  </a:ext>
                </a:extLst>
              </p:cNvPr>
              <p:cNvSpPr txBox="1"/>
              <p:nvPr/>
            </p:nvSpPr>
            <p:spPr>
              <a:xfrm>
                <a:off x="6669384" y="5955518"/>
                <a:ext cx="4835393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Lifetime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𝑒𝑛𝑑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1.06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,   0.90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81EF3-89E7-40BE-91DF-7E6B878B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84" y="5955518"/>
                <a:ext cx="4835393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65BA9F-6486-45BC-87AE-0F0247600A6E}"/>
              </a:ext>
            </a:extLst>
          </p:cNvPr>
          <p:cNvSpPr txBox="1"/>
          <p:nvPr/>
        </p:nvSpPr>
        <p:spPr>
          <a:xfrm>
            <a:off x="8870868" y="6147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8B8DC0-F268-4588-B0C3-910B8601E16B}"/>
              </a:ext>
            </a:extLst>
          </p:cNvPr>
          <p:cNvSpPr/>
          <p:nvPr/>
        </p:nvSpPr>
        <p:spPr>
          <a:xfrm>
            <a:off x="9881334" y="5886780"/>
            <a:ext cx="1238020" cy="7312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88F3A-707E-4520-80E0-2554D31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Problem Statement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D44F1-6C97-499A-967F-A39C8CE2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571625"/>
            <a:ext cx="10753725" cy="4921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High-end SSDs cache can wear out faster than low-end SSDs main storage</a:t>
            </a:r>
          </a:p>
          <a:p>
            <a:pPr lvl="1">
              <a:buFontTx/>
              <a:buChar char="-"/>
            </a:pPr>
            <a:r>
              <a:rPr lang="en-US" altLang="ko-KR" dirty="0"/>
              <a:t>Caching less results in poor performance </a:t>
            </a:r>
          </a:p>
          <a:p>
            <a:pPr lvl="1">
              <a:buFontTx/>
              <a:buChar char="-"/>
            </a:pPr>
            <a:r>
              <a:rPr lang="en-US" altLang="ko-KR" dirty="0"/>
              <a:t>Caching more results in poor reliability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Therefore, Need to distribute workload</a:t>
            </a:r>
          </a:p>
          <a:p>
            <a:r>
              <a:rPr lang="en-US" altLang="ko-KR" dirty="0"/>
              <a:t>Static workload classifiers can be less efficient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characteristics of workload can change over time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5BA9F-6486-45BC-87AE-0F0247600A6E}"/>
              </a:ext>
            </a:extLst>
          </p:cNvPr>
          <p:cNvSpPr txBox="1"/>
          <p:nvPr/>
        </p:nvSpPr>
        <p:spPr>
          <a:xfrm>
            <a:off x="8870868" y="61476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C5287E-1E40-4BC1-8CB9-2ABB9B8007F8}"/>
              </a:ext>
            </a:extLst>
          </p:cNvPr>
          <p:cNvGrpSpPr/>
          <p:nvPr/>
        </p:nvGrpSpPr>
        <p:grpSpPr>
          <a:xfrm>
            <a:off x="2006600" y="3620844"/>
            <a:ext cx="5670551" cy="2398956"/>
            <a:chOff x="2308225" y="1916488"/>
            <a:chExt cx="6029326" cy="271145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5F24D3F-3049-4D44-97FC-E756646B1DD0}"/>
                </a:ext>
              </a:extLst>
            </p:cNvPr>
            <p:cNvGrpSpPr/>
            <p:nvPr/>
          </p:nvGrpSpPr>
          <p:grpSpPr>
            <a:xfrm>
              <a:off x="2308225" y="1916488"/>
              <a:ext cx="6029326" cy="2711452"/>
              <a:chOff x="1443091" y="2148764"/>
              <a:chExt cx="7155235" cy="3023311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7B04AA4C-2866-4525-992F-8A8B13F2B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3091" y="2148764"/>
                <a:ext cx="3452759" cy="3023311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6B08314-20C8-4D09-AE26-87F0D9B9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5568" y="2205914"/>
                <a:ext cx="3452758" cy="2885639"/>
              </a:xfrm>
              <a:prstGeom prst="rect">
                <a:avLst/>
              </a:prstGeom>
            </p:spPr>
          </p:pic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576A4D9-1800-4F87-83F4-CECD3BDD2476}"/>
                </a:ext>
              </a:extLst>
            </p:cNvPr>
            <p:cNvSpPr/>
            <p:nvPr/>
          </p:nvSpPr>
          <p:spPr>
            <a:xfrm>
              <a:off x="3351835" y="2918226"/>
              <a:ext cx="372534" cy="366841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0F97699-9536-40CB-9CC7-40FA8A4B4B6C}"/>
                </a:ext>
              </a:extLst>
            </p:cNvPr>
            <p:cNvSpPr/>
            <p:nvPr/>
          </p:nvSpPr>
          <p:spPr>
            <a:xfrm>
              <a:off x="7976704" y="3648607"/>
              <a:ext cx="278296" cy="31379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2FF16A-2726-4B6F-914C-D6D9483DA314}"/>
              </a:ext>
            </a:extLst>
          </p:cNvPr>
          <p:cNvSpPr/>
          <p:nvPr/>
        </p:nvSpPr>
        <p:spPr>
          <a:xfrm>
            <a:off x="7376583" y="4407802"/>
            <a:ext cx="39772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ideal threshold</a:t>
            </a:r>
          </a:p>
        </p:txBody>
      </p:sp>
    </p:spTree>
    <p:extLst>
      <p:ext uri="{BB962C8B-B14F-4D97-AF65-F5344CB8AC3E}">
        <p14:creationId xmlns:p14="http://schemas.microsoft.com/office/powerpoint/2010/main" val="207720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5568F-7C38-4D6F-A0D2-13E7BC6F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4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Problem statement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0C66C-B755-4F57-8924-94754D27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64737"/>
            <a:ext cx="11134725" cy="5028138"/>
          </a:xfrm>
        </p:spPr>
        <p:txBody>
          <a:bodyPr>
            <a:normAutofit/>
          </a:bodyPr>
          <a:lstStyle/>
          <a:p>
            <a:r>
              <a:rPr lang="en-US" altLang="ko-KR" dirty="0"/>
              <a:t>Objectives </a:t>
            </a:r>
          </a:p>
          <a:p>
            <a:pPr marL="457200" lvl="1" indent="0">
              <a:buNone/>
            </a:pPr>
            <a:r>
              <a:rPr lang="en-US" altLang="ko-KR" dirty="0"/>
              <a:t>- Balance the performance and lifetime of cache and storage at the same time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E9097-D5A2-4154-BBE1-B0151D0D05B2}"/>
              </a:ext>
            </a:extLst>
          </p:cNvPr>
          <p:cNvSpPr/>
          <p:nvPr/>
        </p:nvSpPr>
        <p:spPr>
          <a:xfrm>
            <a:off x="2320207" y="2559467"/>
            <a:ext cx="754205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i="1" dirty="0">
                <a:ln w="0"/>
                <a:solidFill>
                  <a:srgbClr val="0410FC"/>
                </a:solidFill>
              </a:rPr>
              <a:t>m</a:t>
            </a:r>
            <a:r>
              <a:rPr lang="en-US" altLang="ko-KR" sz="2400" b="1" i="1" cap="none" spc="0" dirty="0">
                <a:ln w="0"/>
                <a:solidFill>
                  <a:srgbClr val="0410FC"/>
                </a:solidFill>
              </a:rPr>
              <a:t>etric: Latency over Lifetime (less if better)</a:t>
            </a:r>
          </a:p>
        </p:txBody>
      </p:sp>
    </p:spTree>
    <p:extLst>
      <p:ext uri="{BB962C8B-B14F-4D97-AF65-F5344CB8AC3E}">
        <p14:creationId xmlns:p14="http://schemas.microsoft.com/office/powerpoint/2010/main" val="155953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58C82-D28E-4FD5-88EE-C9B6CE9F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Selective caching policies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4366-B461-4E38-A7D4-AC4CB290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902614"/>
          </a:xfrm>
        </p:spPr>
        <p:txBody>
          <a:bodyPr/>
          <a:lstStyle/>
          <a:p>
            <a:r>
              <a:rPr lang="en-US" altLang="ko-KR" dirty="0"/>
              <a:t>Request Size based Caching Policy </a:t>
            </a:r>
          </a:p>
          <a:p>
            <a:r>
              <a:rPr lang="en-US" altLang="ko-KR" dirty="0"/>
              <a:t>Hotness based Caching Policy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7CF44C-D30F-4137-BD58-C827D832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031" y="2654300"/>
            <a:ext cx="91725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405</Words>
  <Application>Microsoft Office PowerPoint</Application>
  <PresentationFormat>와이드스크린</PresentationFormat>
  <Paragraphs>113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Adaptive policies for balancing performance and lifetime of mixed SSD arrays through workload sampling  </vt:lpstr>
      <vt:lpstr>Outline </vt:lpstr>
      <vt:lpstr>Different classes of SSDs </vt:lpstr>
      <vt:lpstr>Mixed SSD array </vt:lpstr>
      <vt:lpstr>Workload distribution of mixed SSD array</vt:lpstr>
      <vt:lpstr>Workload distribution of mixed SSD array </vt:lpstr>
      <vt:lpstr>Problem Statement </vt:lpstr>
      <vt:lpstr>Problem statement </vt:lpstr>
      <vt:lpstr>Selective caching policies </vt:lpstr>
      <vt:lpstr>Selective caching policies </vt:lpstr>
      <vt:lpstr>Online sampling </vt:lpstr>
      <vt:lpstr>Simulation environment </vt:lpstr>
      <vt:lpstr>Adaptive threshold </vt:lpstr>
      <vt:lpstr>Different workload traces </vt:lpstr>
      <vt:lpstr>Different sampling rates </vt:lpstr>
      <vt:lpstr>Conclusion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policies</dc:title>
  <dc:creator>SeojinKim</dc:creator>
  <cp:lastModifiedBy>SeojinKim</cp:lastModifiedBy>
  <cp:revision>26</cp:revision>
  <dcterms:created xsi:type="dcterms:W3CDTF">2017-11-27T00:24:50Z</dcterms:created>
  <dcterms:modified xsi:type="dcterms:W3CDTF">2017-11-28T07:24:23Z</dcterms:modified>
</cp:coreProperties>
</file>