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167C5-CF1B-43B4-A1A5-71CCE21A8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0601CA-2974-49D1-8095-6811E112B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04B41-BF49-4C9D-8A02-3A77149D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D6EE5-F623-4AA8-87D6-DAB6E193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939FD-809E-451A-B639-79E0CAA5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29F96-AEFD-445B-ABE2-7D91E3D4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B547C-EEE1-4C35-947D-E84A675D3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D5243-E9DA-4CF3-BD7C-0BB92873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81F8C-3411-4C09-BA00-9BFCAEC1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8FD42-88EB-4146-88D3-912191ED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5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69339E-5FFE-4D96-9CD3-FEB6ADCB7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7CC889-C0E1-472C-B235-B975D6C30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30207-1BA6-4B15-B295-B5C91206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3F7EF-0EF9-49AD-9785-6ECB7A39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0B3E2-F147-40E6-B094-1F7AD887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1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69C42-415C-4850-A623-5B6FC64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B42D6-A7CD-49CC-B4EE-C264FDED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E8802-EDC6-41C2-9AFB-9130D65E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01C2C-2CC4-4321-A41F-FA456DAB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102CA-90D7-4057-8BA9-773B1135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9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8C60-611C-490C-B832-830823ED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DF06A-A354-437A-9964-C67797E5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53BFA-7D34-44F8-A253-755D9610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883DC-7E70-41EB-865E-3A3A2B30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5CDE5-FBAB-4B58-9275-2BD8E775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6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85D8F-2177-41F7-91BB-267DE6E5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7FBD2-7099-46E7-9C2F-7D7AE28D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D496DD-DAD5-4416-84FA-E2E4E7B3B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BA1F6-0F57-4336-B61F-C05D7052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028BB-AA6C-42D4-BFEE-F904FAB4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EAF16-3989-493E-A585-CDBEB7A5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9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4DE9-75E3-4170-A314-815FB501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7FCA89-72AF-40C6-AE48-937B657D4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97D1F-C1A2-4E35-9017-FFFE28E64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A9B6FF-AE3F-4FCE-A5C4-29ED59A2E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792935-EE73-4055-A081-5F47EB869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E4A804-128F-496A-A64B-62DEDE44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63A75A-47F4-40BF-9A07-2DA0A6A3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70B8E5-11D9-4F8E-B4EF-F8313C4B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7533A-BDB9-4AFC-9E42-B1A407E8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26B2F-9A34-4907-9B5D-758A751E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AD674D-AA57-4EB7-956C-FC8B5713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FA5DF3-EEE4-477C-8904-169EE1D0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6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42CCE2-EF3F-4D12-BA9A-B0DC75DF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B4DB99-587D-4F58-861F-E48C6DA8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866C5B-4732-4956-9527-91E0153C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1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FBB69-72E9-40E1-ABE5-31D03BC3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C6D58-C8AE-474E-AA8B-16DBC359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9D5EC8-222A-4247-8F12-B460B62E0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47D70-96C1-44CA-96A5-7201DE4C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33CA4-81FD-4412-8CF6-94436C65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8841A-2E90-4A47-A1A6-4F858EF6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23BBB-510E-4E86-AB40-8F210C27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B3B10-2B13-4EC5-9655-7F6C8B761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00A33-EA2C-4FDD-A692-4FD8180F3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0DD6BF-1F5F-4747-A84D-67869280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D28BA-A8CF-4306-875F-12C8D96E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25F18-7F8A-497E-B821-0BCA496B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4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1C6E25-250D-4E2B-AFE7-672EEFA2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7AC96-D307-4480-BE18-FAAEB513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105AD-84B3-40B4-A93E-04AABA011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1AC3-A5BB-4DA9-BDFA-434E1FF4A409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3B518-CD81-4A7D-8A9E-94CE1A3A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D966C-1768-4D78-93E2-324A1388A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E65C5-03CB-48C7-8B68-9C3B9BDC2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AE406-680C-470B-BB80-625FEABE8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MSRC </a:t>
            </a:r>
            <a:r>
              <a:rPr lang="ko-KR" altLang="en-US" dirty="0"/>
              <a:t>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EC80E7-BB50-4D9E-A51B-2548B0607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김서진</a:t>
            </a:r>
          </a:p>
        </p:txBody>
      </p:sp>
    </p:spTree>
    <p:extLst>
      <p:ext uri="{BB962C8B-B14F-4D97-AF65-F5344CB8AC3E}">
        <p14:creationId xmlns:p14="http://schemas.microsoft.com/office/powerpoint/2010/main" val="208632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6819B-2F59-4391-AA3D-43EA4BCE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MSRC data center traces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B3DEA-5D34-4419-B258-04928F1F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Traced 13 core servers for 1 week </a:t>
            </a:r>
          </a:p>
          <a:p>
            <a:pPr marL="457200" lvl="1" indent="0">
              <a:buNone/>
            </a:pPr>
            <a:r>
              <a:rPr lang="en-US" altLang="ko-KR" dirty="0"/>
              <a:t>- File servers, DBMS, web server, web cache ,…</a:t>
            </a:r>
          </a:p>
          <a:p>
            <a:pPr marL="457200" lvl="1" indent="0">
              <a:buNone/>
            </a:pPr>
            <a:r>
              <a:rPr lang="en-US" altLang="ko-KR" dirty="0"/>
              <a:t>- 36 volumes, 179 disks </a:t>
            </a:r>
          </a:p>
          <a:p>
            <a:pPr marL="457200" lvl="1" indent="0">
              <a:buNone/>
            </a:pPr>
            <a:r>
              <a:rPr lang="en-US" altLang="ko-KR" dirty="0"/>
              <a:t>- Per-volume, per-request tracing </a:t>
            </a:r>
          </a:p>
          <a:p>
            <a:r>
              <a:rPr lang="en-US" altLang="ko-KR" dirty="0"/>
              <a:t>Block-level, below buffer cache Typical of small/medium enterprise DC</a:t>
            </a:r>
          </a:p>
          <a:p>
            <a:pPr marL="457200" lvl="1" indent="0">
              <a:buNone/>
            </a:pPr>
            <a:r>
              <a:rPr lang="en-US" altLang="ko-KR" dirty="0"/>
              <a:t>- Serves one building, ~100 users </a:t>
            </a:r>
          </a:p>
          <a:p>
            <a:pPr marL="457200" lvl="1" indent="0">
              <a:buNone/>
            </a:pPr>
            <a:r>
              <a:rPr lang="en-US" altLang="ko-KR" dirty="0"/>
              <a:t>- Captures daily/weekly usage patterns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325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DA5C14-F820-425C-961F-D6F555EE8EA4}"/>
              </a:ext>
            </a:extLst>
          </p:cNvPr>
          <p:cNvSpPr txBox="1"/>
          <p:nvPr/>
        </p:nvSpPr>
        <p:spPr>
          <a:xfrm>
            <a:off x="838200" y="1879933"/>
            <a:ext cx="10744200" cy="431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AEB056-C187-43D9-B997-F7240D71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Mean and peak request rates per volume over 7 days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5A6B0F0-3433-4F75-9FCF-A79C2CCA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05" y="2193078"/>
            <a:ext cx="4296579" cy="30311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9393A9-D493-4BFF-8190-630B26DD0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67" y="2241802"/>
            <a:ext cx="4095750" cy="29337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3E23B1D-E40C-4417-ACF7-1B16BDD0305C}"/>
              </a:ext>
            </a:extLst>
          </p:cNvPr>
          <p:cNvSpPr/>
          <p:nvPr/>
        </p:nvSpPr>
        <p:spPr>
          <a:xfrm>
            <a:off x="2912673" y="4106499"/>
            <a:ext cx="355481" cy="58714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D69A82-0843-4572-8EBD-DDDD5C84F76C}"/>
              </a:ext>
            </a:extLst>
          </p:cNvPr>
          <p:cNvSpPr/>
          <p:nvPr/>
        </p:nvSpPr>
        <p:spPr>
          <a:xfrm>
            <a:off x="4841058" y="4106499"/>
            <a:ext cx="424462" cy="58714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F5B12-C1EB-494D-9034-83E66A62B14E}"/>
              </a:ext>
            </a:extLst>
          </p:cNvPr>
          <p:cNvSpPr txBox="1"/>
          <p:nvPr/>
        </p:nvSpPr>
        <p:spPr>
          <a:xfrm>
            <a:off x="1201583" y="5489818"/>
            <a:ext cx="441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Significant variation</a:t>
            </a:r>
          </a:p>
          <a:p>
            <a:r>
              <a:rPr lang="en-US" altLang="ko-KR" dirty="0"/>
              <a:t>Many volumes have low read and write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6E71F-2E86-4068-A6B9-39090266E8A6}"/>
              </a:ext>
            </a:extLst>
          </p:cNvPr>
          <p:cNvSpPr txBox="1"/>
          <p:nvPr/>
        </p:nvSpPr>
        <p:spPr>
          <a:xfrm>
            <a:off x="6210300" y="5489817"/>
            <a:ext cx="562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Volumes may be provisioned for a high peak load,</a:t>
            </a:r>
          </a:p>
          <a:p>
            <a:r>
              <a:rPr lang="en-US" altLang="ko-KR" dirty="0"/>
              <a:t>Most of the bandwidth is unused most of the time.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76BD1E-0868-445B-B4D0-4CBD728BED8B}"/>
              </a:ext>
            </a:extLst>
          </p:cNvPr>
          <p:cNvSpPr/>
          <p:nvPr/>
        </p:nvSpPr>
        <p:spPr>
          <a:xfrm>
            <a:off x="7560071" y="2752825"/>
            <a:ext cx="380771" cy="165338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4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0B0F0-2B50-44BB-866F-763C386C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CDF of active time per volume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65623-C287-487F-96E9-BAC87B76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61" y="1825625"/>
            <a:ext cx="6814938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Cumulative Distribution Function across volumes of the number of volumes versus the percentage of time that the volume is active over the course of a week  </a:t>
            </a:r>
          </a:p>
          <a:p>
            <a:r>
              <a:rPr lang="en-US" altLang="ko-KR" sz="2400" dirty="0"/>
              <a:t>Overall, the workload is </a:t>
            </a:r>
            <a:r>
              <a:rPr lang="en-US" altLang="ko-KR" sz="2400" dirty="0">
                <a:solidFill>
                  <a:srgbClr val="FF0000"/>
                </a:solidFill>
              </a:rPr>
              <a:t>read-dominated. 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Original trace</a:t>
            </a:r>
          </a:p>
          <a:p>
            <a:pPr lvl="1">
              <a:buFontTx/>
              <a:buChar char="-"/>
            </a:pPr>
            <a:r>
              <a:rPr lang="en-US" altLang="ko-KR" sz="2400" dirty="0"/>
              <a:t>writes removed:  reduced the number of active volumes 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B9F83-2555-43E2-A77B-41B42CE8F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8"/>
          <a:stretch/>
        </p:blipFill>
        <p:spPr>
          <a:xfrm>
            <a:off x="872687" y="1530416"/>
            <a:ext cx="3666174" cy="2470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10046F-DF82-4E27-B2CD-B03289032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"/>
          <a:stretch/>
        </p:blipFill>
        <p:spPr>
          <a:xfrm>
            <a:off x="959315" y="3992602"/>
            <a:ext cx="3579546" cy="250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6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0638-0B31-4EAD-8D84-8C10C3EA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Off-Loading: managers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A150-7D26-4F51-A139-FE88836DD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manager per volume </a:t>
            </a:r>
          </a:p>
          <a:p>
            <a:pPr lvl="1"/>
            <a:r>
              <a:rPr lang="en-US" altLang="ko-KR" dirty="0"/>
              <a:t>Intercepts all block-level requests </a:t>
            </a:r>
          </a:p>
          <a:p>
            <a:pPr lvl="1"/>
            <a:r>
              <a:rPr lang="en-US" altLang="ko-KR" dirty="0"/>
              <a:t>Spins volume up/down </a:t>
            </a:r>
          </a:p>
          <a:p>
            <a:r>
              <a:rPr lang="en-US" altLang="ko-KR" dirty="0"/>
              <a:t>Home volumes: Off-loads writes when spun down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Probes logger view to find least-loaded logger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Spins up on read miss </a:t>
            </a:r>
          </a:p>
          <a:p>
            <a:pPr lvl="1"/>
            <a:r>
              <a:rPr lang="en-US" altLang="ko-KR" dirty="0"/>
              <a:t>Reclaims off-loaded data lazily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EDBB11-CE38-4BCA-ADDC-421810C6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4825127"/>
            <a:ext cx="4441825" cy="16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F6AF-13BA-4AF3-A657-B0E63412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off-loading: loggers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0CDB1-49F7-4383-A887-F3D41124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Reliable, write-optimized, short-term store </a:t>
            </a:r>
          </a:p>
          <a:p>
            <a:pPr marL="457200" lvl="1" indent="0">
              <a:buNone/>
            </a:pPr>
            <a:r>
              <a:rPr lang="en-US" altLang="ko-KR" dirty="0"/>
              <a:t>- Circular log structure </a:t>
            </a:r>
          </a:p>
          <a:p>
            <a:r>
              <a:rPr lang="en-US" altLang="ko-KR" dirty="0"/>
              <a:t>Uses a small amount of storage </a:t>
            </a:r>
          </a:p>
          <a:p>
            <a:pPr marL="457200" lvl="1" indent="0">
              <a:buNone/>
            </a:pPr>
            <a:r>
              <a:rPr lang="en-US" altLang="ko-KR" dirty="0"/>
              <a:t>- Unused space at end of volume, flash device </a:t>
            </a:r>
          </a:p>
          <a:p>
            <a:r>
              <a:rPr lang="en-US" altLang="ko-KR" dirty="0"/>
              <a:t>Stores data off-loaded by managers </a:t>
            </a:r>
          </a:p>
          <a:p>
            <a:pPr marL="457200" lvl="1" indent="0">
              <a:buNone/>
            </a:pPr>
            <a:r>
              <a:rPr lang="en-US" altLang="ko-KR" dirty="0"/>
              <a:t>- Includes version, manager ID, LBN range </a:t>
            </a:r>
          </a:p>
          <a:p>
            <a:pPr marL="457200" lvl="1" indent="0">
              <a:buNone/>
            </a:pPr>
            <a:r>
              <a:rPr lang="en-US" altLang="ko-KR" dirty="0"/>
              <a:t>- Until reclaimed by manager </a:t>
            </a:r>
          </a:p>
          <a:p>
            <a:pPr lvl="2"/>
            <a:r>
              <a:rPr lang="en-US" altLang="ko-KR" dirty="0"/>
              <a:t>Not meant for long-term storage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38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7C7C1-23FF-44AB-A24C-8821C778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읽은 논문 </a:t>
            </a:r>
            <a:r>
              <a:rPr lang="en-US" altLang="ko-KR" dirty="0"/>
              <a:t>page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E35F7-CBE2-4C3B-8BD0-79A20B7F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624388"/>
          </a:xfrm>
        </p:spPr>
        <p:txBody>
          <a:bodyPr/>
          <a:lstStyle/>
          <a:p>
            <a:r>
              <a:rPr lang="en-US" altLang="ko-KR" dirty="0"/>
              <a:t>Write-off</a:t>
            </a:r>
            <a:r>
              <a:rPr lang="ko-KR" altLang="en-US" dirty="0"/>
              <a:t> </a:t>
            </a:r>
            <a:r>
              <a:rPr lang="en-US" altLang="ko-KR" dirty="0"/>
              <a:t>loading:</a:t>
            </a:r>
            <a:r>
              <a:rPr lang="ko-KR" altLang="en-US" dirty="0"/>
              <a:t> </a:t>
            </a:r>
            <a:r>
              <a:rPr lang="en-US" altLang="ko-KR" dirty="0"/>
              <a:t>Practical power Management for Enterprise Storage (FAST’08) </a:t>
            </a:r>
          </a:p>
          <a:p>
            <a:pPr marL="457200" lvl="1" indent="0">
              <a:buNone/>
            </a:pPr>
            <a:r>
              <a:rPr lang="en-US" altLang="ko-KR" dirty="0"/>
              <a:t>2.Volume access pattern 254p~256p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80F3E-586C-4628-B331-FDE7FC75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98" y="2878138"/>
            <a:ext cx="2661027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6ACE4D-E537-4D83-AFF1-27EADBF8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23" y="2879173"/>
            <a:ext cx="2661028" cy="3440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CE1FC3-782B-4736-B450-44FF5A13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49" y="2878138"/>
            <a:ext cx="2661027" cy="3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0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272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MSRC 분석</vt:lpstr>
      <vt:lpstr>MSRC data center traces </vt:lpstr>
      <vt:lpstr>Mean and peak request rates per volume over 7 days </vt:lpstr>
      <vt:lpstr>CDF of active time per volume </vt:lpstr>
      <vt:lpstr>Write Off-Loading: managers </vt:lpstr>
      <vt:lpstr>Write off-loading: loggers </vt:lpstr>
      <vt:lpstr>읽은 논문 page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MSRC 분석</dc:title>
  <dc:creator>SeojinKim</dc:creator>
  <cp:lastModifiedBy>SeojinKim</cp:lastModifiedBy>
  <cp:revision>6</cp:revision>
  <dcterms:created xsi:type="dcterms:W3CDTF">2017-12-07T23:22:54Z</dcterms:created>
  <dcterms:modified xsi:type="dcterms:W3CDTF">2017-12-08T00:57:57Z</dcterms:modified>
</cp:coreProperties>
</file>