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02:05:56.674" idx="1">
    <p:pos x="4792" y="2328"/>
    <p:text>이부분이 정확히 의미하는 게 뭔지 모르겠어요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31F5-A9C7-47DA-A36E-0ED0D218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3B500-45DD-42CA-81DD-A3FA8DCE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2CAD2-EF24-4CBD-A2A1-A35492D7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3186-4724-457F-A8C3-CE477D4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E8A68-CC57-4711-998C-957623E5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C893-A963-47EC-8715-9D19437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45CCB-17B8-490F-99D9-01870D4C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4533-6FAB-467A-82FD-D66D40D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4DD2C-52F7-45F4-8A94-F3340192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4265-F1A8-44D6-B4DB-4D20EF51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1FD49-23A5-482F-892A-8320C540D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483B6-0E1D-4B5D-9550-AB7BEA66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A729-7428-469D-934C-6EE77E9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763DB-10EC-40EB-AA17-ABDBE2B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6A98D-68F7-491F-B571-5C6109B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FC35-2A16-43F2-B7EA-EB929767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BBB1-EA97-46E8-A0BB-E0FC1989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12837-B470-431A-8361-16F8FE96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F90-AB50-462D-9B4D-36DA862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7752-9C4F-414A-911F-75FF843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7E4C-548A-43FB-8013-6C1AF4EE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F23EE-70E0-4B53-9F73-3A843DCA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C6787-B95B-4920-B23F-075F7CFC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16D15-E219-4375-BB2D-53801B3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5765E-050A-4B05-8D47-2F49C2B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A370-2400-410A-8AC5-ECFB59E1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CF5A-A1E4-414F-86B0-30125E7B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0ED5A-B388-4B81-99C5-FF480C54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60F20-CF7C-4AD9-B917-E88C676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E5517-AA1C-4631-B5A2-252B81D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11F9-E1ED-40F7-916C-3D417BCC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8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3B12-844F-4989-873E-1E1C1B33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51B2D-9618-4D4F-ADD7-1BCEAEB1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45FA4-D34E-4ADC-B8F8-26A8AE21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6719E-F475-4D92-9A9F-CEFF2694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C308-3B3F-499B-8217-5EA08B855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519EA-A3D2-4104-9FE6-B5CA2A59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4B705-310A-4D9D-9CE2-1B6E695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8BEF5-B971-4BCF-B8DB-E7B961FA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585B-3FFE-4583-923F-864B1E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8905-E95F-4FBC-BE8C-52D3649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E0373-8D43-4EC7-9442-736938B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C8EC9-265B-4C98-A367-FAE03D41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9959E0-1979-48C2-ABE5-A156D27E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2B1FB-31A1-483E-877E-2465702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65309-1C31-42ED-A816-2D60470D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4FFC-778E-4BA4-8DDF-8048EF8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DB755-DBF8-4B0D-A0A8-BC287D69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1BB74-5E6C-457A-A38E-8C7FECD8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9F52-95CF-4D08-B3E9-0654CB3F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6C189-8B97-4F89-B3B1-23F149C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DBD22-03BC-460D-9117-5C54113C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FA1E-9B76-4AEB-A052-B95CBDB1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A8815-9AB4-4CE8-81E1-5CB4801F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2A89B-91C4-4914-8FA8-A6AB48E7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12CF5-7E72-4A86-AC2F-3A6E871A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22568-4A34-44E4-B902-653DCBA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3B144-1269-4C87-AFCC-D931F94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569C8-B8F4-4AD6-80BE-F6AD87EC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0F7D4-9522-4954-9008-E114BB79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97F9E-D799-4793-8857-C2FA1841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AA74-6F3A-4464-BEBD-A1AEBCA1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F2431-18D0-4B2F-B000-A47A9C69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8171-5615-47E9-BBD9-E906DE98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MSRC trace </a:t>
            </a:r>
            <a:r>
              <a:rPr lang="ko-KR" altLang="en-US" dirty="0"/>
              <a:t>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DF220-45C0-4018-8EBA-13093774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9857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1A08-C902-4800-B8FC-FF3D7994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325563"/>
          </a:xfrm>
        </p:spPr>
        <p:txBody>
          <a:bodyPr/>
          <a:lstStyle/>
          <a:p>
            <a:r>
              <a:rPr lang="en-US" altLang="ko-KR" dirty="0"/>
              <a:t>Hot/Coldness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914F5-9594-4F21-9469-882485834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912"/>
            <a:ext cx="10515600" cy="49974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read_hot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write_hot</a:t>
            </a:r>
            <a:r>
              <a:rPr lang="en-US" altLang="ko-KR" sz="2000" dirty="0"/>
              <a:t>: both read and write frequently,  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read_hot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write_cold</a:t>
            </a:r>
            <a:r>
              <a:rPr lang="en-US" altLang="ko-KR" sz="2000" dirty="0"/>
              <a:t>: read frequently but rarely re-written, 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read_cold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write_hot</a:t>
            </a:r>
            <a:r>
              <a:rPr lang="en-US" altLang="ko-KR" sz="2000" dirty="0"/>
              <a:t>: rarely read but frequently written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read_cold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write_cold</a:t>
            </a:r>
            <a:r>
              <a:rPr lang="en-US" altLang="ko-KR" sz="2000" dirty="0"/>
              <a:t>: both rarely read and written</a:t>
            </a:r>
          </a:p>
          <a:p>
            <a:pPr marL="0" indent="0">
              <a:buNone/>
            </a:pPr>
            <a:r>
              <a:rPr lang="en-US" altLang="ko-KR" sz="2000" dirty="0"/>
              <a:t>					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6C037-2D2A-4830-B394-310F3497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29" y="3021747"/>
            <a:ext cx="3829050" cy="3089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62681-65E6-42C1-B335-7824CFEDD97B}"/>
              </a:ext>
            </a:extLst>
          </p:cNvPr>
          <p:cNvSpPr txBox="1"/>
          <p:nvPr/>
        </p:nvSpPr>
        <p:spPr>
          <a:xfrm>
            <a:off x="5321129" y="3021747"/>
            <a:ext cx="6204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1:</a:t>
            </a:r>
            <a:r>
              <a:rPr lang="ko-KR" altLang="en-US" sz="2000" dirty="0"/>
              <a:t>비율이 매우 낮다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2: replication</a:t>
            </a:r>
            <a:r>
              <a:rPr lang="ko-KR" altLang="en-US" sz="2000" dirty="0"/>
              <a:t> </a:t>
            </a:r>
            <a:r>
              <a:rPr lang="en-US" altLang="ko-KR" sz="2000" dirty="0"/>
              <a:t>cost</a:t>
            </a:r>
            <a:r>
              <a:rPr lang="ko-KR" altLang="en-US" sz="2000" dirty="0"/>
              <a:t>가 낮아서</a:t>
            </a:r>
            <a:r>
              <a:rPr lang="en-US" altLang="ko-KR" sz="2000" dirty="0"/>
              <a:t>, sector</a:t>
            </a:r>
            <a:r>
              <a:rPr lang="ko-KR" altLang="en-US" sz="2000" dirty="0"/>
              <a:t>를 여러 개의 </a:t>
            </a:r>
            <a:r>
              <a:rPr lang="en-US" altLang="ko-KR" sz="2000" dirty="0"/>
              <a:t>NAND flash chips</a:t>
            </a:r>
            <a:r>
              <a:rPr lang="ko-KR" altLang="en-US" sz="2000" dirty="0"/>
              <a:t>로 분산시킴으로 </a:t>
            </a:r>
            <a:r>
              <a:rPr lang="en-US" altLang="ko-KR" sz="2000" dirty="0"/>
              <a:t>performance</a:t>
            </a:r>
            <a:r>
              <a:rPr lang="ko-KR" altLang="en-US" sz="2000" dirty="0"/>
              <a:t>를 향상시킬 수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3: shallow NAND write</a:t>
            </a:r>
            <a:r>
              <a:rPr lang="ko-KR" altLang="en-US" sz="2000" dirty="0"/>
              <a:t>를 통해서 성능을 향상시킬 수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4:</a:t>
            </a:r>
            <a:r>
              <a:rPr lang="ko-KR" altLang="en-US" sz="2000" dirty="0"/>
              <a:t> 대부분의</a:t>
            </a:r>
            <a:r>
              <a:rPr lang="en-US" altLang="ko-KR" sz="2000" dirty="0"/>
              <a:t> sector</a:t>
            </a:r>
            <a:r>
              <a:rPr lang="ko-KR" altLang="en-US" sz="2000" dirty="0"/>
              <a:t>가 해당한다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대부분의 요청들이 특정 부분의 </a:t>
            </a:r>
            <a:r>
              <a:rPr lang="en-US" altLang="ko-KR" sz="2000" dirty="0"/>
              <a:t>sector</a:t>
            </a:r>
            <a:r>
              <a:rPr lang="ko-KR" altLang="en-US" sz="2000" dirty="0"/>
              <a:t>에 집중된다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결론적으로</a:t>
            </a:r>
            <a:r>
              <a:rPr lang="en-US" altLang="ko-KR" sz="2000" dirty="0"/>
              <a:t>, 2</a:t>
            </a:r>
            <a:r>
              <a:rPr lang="ko-KR" altLang="en-US" sz="2000" dirty="0"/>
              <a:t>번과 </a:t>
            </a:r>
            <a:r>
              <a:rPr lang="en-US" altLang="ko-KR" sz="2000" dirty="0"/>
              <a:t>3</a:t>
            </a:r>
            <a:r>
              <a:rPr lang="ko-KR" altLang="en-US" sz="2000" dirty="0"/>
              <a:t>번에 해당하는 </a:t>
            </a:r>
            <a:r>
              <a:rPr lang="en-US" altLang="ko-KR" sz="2000" dirty="0"/>
              <a:t>sector</a:t>
            </a:r>
            <a:r>
              <a:rPr lang="ko-KR" altLang="en-US" sz="2000" dirty="0"/>
              <a:t>에 접근 성능을 향상시킴으로 전체 성능을 높일 수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2DE5-0FDA-4683-9061-70D408B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off-loading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0469D-FDD6-4873-B3CB-F7D66E3B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Energy problem: Saving power in storage systems is difficult. </a:t>
            </a:r>
          </a:p>
          <a:p>
            <a:pPr lvl="1"/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Most of disk’s energy just to keep spinning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Flash is expensive(not now)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Need to spin down disks during idle period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D3AFA-B4DA-425C-ABC1-23B0E43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workloads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A23DB-C66A-4DBE-B522-3A14658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Diurnal, weekly patterns </a:t>
            </a:r>
          </a:p>
          <a:p>
            <a:r>
              <a:rPr lang="en-US" altLang="ko-KR" dirty="0"/>
              <a:t>Idle periods</a:t>
            </a:r>
          </a:p>
          <a:p>
            <a:r>
              <a:rPr lang="en-US" altLang="ko-KR" dirty="0"/>
              <a:t>Write-only periods: Reads absorbed by main memory caches.</a:t>
            </a:r>
          </a:p>
          <a:p>
            <a:pPr lvl="1">
              <a:buFontTx/>
              <a:buChar char="-"/>
            </a:pPr>
            <a:r>
              <a:rPr lang="en-US" altLang="ko-KR" dirty="0"/>
              <a:t>Reason: main-memory caches are effective at absorbing reads but not writes. [Measurements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 distributed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system, SOSP’91]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Suggest: </a:t>
            </a:r>
            <a:r>
              <a:rPr lang="en-US" altLang="ko-KR" dirty="0">
                <a:solidFill>
                  <a:srgbClr val="FF0000"/>
                </a:solidFill>
              </a:rPr>
              <a:t>Write-off loading </a:t>
            </a:r>
          </a:p>
          <a:p>
            <a:pPr lvl="1">
              <a:buFontTx/>
              <a:buChar char="-"/>
            </a:pPr>
            <a:r>
              <a:rPr lang="en-US" altLang="ko-KR" dirty="0"/>
              <a:t>Convert write-only to idle </a:t>
            </a:r>
          </a:p>
          <a:p>
            <a:pPr lvl="1">
              <a:buFontTx/>
              <a:buChar char="-"/>
            </a:pPr>
            <a:r>
              <a:rPr lang="en-US" altLang="ko-KR" dirty="0"/>
              <a:t>Spin down during idle period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83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1E165-5A93-4497-8A72-0587483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Write-off 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FDC4-FDC6-461F-AC29-1DCBBB5E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at the block level, transparent to file systems and applications running on the servers. </a:t>
            </a:r>
          </a:p>
          <a:p>
            <a:endParaRPr lang="en-US" altLang="ko-KR" dirty="0"/>
          </a:p>
          <a:p>
            <a:r>
              <a:rPr lang="en-US" altLang="ko-KR" dirty="0"/>
              <a:t>Applicable to </a:t>
            </a:r>
          </a:p>
          <a:p>
            <a:pPr lvl="1">
              <a:buFontTx/>
              <a:buChar char="-"/>
            </a:pPr>
            <a:r>
              <a:rPr lang="en-US" altLang="ko-KR" dirty="0"/>
              <a:t>10s to 100s of disks </a:t>
            </a:r>
          </a:p>
          <a:p>
            <a:pPr lvl="1">
              <a:buFontTx/>
              <a:buChar char="-"/>
            </a:pPr>
            <a:r>
              <a:rPr lang="en-US" altLang="ko-KR" dirty="0"/>
              <a:t>Heterogeneous servers </a:t>
            </a:r>
          </a:p>
          <a:p>
            <a:pPr lvl="1">
              <a:buFontTx/>
              <a:buChar char="-"/>
            </a:pPr>
            <a:r>
              <a:rPr lang="en-US" altLang="ko-KR" dirty="0"/>
              <a:t>RAID volumes </a:t>
            </a:r>
          </a:p>
          <a:p>
            <a:pPr lvl="1">
              <a:buFontTx/>
              <a:buChar char="-"/>
            </a:pPr>
            <a:r>
              <a:rPr lang="en-US" altLang="ko-KR" dirty="0"/>
              <a:t>High-end disks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F3106-8928-45EA-81E2-137609B9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7" y="2855494"/>
            <a:ext cx="2440876" cy="3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3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196F-B6E5-43B5-B688-5F10D8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MSRC trace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7F199-3719-48BB-A8ED-D04D3B9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Block-level traces from an enterprise data center, which motivates write off-loading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A19370-ADF9-40B1-A2C1-DCFE1FE9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17" y="2509712"/>
            <a:ext cx="4591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4554B-C9E4-4917-AC8E-80A9D023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List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8795-6CB6-4C1E-8D03-F0A794ED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Adaptive policies for balancing performance and lifetime of mixed SSD arrays through workload sampling(MSST’16)</a:t>
            </a:r>
          </a:p>
          <a:p>
            <a:r>
              <a:rPr lang="en-US" altLang="ko-KR" b="1" dirty="0"/>
              <a:t>Server Trace Analysis for an Optimal Design of Solid State Drives(IJAER’16)</a:t>
            </a:r>
          </a:p>
          <a:p>
            <a:r>
              <a:rPr lang="en-US" altLang="ko-KR" b="1" dirty="0"/>
              <a:t>Write Off-Loading: Practical Power Management for Enterprise Storage (FAST’08) </a:t>
            </a:r>
          </a:p>
        </p:txBody>
      </p:sp>
    </p:spTree>
    <p:extLst>
      <p:ext uri="{BB962C8B-B14F-4D97-AF65-F5344CB8AC3E}">
        <p14:creationId xmlns:p14="http://schemas.microsoft.com/office/powerpoint/2010/main" val="10979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946A-3314-410F-9D12-BB32FA9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해결해야 하는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AAD3A-059B-44FE-A2B6-29432459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5065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첫번째 논문에서 </a:t>
            </a:r>
            <a:r>
              <a:rPr lang="en-US" altLang="ko-KR" dirty="0"/>
              <a:t>MSRC trace</a:t>
            </a:r>
            <a:r>
              <a:rPr lang="ko-KR" altLang="en-US" dirty="0"/>
              <a:t> </a:t>
            </a:r>
            <a:r>
              <a:rPr lang="en-US" altLang="ko-KR" dirty="0"/>
              <a:t>workload</a:t>
            </a:r>
            <a:r>
              <a:rPr lang="ko-KR" altLang="en-US" dirty="0"/>
              <a:t>중 </a:t>
            </a:r>
            <a:r>
              <a:rPr lang="en-US" altLang="ko-KR" dirty="0"/>
              <a:t>webserver</a:t>
            </a:r>
            <a:r>
              <a:rPr lang="ko-KR" altLang="en-US" dirty="0"/>
              <a:t>와 </a:t>
            </a:r>
            <a:r>
              <a:rPr lang="en-US" altLang="ko-KR" dirty="0"/>
              <a:t>hardware monitoring server</a:t>
            </a:r>
            <a:r>
              <a:rPr lang="ko-KR" altLang="en-US" dirty="0"/>
              <a:t>를 사용한 이유는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둘의 차이점이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결과 그래프가 이렇게 나오는 이유는 무엇인가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Request size based caching policy</a:t>
            </a:r>
            <a:r>
              <a:rPr lang="ko-KR" altLang="en-US" dirty="0"/>
              <a:t>에서 두 </a:t>
            </a:r>
            <a:r>
              <a:rPr lang="en-US" altLang="ko-KR" dirty="0"/>
              <a:t>workload</a:t>
            </a:r>
            <a:r>
              <a:rPr lang="ko-KR" altLang="en-US" dirty="0"/>
              <a:t>를 사용해서 실험을 했는가</a:t>
            </a:r>
            <a:r>
              <a:rPr lang="en-US" altLang="ko-KR" dirty="0"/>
              <a:t>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CCA63-2941-4401-8AE4-9B198373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58193"/>
            <a:ext cx="2787316" cy="22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ABAEC-88A5-4E08-BA26-646CB705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16" y="3058193"/>
            <a:ext cx="2836336" cy="22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DBA1-0B2B-4464-8F0A-B7841232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Trace Analysis for an Optimal Design of Solid State Drives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F2ABD-34CF-4895-9982-D15ED578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Analysis attributes </a:t>
            </a:r>
          </a:p>
          <a:p>
            <a:pPr marL="457200" lvl="1" indent="0">
              <a:buNone/>
            </a:pPr>
            <a:r>
              <a:rPr lang="en-US" altLang="ko-KR" sz="2800" dirty="0"/>
              <a:t>- Storage Utilization </a:t>
            </a:r>
          </a:p>
          <a:p>
            <a:pPr marL="457200" lvl="1" indent="0">
              <a:buNone/>
            </a:pPr>
            <a:r>
              <a:rPr lang="en-US" altLang="ko-KR" sz="2800" dirty="0"/>
              <a:t>- Read Request Ratio </a:t>
            </a:r>
          </a:p>
          <a:p>
            <a:pPr marL="457200" lvl="1" indent="0">
              <a:buNone/>
            </a:pPr>
            <a:r>
              <a:rPr lang="en-US" altLang="ko-KR" sz="2800" dirty="0"/>
              <a:t>- Average Request Size </a:t>
            </a:r>
          </a:p>
          <a:p>
            <a:pPr marL="457200" lvl="1" indent="0">
              <a:buNone/>
            </a:pPr>
            <a:r>
              <a:rPr lang="en-US" altLang="ko-KR" sz="2800" dirty="0"/>
              <a:t>- Inter-arrival time </a:t>
            </a:r>
          </a:p>
          <a:p>
            <a:pPr marL="457200" lvl="1" indent="0">
              <a:buNone/>
            </a:pPr>
            <a:r>
              <a:rPr lang="en-US" altLang="ko-KR" sz="2800" dirty="0"/>
              <a:t>- Maximum inter-arrival time </a:t>
            </a:r>
          </a:p>
          <a:p>
            <a:pPr marL="457200" lvl="1" indent="0">
              <a:buNone/>
            </a:pPr>
            <a:r>
              <a:rPr lang="en-US" altLang="ko-KR" sz="2800" dirty="0"/>
              <a:t>- Hot/coldness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2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F681-A624-484B-9470-7ABE0B9E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Utilization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AE7C-FF7F-46DA-A192-EC4B04FC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491916"/>
            <a:ext cx="10643937" cy="50009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Storage Utilization = used storage capacity/target storage capacity </a:t>
            </a:r>
          </a:p>
          <a:p>
            <a:pPr marL="457200" lvl="1" indent="0">
              <a:buNone/>
            </a:pPr>
            <a:r>
              <a:rPr lang="en-US" altLang="ko-KR" sz="2000" dirty="0"/>
              <a:t>- The target storage capacity=trace</a:t>
            </a:r>
            <a:r>
              <a:rPr lang="ko-KR" altLang="en-US" sz="2000" dirty="0"/>
              <a:t>의 </a:t>
            </a:r>
            <a:r>
              <a:rPr lang="en-US" altLang="ko-KR" sz="2000" dirty="0"/>
              <a:t>logical sector</a:t>
            </a:r>
            <a:r>
              <a:rPr lang="ko-KR" altLang="en-US" sz="2000" dirty="0"/>
              <a:t>의 최대 개수 </a:t>
            </a:r>
            <a:r>
              <a:rPr lang="en-US" altLang="ko-KR" sz="2000" dirty="0"/>
              <a:t>  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The used storage capacity= 1</a:t>
            </a:r>
            <a:r>
              <a:rPr lang="ko-KR" altLang="en-US" sz="2000" dirty="0"/>
              <a:t>번이라도 접근된 적이 있었던 </a:t>
            </a:r>
            <a:r>
              <a:rPr lang="en-US" altLang="ko-KR" sz="2000" dirty="0"/>
              <a:t>sector </a:t>
            </a:r>
            <a:r>
              <a:rPr lang="ko-KR" altLang="en-US" sz="2000" dirty="0"/>
              <a:t>개수의 합 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8">
              <a:buFontTx/>
              <a:buChar char="-"/>
            </a:pPr>
            <a:r>
              <a:rPr lang="en-US" altLang="ko-KR" sz="1400" dirty="0"/>
              <a:t>High: finantial2,websearch1,websearch2  </a:t>
            </a:r>
          </a:p>
          <a:p>
            <a:pPr lvl="8">
              <a:buFontTx/>
              <a:buChar char="-"/>
            </a:pPr>
            <a:r>
              <a:rPr lang="en-US" altLang="ko-KR" sz="1400" dirty="0"/>
              <a:t>Low: others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의미하는 것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Low utilization = High Locality</a:t>
            </a:r>
          </a:p>
          <a:p>
            <a:pPr marL="457200" lvl="1" indent="0"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매우 적은 비율의 </a:t>
            </a:r>
            <a:r>
              <a:rPr lang="en-US" altLang="ko-KR" sz="2000" dirty="0"/>
              <a:t>sector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에만 </a:t>
            </a:r>
            <a:r>
              <a:rPr lang="en-US" altLang="ko-KR" sz="2000" dirty="0"/>
              <a:t>access</a:t>
            </a:r>
            <a:r>
              <a:rPr lang="ko-KR" altLang="en-US" sz="2000" dirty="0"/>
              <a:t>가 있었다는 것은 결국 </a:t>
            </a:r>
            <a:r>
              <a:rPr lang="en-US" altLang="ko-KR" sz="2000" dirty="0"/>
              <a:t>Locality</a:t>
            </a:r>
            <a:r>
              <a:rPr lang="ko-KR" altLang="en-US" sz="2000" dirty="0"/>
              <a:t>가 높다는 것을 의미한다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47AD9-7319-4A65-AB55-6EA4B3FD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753519"/>
            <a:ext cx="2993945" cy="24193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BC2462C-C3F2-4D4F-99DE-EACE2916CDFA}"/>
              </a:ext>
            </a:extLst>
          </p:cNvPr>
          <p:cNvSpPr/>
          <p:nvPr/>
        </p:nvSpPr>
        <p:spPr>
          <a:xfrm>
            <a:off x="2098593" y="3197225"/>
            <a:ext cx="965241" cy="96202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1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7444-0BB1-4DA6-A476-3BC3A558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9EA9B-0C3E-476D-8F92-619EEAF1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4952832"/>
          </a:xfrm>
        </p:spPr>
        <p:txBody>
          <a:bodyPr/>
          <a:lstStyle/>
          <a:p>
            <a:r>
              <a:rPr lang="en-US" altLang="ko-KR" dirty="0"/>
              <a:t>Read Request Ratio = the number of read requests / the number of all requests (read request</a:t>
            </a:r>
            <a:r>
              <a:rPr lang="ko-KR" altLang="en-US" dirty="0"/>
              <a:t>의 비율</a:t>
            </a:r>
            <a:r>
              <a:rPr lang="en-US" altLang="ko-KR" dirty="0"/>
              <a:t>)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   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High: Web search, Finantial2 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Low: Proj0,prxy0,finantial1,hm0,mds0,prn0 </a:t>
            </a:r>
          </a:p>
          <a:p>
            <a:pPr lvl="8"/>
            <a:endParaRPr lang="en-US" altLang="ko-KR" dirty="0"/>
          </a:p>
          <a:p>
            <a:pPr lvl="8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의미하는 것</a:t>
            </a:r>
            <a:r>
              <a:rPr lang="en-US" altLang="ko-KR" sz="2400" dirty="0"/>
              <a:t>: High read request ratio = Read-intensive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FCCDF-2EB1-48E8-B261-998F080B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7" y="2502105"/>
            <a:ext cx="3384885" cy="271279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24EB018-EDF4-4DC8-965E-9C57D1613486}"/>
              </a:ext>
            </a:extLst>
          </p:cNvPr>
          <p:cNvSpPr/>
          <p:nvPr/>
        </p:nvSpPr>
        <p:spPr>
          <a:xfrm>
            <a:off x="2227138" y="2947987"/>
            <a:ext cx="1125662" cy="10779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238D6-BCB0-40F9-AB4C-45FE5631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Average Request Size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3E3D6-6720-40B6-9678-CC89C340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900" y="1690688"/>
            <a:ext cx="6565900" cy="29330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small size</a:t>
            </a:r>
            <a:r>
              <a:rPr lang="ko-KR" altLang="en-US" dirty="0"/>
              <a:t>의 </a:t>
            </a:r>
            <a:r>
              <a:rPr lang="en-US" altLang="ko-KR" dirty="0"/>
              <a:t>write request</a:t>
            </a:r>
            <a:r>
              <a:rPr lang="ko-KR" altLang="en-US" dirty="0"/>
              <a:t>에 취약하다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erase-before-write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 </a:t>
            </a:r>
            <a:r>
              <a:rPr lang="en-US" altLang="ko-KR" dirty="0"/>
              <a:t>(in-place update</a:t>
            </a:r>
            <a:r>
              <a:rPr lang="ko-KR" altLang="en-US" dirty="0"/>
              <a:t>가 안되는 것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-&gt; write overhead </a:t>
            </a:r>
            <a:r>
              <a:rPr lang="ko-KR" altLang="en-US" dirty="0"/>
              <a:t>발생 </a:t>
            </a:r>
            <a:r>
              <a:rPr lang="en-US" altLang="ko-KR" dirty="0"/>
              <a:t>-&gt; endurance</a:t>
            </a:r>
            <a:r>
              <a:rPr lang="ko-KR" altLang="en-US" dirty="0"/>
              <a:t>가 감소한다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small size</a:t>
            </a:r>
            <a:r>
              <a:rPr lang="ko-KR" altLang="en-US" dirty="0"/>
              <a:t>의 </a:t>
            </a:r>
            <a:r>
              <a:rPr lang="en-US" altLang="ko-KR" dirty="0"/>
              <a:t>read request</a:t>
            </a:r>
            <a:r>
              <a:rPr lang="ko-KR" altLang="en-US" dirty="0"/>
              <a:t>에서는 </a:t>
            </a:r>
            <a:r>
              <a:rPr lang="en-US" altLang="ko-KR" dirty="0"/>
              <a:t>read performance</a:t>
            </a:r>
            <a:r>
              <a:rPr lang="ko-KR" altLang="en-US" dirty="0"/>
              <a:t>를 높이기 어렵다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기본 </a:t>
            </a:r>
            <a:r>
              <a:rPr lang="en-US" altLang="ko-KR" dirty="0"/>
              <a:t>read </a:t>
            </a:r>
            <a:r>
              <a:rPr lang="ko-KR" altLang="en-US" dirty="0"/>
              <a:t>단위가 </a:t>
            </a:r>
            <a:r>
              <a:rPr lang="en-US" altLang="ko-KR" dirty="0"/>
              <a:t>sector(</a:t>
            </a:r>
            <a:r>
              <a:rPr lang="ko-KR" altLang="en-US" dirty="0"/>
              <a:t>주로 </a:t>
            </a:r>
            <a:r>
              <a:rPr lang="en-US" altLang="ko-KR" dirty="0"/>
              <a:t>4K)</a:t>
            </a:r>
            <a:r>
              <a:rPr lang="ko-KR" altLang="en-US" dirty="0"/>
              <a:t>보다 훨씬 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1B6F77-0527-479C-8CCB-2B394F0C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83000" cy="293303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C14FE1-0DEE-4BDB-9BD1-A0DA2010E3DB}"/>
              </a:ext>
            </a:extLst>
          </p:cNvPr>
          <p:cNvSpPr txBox="1">
            <a:spLocks/>
          </p:cNvSpPr>
          <p:nvPr/>
        </p:nvSpPr>
        <p:spPr>
          <a:xfrm>
            <a:off x="838200" y="4775200"/>
            <a:ext cx="10515600" cy="1717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평균 </a:t>
            </a:r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en-US" altLang="ko-KR" dirty="0"/>
              <a:t>workload</a:t>
            </a:r>
            <a:r>
              <a:rPr lang="ko-KR" altLang="en-US" dirty="0"/>
              <a:t>에 따라 상이하다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workload</a:t>
            </a:r>
            <a:r>
              <a:rPr lang="ko-KR" altLang="en-US" dirty="0"/>
              <a:t>의 </a:t>
            </a:r>
            <a:r>
              <a:rPr lang="en-US" altLang="ko-KR" dirty="0"/>
              <a:t>read/write-intensive </a:t>
            </a:r>
            <a:r>
              <a:rPr lang="ko-KR" altLang="en-US" dirty="0"/>
              <a:t>정도는 </a:t>
            </a:r>
            <a:r>
              <a:rPr lang="en-US" altLang="ko-KR" dirty="0"/>
              <a:t>average-request size</a:t>
            </a:r>
            <a:r>
              <a:rPr lang="ko-KR" altLang="en-US" dirty="0"/>
              <a:t>와 관련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workload </a:t>
            </a:r>
            <a:r>
              <a:rPr lang="ko-KR" altLang="en-US" dirty="0"/>
              <a:t>특성에 맞는 </a:t>
            </a:r>
            <a:r>
              <a:rPr lang="en-US" altLang="ko-KR" dirty="0"/>
              <a:t>SSD design</a:t>
            </a:r>
            <a:r>
              <a:rPr lang="ko-KR" altLang="en-US" dirty="0"/>
              <a:t>이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1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F0A0-EFA0-47E6-932F-8159EE6C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Inter-arrival time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B6CCD-1A54-414E-A745-0B35EA3F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994275"/>
          </a:xfrm>
        </p:spPr>
        <p:txBody>
          <a:bodyPr/>
          <a:lstStyle/>
          <a:p>
            <a:r>
              <a:rPr lang="en-US" altLang="ko-KR" sz="2400" dirty="0"/>
              <a:t>Idle time</a:t>
            </a:r>
            <a:r>
              <a:rPr lang="ko-KR" altLang="en-US" sz="2400" dirty="0"/>
              <a:t>의 길이에 따라</a:t>
            </a:r>
            <a:r>
              <a:rPr lang="en-US" altLang="ko-KR" sz="2400" dirty="0"/>
              <a:t> NAND flash cell</a:t>
            </a:r>
            <a:r>
              <a:rPr lang="ko-KR" altLang="en-US" sz="2400" dirty="0"/>
              <a:t>이 </a:t>
            </a:r>
            <a:r>
              <a:rPr lang="en-US" altLang="ko-KR" sz="2400" dirty="0"/>
              <a:t>worn out</a:t>
            </a:r>
            <a:r>
              <a:rPr lang="ko-KR" altLang="en-US" sz="2400" dirty="0"/>
              <a:t> 상태로부터 회복된다</a:t>
            </a:r>
            <a:r>
              <a:rPr lang="en-US" altLang="ko-KR" sz="2400" dirty="0"/>
              <a:t>. </a:t>
            </a:r>
            <a:r>
              <a:rPr lang="ko-KR" altLang="en-US" sz="2400" dirty="0"/>
              <a:t>회복 될 </a:t>
            </a:r>
            <a:r>
              <a:rPr lang="en-US" altLang="ko-KR" sz="2400" dirty="0"/>
              <a:t>idle time</a:t>
            </a:r>
            <a:r>
              <a:rPr lang="ko-KR" altLang="en-US" sz="2400" dirty="0"/>
              <a:t>만 보장된다면</a:t>
            </a:r>
            <a:r>
              <a:rPr lang="en-US" altLang="ko-KR" sz="2400" dirty="0"/>
              <a:t>, wear out </a:t>
            </a:r>
            <a:r>
              <a:rPr lang="ko-KR" altLang="en-US" sz="2400" dirty="0"/>
              <a:t>한계치에 달한 </a:t>
            </a:r>
            <a:r>
              <a:rPr lang="en-US" altLang="ko-KR" sz="2400" dirty="0"/>
              <a:t>NAND block</a:t>
            </a:r>
            <a:r>
              <a:rPr lang="ko-KR" altLang="en-US" sz="2400" dirty="0"/>
              <a:t>도 안정된 성능을 보장할 수 있다</a:t>
            </a:r>
            <a:r>
              <a:rPr lang="en-US" altLang="ko-KR" sz="2400" dirty="0"/>
              <a:t>.  </a:t>
            </a:r>
          </a:p>
          <a:p>
            <a:r>
              <a:rPr lang="en-US" altLang="ko-KR" sz="2400" dirty="0"/>
              <a:t>IAT: inter-arrival time, idle time</a:t>
            </a:r>
            <a:r>
              <a:rPr lang="ko-KR" altLang="en-US" sz="2400" dirty="0"/>
              <a:t>과 비례한다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dirty="0"/>
              <a:t>                                          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    -Low: finantial1, fintial2, web search1,2</a:t>
            </a:r>
          </a:p>
          <a:p>
            <a:pPr marL="914400" lvl="2" indent="0">
              <a:buNone/>
            </a:pPr>
            <a:r>
              <a:rPr lang="en-US" altLang="ko-KR" dirty="0"/>
              <a:t>			              -High: others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    </a:t>
            </a:r>
            <a:r>
              <a:rPr lang="ko-KR" altLang="en-US" dirty="0"/>
              <a:t>의미하는 것</a:t>
            </a:r>
            <a:r>
              <a:rPr lang="en-US" altLang="ko-KR" dirty="0"/>
              <a:t>: </a:t>
            </a:r>
            <a:r>
              <a:rPr lang="ko-KR" altLang="en-US" dirty="0"/>
              <a:t>높을수록</a:t>
            </a:r>
            <a:r>
              <a:rPr lang="en-US" altLang="ko-KR" dirty="0"/>
              <a:t>, SSD</a:t>
            </a:r>
            <a:r>
              <a:rPr lang="ko-KR" altLang="en-US" dirty="0"/>
              <a:t>가 특별한 관리 없</a:t>
            </a:r>
            <a:r>
              <a:rPr lang="en-US" altLang="ko-KR" dirty="0"/>
              <a:t>				    </a:t>
            </a:r>
            <a:r>
              <a:rPr lang="ko-KR" altLang="en-US" dirty="0"/>
              <a:t>이도 충분한 </a:t>
            </a:r>
            <a:r>
              <a:rPr lang="en-US" altLang="ko-KR" dirty="0"/>
              <a:t>idle time</a:t>
            </a:r>
            <a:r>
              <a:rPr lang="ko-KR" altLang="en-US" dirty="0"/>
              <a:t>을 가질 수 있다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A2DBDF-5514-4ED2-A6BB-BB54754B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19437"/>
            <a:ext cx="4083155" cy="32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01F4-7F74-4982-9A6D-8F816A60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IAT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363B9-0C18-47A7-9618-4864D4CD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5" y="1825625"/>
            <a:ext cx="5591175" cy="4351338"/>
          </a:xfrm>
        </p:spPr>
        <p:txBody>
          <a:bodyPr/>
          <a:lstStyle/>
          <a:p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: websearch1,2</a:t>
            </a:r>
            <a:r>
              <a:rPr lang="ko-KR" altLang="en-US" sz="2400" dirty="0"/>
              <a:t>를 제외하고 높은 값을 나타냈다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SSD</a:t>
            </a:r>
            <a:r>
              <a:rPr lang="ko-KR" altLang="en-US" sz="2400" dirty="0"/>
              <a:t>는 </a:t>
            </a:r>
            <a:r>
              <a:rPr lang="en-US" altLang="ko-KR" sz="2400" dirty="0"/>
              <a:t>long idle time</a:t>
            </a:r>
            <a:r>
              <a:rPr lang="ko-KR" altLang="en-US" sz="2400" dirty="0"/>
              <a:t>을 감지할 수만 있다면 이 </a:t>
            </a:r>
            <a:r>
              <a:rPr lang="en-US" altLang="ko-KR" sz="2400" dirty="0"/>
              <a:t>idle time</a:t>
            </a:r>
            <a:r>
              <a:rPr lang="ko-KR" altLang="en-US" sz="2400" dirty="0"/>
              <a:t>을 활용할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성능과 </a:t>
            </a:r>
            <a:r>
              <a:rPr lang="en-US" altLang="ko-KR" sz="2400" dirty="0"/>
              <a:t>stableness</a:t>
            </a:r>
            <a:r>
              <a:rPr lang="ko-KR" altLang="en-US" sz="2400" dirty="0"/>
              <a:t>를 높이기 위해 내부의 </a:t>
            </a:r>
            <a:r>
              <a:rPr lang="en-US" altLang="ko-KR" sz="2400" dirty="0"/>
              <a:t>data</a:t>
            </a:r>
            <a:r>
              <a:rPr lang="ko-KR" altLang="en-US" sz="2400" dirty="0"/>
              <a:t>를 재구성하고 압축할 수 있다</a:t>
            </a:r>
            <a:r>
              <a:rPr lang="en-US" altLang="ko-KR" sz="2400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3FDC9-612E-4E59-96B7-7C1716D2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14" y="2054225"/>
            <a:ext cx="4107768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724</Words>
  <Application>Microsoft Office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MSRC trace 분석 </vt:lpstr>
      <vt:lpstr>논문 List </vt:lpstr>
      <vt:lpstr>해결해야 하는 문제 </vt:lpstr>
      <vt:lpstr>Server Trace Analysis for an Optimal Design of Solid State Drives </vt:lpstr>
      <vt:lpstr>Storage Utilization </vt:lpstr>
      <vt:lpstr>Read Request Ratio </vt:lpstr>
      <vt:lpstr>Average Request Size </vt:lpstr>
      <vt:lpstr>Inter-arrival time </vt:lpstr>
      <vt:lpstr>Maximum IAT </vt:lpstr>
      <vt:lpstr>Hot/Coldness </vt:lpstr>
      <vt:lpstr>Write off-loading </vt:lpstr>
      <vt:lpstr>Real workloads </vt:lpstr>
      <vt:lpstr>Write-off loading </vt:lpstr>
      <vt:lpstr>About MSRC trace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Trace Analysis for an Optimal Design of Solid State Drives</dc:title>
  <dc:creator>SeojinKim</dc:creator>
  <cp:lastModifiedBy>SeojinKim</cp:lastModifiedBy>
  <cp:revision>17</cp:revision>
  <dcterms:created xsi:type="dcterms:W3CDTF">2017-12-05T15:04:22Z</dcterms:created>
  <dcterms:modified xsi:type="dcterms:W3CDTF">2017-12-06T23:41:22Z</dcterms:modified>
</cp:coreProperties>
</file>