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61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D6B92-1E11-4FCA-8E0B-0438D4BDE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75A21A-97F7-4FD5-8770-D2E98906C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DCF7E-9D63-4E3E-9E4A-8BE05AB8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E10-6812-4FB5-9116-55AAB15CCB1A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81B0A-881C-4E25-A361-6D2B4640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80C66-35A5-4C64-BBD7-FA9D0B34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BDBD-6663-480E-BC67-C0C806869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98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64252-DF0E-4459-BC9F-3C0E9E6B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54C5F4-9B9A-4C03-ADAF-C0F29379D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CA798-0BE3-47AB-BA74-3B69241E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E10-6812-4FB5-9116-55AAB15CCB1A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35F1B-EC06-493D-9BD8-8378AFC6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F8AC1-421B-4F4F-98DB-6ACB7D87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BDBD-6663-480E-BC67-C0C806869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5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CA9287-6AFE-4BA5-8DA6-8B1C5DBA6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0CEE66-7170-42E9-8CCB-A5BD2D450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4ACB1-BE33-4903-B59C-ACA2467D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E10-6812-4FB5-9116-55AAB15CCB1A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50B2E-0B12-4870-875D-371A6208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A7404-104F-410B-BAEE-3F91C4BE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BDBD-6663-480E-BC67-C0C806869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14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DFD2D-4236-4FC7-80B1-2CAAFF38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888F6-AE92-4876-9234-E3D57A5CE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1518F-B91F-4C4C-AB9F-4C0EC089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E10-6812-4FB5-9116-55AAB15CCB1A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8C357-92B3-47B5-8F9B-DC9B0558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69BE1-9E74-455F-A088-EB8E09C1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BDBD-6663-480E-BC67-C0C806869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32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B1160-C26B-453C-9E85-293D3D5F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AAB4E-5514-4A96-BA5B-983826948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D64AB-BDB5-43BE-94D5-7B8DD26F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E10-6812-4FB5-9116-55AAB15CCB1A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B8B0-1B38-4464-B5D5-703DEFCE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395FB-68C8-4049-8995-A3624B16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BDBD-6663-480E-BC67-C0C806869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8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8EB5D-7234-4257-B647-627F1D85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6F63A-7D02-43C4-9C1A-AF447F720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0DFC22-A2C0-4514-B0D4-51E642E14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5B2EA-1169-4C32-BAB3-E9141FE8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E10-6812-4FB5-9116-55AAB15CCB1A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A4C310-E23B-463D-B9DA-094B871F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B2F287-0BAC-4A99-B084-F849420E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BDBD-6663-480E-BC67-C0C806869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78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3D02B-F650-4C77-8494-72AC03966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CE9FD2-94FC-4D6F-9BDB-E2FF46A4F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6F4AC5-FA9F-4FEF-A5D0-15FE6F69E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025E06-BC13-49CC-94CB-5D7641A71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79A43D-70A2-4415-A8FC-1B88EB74E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65A7FA-F3E0-4600-8D46-1ED155F1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E10-6812-4FB5-9116-55AAB15CCB1A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45D140-D440-4DCA-AEEF-7392F7E6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DAF4EB-87EF-49FC-80EA-4ECCDF98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BDBD-6663-480E-BC67-C0C806869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31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1BA5A-CD9E-4F38-9405-5280DAC1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D20723-A692-4086-830B-7F86CE29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E10-6812-4FB5-9116-55AAB15CCB1A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062D07-FA08-4B95-83D6-F7F1A8E7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15217B-E63F-44C6-9B7C-EDFFEA4E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BDBD-6663-480E-BC67-C0C806869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18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D735A9-C14D-45F7-9108-077B43D9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E10-6812-4FB5-9116-55AAB15CCB1A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FD6DF7-DD5D-4ED5-9E51-52B68372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091F14-35F1-4EBC-8227-2FFB37A3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BDBD-6663-480E-BC67-C0C806869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74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42510-284F-4DE4-89FD-F7911FE5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A357A-A810-4E00-85C2-EAB7A3BE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41EEE-D4AA-4635-A80D-056C86B74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66D331-CCAA-4D9F-9064-4EA2FA38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E10-6812-4FB5-9116-55AAB15CCB1A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255BD8-3F8B-4D04-9658-30FCD430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9F2FB-D72B-458B-99B4-EC4DE989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BDBD-6663-480E-BC67-C0C806869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64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D4DC7-8D75-4C90-96BB-5E0CB578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2DF254-F322-49A4-8817-AB1F612EC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0B76FF-8E13-4DD6-98D7-26BBA17EE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CD0B3-7D1F-462B-978F-E65A504C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E10-6812-4FB5-9116-55AAB15CCB1A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AD8348-4197-4119-AEA2-5A9F3033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A1332D-BA59-42F4-B0A3-93C97FEA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BDBD-6663-480E-BC67-C0C806869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D15222-B81B-49EE-B591-73E5D49B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47C85-2ACF-4D6F-864A-103368597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C43C6-A11C-42D1-B376-D48024435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D8E10-6812-4FB5-9116-55AAB15CCB1A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650A8-70EC-4A4F-93A1-AA6257FA8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AE7E8-5DB1-4D75-9505-9900CFB04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BDBD-6663-480E-BC67-C0C806869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9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2AF0-526B-4B3C-8005-E20538F8B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[171208]MSRC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85CE8F-DB0F-4981-A873-3F0E31C53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김서진</a:t>
            </a:r>
          </a:p>
        </p:txBody>
      </p:sp>
    </p:spTree>
    <p:extLst>
      <p:ext uri="{BB962C8B-B14F-4D97-AF65-F5344CB8AC3E}">
        <p14:creationId xmlns:p14="http://schemas.microsoft.com/office/powerpoint/2010/main" val="159767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F2D23-040A-466E-A9D4-D192A333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Consistency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durability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EDBD6-0963-4D85-9C56-A000F47B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Read/Write consistency </a:t>
            </a:r>
          </a:p>
          <a:p>
            <a:pPr lvl="1"/>
            <a:r>
              <a:rPr lang="en-US" altLang="ko-KR" sz="2800" dirty="0"/>
              <a:t>Manager keeps in-memory map of off-loads </a:t>
            </a:r>
          </a:p>
          <a:p>
            <a:pPr lvl="1"/>
            <a:r>
              <a:rPr lang="en-US" altLang="ko-KR" sz="2800" dirty="0"/>
              <a:t>Always knows </a:t>
            </a:r>
            <a:r>
              <a:rPr lang="en-US" altLang="ko-KR" sz="2800" u="sng" dirty="0"/>
              <a:t>where latest version </a:t>
            </a:r>
            <a:r>
              <a:rPr lang="en-US" altLang="ko-KR" sz="2800" dirty="0"/>
              <a:t>is </a:t>
            </a:r>
          </a:p>
          <a:p>
            <a:r>
              <a:rPr lang="en-US" altLang="ko-KR" sz="3200" dirty="0"/>
              <a:t>Durability </a:t>
            </a:r>
          </a:p>
          <a:p>
            <a:pPr lvl="1"/>
            <a:r>
              <a:rPr lang="en-US" altLang="ko-KR" sz="2800" dirty="0"/>
              <a:t>Writes only after data hits the disk </a:t>
            </a:r>
          </a:p>
          <a:p>
            <a:r>
              <a:rPr lang="en-US" altLang="ko-KR" sz="3200" dirty="0"/>
              <a:t>Same guarantees as existing volumes </a:t>
            </a:r>
          </a:p>
          <a:p>
            <a:pPr lvl="1"/>
            <a:r>
              <a:rPr lang="en-US" altLang="ko-KR" sz="2800" dirty="0"/>
              <a:t>Transparent to applications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61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EF351-76FD-456F-A315-746269E1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Consistency across loggers example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26D919-CE4D-42BD-AF98-2A67D9BFF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126" y="2155824"/>
            <a:ext cx="8261747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8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E1797-3293-4858-8DE8-CE8A9687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16500" cy="1325563"/>
          </a:xfrm>
        </p:spPr>
        <p:txBody>
          <a:bodyPr/>
          <a:lstStyle/>
          <a:p>
            <a:r>
              <a:rPr lang="en-US" altLang="ko-KR" dirty="0"/>
              <a:t>transient failures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8E1B8-0819-429E-864E-5B65BD2BD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62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Loggers can recover locally </a:t>
            </a:r>
          </a:p>
          <a:p>
            <a:pPr lvl="1"/>
            <a:r>
              <a:rPr lang="en-US" altLang="ko-KR" dirty="0"/>
              <a:t>Scan the log </a:t>
            </a:r>
          </a:p>
          <a:p>
            <a:r>
              <a:rPr lang="en-US" altLang="ko-KR" dirty="0"/>
              <a:t>Managers recover from logger view </a:t>
            </a:r>
          </a:p>
          <a:p>
            <a:pPr lvl="1"/>
            <a:r>
              <a:rPr lang="en-US" altLang="ko-KR" dirty="0"/>
              <a:t>Logger view is persisted locally </a:t>
            </a:r>
          </a:p>
          <a:p>
            <a:pPr lvl="1"/>
            <a:r>
              <a:rPr lang="en-US" altLang="ko-KR" dirty="0"/>
              <a:t>Recovery: fetch metadata from all loggers </a:t>
            </a:r>
          </a:p>
          <a:p>
            <a:pPr lvl="1"/>
            <a:r>
              <a:rPr lang="en-US" altLang="ko-KR" dirty="0"/>
              <a:t>On clean shutdown, persist metadata locally </a:t>
            </a:r>
          </a:p>
          <a:p>
            <a:pPr lvl="2"/>
            <a:r>
              <a:rPr lang="en-US" altLang="ko-KR" dirty="0"/>
              <a:t>Manager recovers without network communication 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124FCB-3866-49A4-88F1-502BAFEA242B}"/>
              </a:ext>
            </a:extLst>
          </p:cNvPr>
          <p:cNvSpPr txBox="1">
            <a:spLocks/>
          </p:cNvSpPr>
          <p:nvPr/>
        </p:nvSpPr>
        <p:spPr>
          <a:xfrm>
            <a:off x="6426200" y="1822450"/>
            <a:ext cx="515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Data on original volume: same as before </a:t>
            </a:r>
          </a:p>
          <a:p>
            <a:pPr lvl="1"/>
            <a:r>
              <a:rPr lang="en-US" altLang="ko-KR" dirty="0"/>
              <a:t>Typically RAID-1/RAID-5 </a:t>
            </a:r>
          </a:p>
          <a:p>
            <a:pPr lvl="1"/>
            <a:r>
              <a:rPr lang="en-US" altLang="ko-KR" dirty="0"/>
              <a:t>Can remove from one failure </a:t>
            </a:r>
          </a:p>
          <a:p>
            <a:r>
              <a:rPr lang="en-US" altLang="ko-KR" dirty="0"/>
              <a:t>What about off-loaded data?</a:t>
            </a:r>
          </a:p>
          <a:p>
            <a:pPr lvl="1"/>
            <a:r>
              <a:rPr lang="en-US" altLang="ko-KR" dirty="0"/>
              <a:t>Ensure logger redundancy </a:t>
            </a:r>
          </a:p>
          <a:p>
            <a:pPr marL="457200" lvl="1" indent="0">
              <a:buNone/>
            </a:pPr>
            <a:r>
              <a:rPr lang="en-US" altLang="ko-KR" dirty="0"/>
              <a:t>&gt;= manager</a:t>
            </a:r>
          </a:p>
          <a:p>
            <a:pPr lvl="1"/>
            <a:r>
              <a:rPr lang="en-US" altLang="ko-KR" dirty="0"/>
              <a:t>K-way logging for additional redundancy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C0E594E-18FB-4ECA-8F66-9B820878ABCC}"/>
              </a:ext>
            </a:extLst>
          </p:cNvPr>
          <p:cNvSpPr txBox="1">
            <a:spLocks/>
          </p:cNvSpPr>
          <p:nvPr/>
        </p:nvSpPr>
        <p:spPr>
          <a:xfrm>
            <a:off x="6337300" y="365125"/>
            <a:ext cx="5016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disk failures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07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23B6B-00B4-4515-9BD7-1A16FFD5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22838-95A6-49D6-8225-7461DB2EF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2800" cy="4351338"/>
          </a:xfrm>
        </p:spPr>
        <p:txBody>
          <a:bodyPr/>
          <a:lstStyle/>
          <a:p>
            <a:r>
              <a:rPr lang="en-US" altLang="ko-KR" dirty="0"/>
              <a:t>4 rack-mounted servers </a:t>
            </a:r>
          </a:p>
          <a:p>
            <a:pPr marL="457200" lvl="1" indent="0">
              <a:buNone/>
            </a:pPr>
            <a:r>
              <a:rPr lang="en-US" altLang="ko-KR" dirty="0"/>
              <a:t>- 1 </a:t>
            </a:r>
            <a:r>
              <a:rPr lang="en-US" altLang="ko-KR" dirty="0" err="1"/>
              <a:t>Gbps</a:t>
            </a:r>
            <a:r>
              <a:rPr lang="en-US" altLang="ko-KR" dirty="0"/>
              <a:t> network </a:t>
            </a:r>
          </a:p>
          <a:p>
            <a:pPr marL="457200" lvl="1" indent="0">
              <a:buNone/>
            </a:pPr>
            <a:r>
              <a:rPr lang="en-US" altLang="ko-KR" dirty="0"/>
              <a:t>- Seagate Cheetah 15k RPM disks </a:t>
            </a:r>
          </a:p>
          <a:p>
            <a:r>
              <a:rPr lang="en-US" altLang="ko-KR" dirty="0"/>
              <a:t>Single process per testbed server </a:t>
            </a:r>
          </a:p>
          <a:p>
            <a:pPr marL="457200" lvl="1" indent="0">
              <a:buNone/>
            </a:pPr>
            <a:r>
              <a:rPr lang="en-US" altLang="ko-KR" dirty="0"/>
              <a:t>- Trace replay app + managers + loggers </a:t>
            </a:r>
          </a:p>
          <a:p>
            <a:pPr marL="457200" lvl="1" indent="0">
              <a:buNone/>
            </a:pPr>
            <a:r>
              <a:rPr lang="en-US" altLang="ko-KR" dirty="0"/>
              <a:t>- In-process communication on each server </a:t>
            </a:r>
          </a:p>
          <a:p>
            <a:pPr marL="457200" lvl="1" indent="0">
              <a:buNone/>
            </a:pPr>
            <a:r>
              <a:rPr lang="en-US" altLang="ko-KR" dirty="0"/>
              <a:t>- UDP+TCP between servers 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D5E9AB-6A74-4F11-B50D-5F59DBACD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506" y="845641"/>
            <a:ext cx="4364294" cy="16900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2F4CC5-50AC-4575-9189-947680CF2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506" y="2663355"/>
            <a:ext cx="4364294" cy="34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6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81F10-62E9-4290-BFB6-F2AD015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888E0-1570-4856-B7B2-5729E33EE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 loop trace reply </a:t>
            </a:r>
          </a:p>
          <a:p>
            <a:r>
              <a:rPr lang="en-US" altLang="ko-KR" dirty="0"/>
              <a:t>Traced volumes larger than testbed </a:t>
            </a:r>
          </a:p>
          <a:p>
            <a:pPr marL="457200" lvl="1" indent="0">
              <a:buNone/>
            </a:pPr>
            <a:r>
              <a:rPr lang="en-US" altLang="ko-KR" dirty="0"/>
              <a:t>- Divided traced servers into 3 “racks” </a:t>
            </a:r>
          </a:p>
          <a:p>
            <a:pPr lvl="2"/>
            <a:r>
              <a:rPr lang="en-US" altLang="ko-KR" dirty="0"/>
              <a:t>Combined in post-processing </a:t>
            </a:r>
          </a:p>
          <a:p>
            <a:r>
              <a:rPr lang="en-US" altLang="ko-KR" dirty="0"/>
              <a:t>1 Week too long for real-time reply </a:t>
            </a:r>
          </a:p>
          <a:p>
            <a:pPr marL="457200" lvl="1" indent="0">
              <a:buNone/>
            </a:pPr>
            <a:r>
              <a:rPr lang="en-US" altLang="ko-KR" dirty="0"/>
              <a:t>- Chose best and worst days for off-load</a:t>
            </a:r>
          </a:p>
          <a:p>
            <a:pPr lvl="2"/>
            <a:r>
              <a:rPr lang="en-US" altLang="ko-KR" dirty="0"/>
              <a:t>Days with the most and least write-only time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17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296E2-7B67-4B61-B88F-DD445C13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Configurations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45E82-4334-4D41-9A6A-8A3E322E8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Baseline </a:t>
            </a:r>
          </a:p>
          <a:p>
            <a:r>
              <a:rPr lang="en-US" altLang="ko-KR" dirty="0"/>
              <a:t>Vanilla spin down(no off-load) </a:t>
            </a:r>
          </a:p>
          <a:p>
            <a:r>
              <a:rPr lang="en-US" altLang="ko-KR" dirty="0"/>
              <a:t>Machine-level off-load </a:t>
            </a:r>
          </a:p>
          <a:p>
            <a:pPr marL="457200" lvl="1" indent="0">
              <a:buNone/>
            </a:pPr>
            <a:r>
              <a:rPr lang="en-US" altLang="ko-KR" dirty="0"/>
              <a:t>- Off-load to any logger within same machine </a:t>
            </a:r>
          </a:p>
          <a:p>
            <a:r>
              <a:rPr lang="en-US" altLang="ko-KR" dirty="0"/>
              <a:t>Rack-level off-load </a:t>
            </a:r>
          </a:p>
          <a:p>
            <a:pPr marL="457200" lvl="1" indent="0">
              <a:buNone/>
            </a:pPr>
            <a:r>
              <a:rPr lang="en-US" altLang="ko-KR" dirty="0"/>
              <a:t>- Off-load to any logger in the rack 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530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F4FFF-02C3-43AC-8208-BA7CE344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configuration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6F5EF-2839-4F7E-BFB2-14E1E7F2B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 manager + 1 logger per volume </a:t>
            </a:r>
          </a:p>
          <a:p>
            <a:pPr marL="457200" lvl="1" indent="0">
              <a:buNone/>
            </a:pPr>
            <a:r>
              <a:rPr lang="en-US" altLang="ko-KR" dirty="0"/>
              <a:t>- For off-load configurations </a:t>
            </a:r>
          </a:p>
          <a:p>
            <a:pPr lvl="2"/>
            <a:r>
              <a:rPr lang="en-US" altLang="ko-KR" dirty="0"/>
              <a:t>Logger uses 4 GB partition at end of volume </a:t>
            </a:r>
          </a:p>
          <a:p>
            <a:r>
              <a:rPr lang="en-US" altLang="ko-KR" dirty="0"/>
              <a:t>Spin up/down emulated in s/w </a:t>
            </a:r>
          </a:p>
          <a:p>
            <a:pPr lvl="1">
              <a:buFontTx/>
              <a:buChar char="-"/>
            </a:pPr>
            <a:r>
              <a:rPr lang="en-US" altLang="ko-KR" dirty="0"/>
              <a:t>Our RAID h/w does not support spin-down </a:t>
            </a:r>
          </a:p>
          <a:p>
            <a:pPr lvl="1">
              <a:buFontTx/>
              <a:buChar char="-"/>
            </a:pPr>
            <a:r>
              <a:rPr lang="en-US" altLang="ko-KR" dirty="0"/>
              <a:t>Parameters from Seagate does </a:t>
            </a:r>
          </a:p>
          <a:p>
            <a:pPr lvl="2"/>
            <a:r>
              <a:rPr lang="en-US" altLang="ko-KR" dirty="0"/>
              <a:t>12W spun up, 2.6W spun down </a:t>
            </a:r>
          </a:p>
          <a:p>
            <a:pPr lvl="2"/>
            <a:r>
              <a:rPr lang="en-US" altLang="ko-KR" dirty="0"/>
              <a:t>Spin up delay is 10-15s, energy penalty is 20J </a:t>
            </a:r>
          </a:p>
          <a:p>
            <a:pPr lvl="3">
              <a:buFontTx/>
              <a:buChar char="-"/>
            </a:pPr>
            <a:r>
              <a:rPr lang="en-US" altLang="ko-KR" dirty="0"/>
              <a:t>Compared to keeping the spindle spinning always </a:t>
            </a:r>
          </a:p>
        </p:txBody>
      </p:sp>
    </p:spTree>
    <p:extLst>
      <p:ext uri="{BB962C8B-B14F-4D97-AF65-F5344CB8AC3E}">
        <p14:creationId xmlns:p14="http://schemas.microsoft.com/office/powerpoint/2010/main" val="416758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6D38F-50F8-4A95-9868-9F594465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/>
              <a:t>Write-off</a:t>
            </a:r>
            <a:r>
              <a:rPr lang="ko-KR" altLang="en-US" sz="4000" dirty="0"/>
              <a:t> </a:t>
            </a:r>
            <a:r>
              <a:rPr lang="en-US" altLang="ko-KR" sz="4000" dirty="0"/>
              <a:t>loading:</a:t>
            </a:r>
            <a:r>
              <a:rPr lang="ko-KR" altLang="en-US" sz="4000" dirty="0"/>
              <a:t> </a:t>
            </a:r>
            <a:r>
              <a:rPr lang="en-US" altLang="ko-KR" sz="4000" dirty="0"/>
              <a:t>Practical power Management for Enterprise Storage (FAST’08)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7A787-2AFE-4D3A-8565-48E42950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256 3. Write Off-Loading- 259p 4. Evaluation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ACD863-AE4A-4C3A-A78F-5C40C3ACC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62" y="2962417"/>
            <a:ext cx="2552252" cy="32145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8F1F80-0892-4984-9F96-82CF6BD84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905" y="2962417"/>
            <a:ext cx="2540984" cy="32145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A58682-D55E-445D-B3E8-9C9C9279C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23" y="2962417"/>
            <a:ext cx="2509497" cy="32145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CF5315-6A39-40DE-B71C-7D1094430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545" y="2962417"/>
            <a:ext cx="2452898" cy="321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318</Words>
  <Application>Microsoft Office PowerPoint</Application>
  <PresentationFormat>와이드스크린</PresentationFormat>
  <Paragraphs>64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[171208]MSRC </vt:lpstr>
      <vt:lpstr>Consistency and durability </vt:lpstr>
      <vt:lpstr>Consistency across loggers example</vt:lpstr>
      <vt:lpstr>transient failures  </vt:lpstr>
      <vt:lpstr>Evaluation </vt:lpstr>
      <vt:lpstr>Workload </vt:lpstr>
      <vt:lpstr>Configurations </vt:lpstr>
      <vt:lpstr>Storage configuration </vt:lpstr>
      <vt:lpstr>Write-off loading: Practical power Management for Enterprise Storage (FAST’08)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MSRC </dc:title>
  <dc:creator>SeojinKim</dc:creator>
  <cp:lastModifiedBy>SeojinKim</cp:lastModifiedBy>
  <cp:revision>14</cp:revision>
  <dcterms:created xsi:type="dcterms:W3CDTF">2017-12-08T11:37:00Z</dcterms:created>
  <dcterms:modified xsi:type="dcterms:W3CDTF">2017-12-08T17:09:19Z</dcterms:modified>
</cp:coreProperties>
</file>