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6" r:id="rId1"/>
    <p:sldMasterId id="2147484069" r:id="rId2"/>
  </p:sldMasterIdLst>
  <p:notesMasterIdLst>
    <p:notesMasterId r:id="rId15"/>
  </p:notesMasterIdLst>
  <p:handoutMasterIdLst>
    <p:handoutMasterId r:id="rId16"/>
  </p:handoutMasterIdLst>
  <p:sldIdLst>
    <p:sldId id="272" r:id="rId3"/>
    <p:sldId id="328" r:id="rId4"/>
    <p:sldId id="335" r:id="rId5"/>
    <p:sldId id="330" r:id="rId6"/>
    <p:sldId id="331" r:id="rId7"/>
    <p:sldId id="332" r:id="rId8"/>
    <p:sldId id="339" r:id="rId9"/>
    <p:sldId id="343" r:id="rId10"/>
    <p:sldId id="342" r:id="rId11"/>
    <p:sldId id="341" r:id="rId12"/>
    <p:sldId id="340" r:id="rId13"/>
    <p:sldId id="337" r:id="rId14"/>
  </p:sldIdLst>
  <p:sldSz cx="9361488" cy="64087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BBBA73A-D899-4DC3-B572-EC896EB73079}">
          <p14:sldIdLst>
            <p14:sldId id="272"/>
            <p14:sldId id="328"/>
            <p14:sldId id="335"/>
            <p14:sldId id="330"/>
            <p14:sldId id="331"/>
            <p14:sldId id="332"/>
            <p14:sldId id="339"/>
            <p14:sldId id="343"/>
            <p14:sldId id="342"/>
            <p14:sldId id="341"/>
            <p14:sldId id="340"/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49" userDrawn="1">
          <p15:clr>
            <a:srgbClr val="A4A3A4"/>
          </p15:clr>
        </p15:guide>
        <p15:guide id="3" orient="horz" pos="21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72" d="100"/>
          <a:sy n="72" d="100"/>
        </p:scale>
        <p:origin x="904" y="52"/>
      </p:cViewPr>
      <p:guideLst>
        <p:guide orient="horz" pos="2160"/>
        <p:guide pos="2949"/>
        <p:guide orient="horz" pos="21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247EF33-FBA1-49C5-8039-997B147BF6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14AF20-7C0D-4BF4-ADD1-7E476EFB9D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287FE-776F-4D1B-A713-47B3374E9686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FA0C4A-B472-4BED-89D7-E1ACB2F590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C74B9A-7DC5-4102-85FB-9BDFC683CD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18985-0C00-47DE-A2E1-EBD16BDEF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8985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A078-7987-4461-8469-7453C7AF5D4A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5513" y="685800"/>
            <a:ext cx="5006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42821-CF68-4972-92E1-72FC09454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6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82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39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33216" y="1980377"/>
            <a:ext cx="8496000" cy="1296000"/>
          </a:xfrm>
        </p:spPr>
        <p:txBody>
          <a:bodyPr>
            <a:normAutofit/>
          </a:bodyPr>
          <a:lstStyle>
            <a:lvl1pPr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4223" y="3780585"/>
            <a:ext cx="6553042" cy="1368000"/>
          </a:xfrm>
        </p:spPr>
        <p:txBody>
          <a:bodyPr>
            <a:normAutofit/>
          </a:bodyPr>
          <a:lstStyle>
            <a:lvl1pPr marL="0" indent="0" algn="ctr">
              <a:buNone/>
              <a:defRPr sz="32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EE8D105-A473-495D-B792-09409D51E948}" type="datetime1">
              <a:rPr lang="ko-KR" altLang="en-US" smtClean="0"/>
              <a:pPr/>
              <a:t>2017-12-28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1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6" y="255164"/>
            <a:ext cx="3079865" cy="1085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2" y="255164"/>
            <a:ext cx="5233332" cy="54696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6" y="1341088"/>
            <a:ext cx="3079865" cy="43837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F97D-ECF3-4F9E-99D3-CE230241A956}" type="datetime1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59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28"/>
            <a:ext cx="5616893" cy="7521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8E00-6A23-42ED-A3F6-EDA6F327EF4F}" type="datetime1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341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E5D4-408B-49D1-AE45-3CE00485EA94}" type="datetime1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443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79" y="256647"/>
            <a:ext cx="2106335" cy="546819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47"/>
            <a:ext cx="6162980" cy="546819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13BE-F119-4590-8866-A6A6058C647A}" type="datetime1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323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662" y="1990866"/>
            <a:ext cx="9020167" cy="1373725"/>
          </a:xfrm>
        </p:spPr>
        <p:txBody>
          <a:bodyPr>
            <a:normAutofit/>
          </a:bodyPr>
          <a:lstStyle>
            <a:lvl1pPr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662" y="4081525"/>
            <a:ext cx="9020167" cy="1281647"/>
          </a:xfrm>
        </p:spPr>
        <p:txBody>
          <a:bodyPr>
            <a:normAutofit/>
          </a:bodyPr>
          <a:lstStyle>
            <a:lvl1pPr marL="0" indent="0" algn="r">
              <a:buNone/>
              <a:defRPr sz="1854" b="1">
                <a:solidFill>
                  <a:schemeClr val="tx1">
                    <a:tint val="75000"/>
                  </a:schemeClr>
                </a:solidFill>
              </a:defRPr>
            </a:lvl1pPr>
            <a:lvl2pPr marL="496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3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6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9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76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72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4C9C-E70D-4D59-A503-71A90F7C03F8}" type="datetime1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788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662" y="1315417"/>
            <a:ext cx="9020167" cy="4519994"/>
          </a:xfrm>
        </p:spPr>
        <p:txBody>
          <a:bodyPr lIns="0" tIns="0" rIns="0" bIns="0">
            <a:normAutofit/>
          </a:bodyPr>
          <a:lstStyle>
            <a:lvl1pPr marL="266947" indent="-266947">
              <a:lnSpc>
                <a:spcPct val="120000"/>
              </a:lnSpc>
              <a:buFont typeface="Wingdings" panose="05000000000000000000" pitchFamily="2" charset="2"/>
              <a:buChar char="§"/>
              <a:defRPr sz="1668" b="1"/>
            </a:lvl1pPr>
            <a:lvl2pPr marL="533894" indent="-266947">
              <a:lnSpc>
                <a:spcPct val="120000"/>
              </a:lnSpc>
              <a:buFont typeface="Wingdings" panose="05000000000000000000" pitchFamily="2" charset="2"/>
              <a:buChar char="ü"/>
              <a:defRPr sz="1668" b="1"/>
            </a:lvl2pPr>
            <a:lvl3pPr marL="834210" indent="-266947">
              <a:lnSpc>
                <a:spcPct val="120000"/>
              </a:lnSpc>
              <a:buFont typeface="맑은 고딕" panose="020B0503020000020004" pitchFamily="50" charset="-127"/>
              <a:buChar char="→"/>
              <a:defRPr sz="1668" b="1"/>
            </a:lvl3pPr>
            <a:lvl4pPr marL="1134526" indent="-266947">
              <a:lnSpc>
                <a:spcPct val="120000"/>
              </a:lnSpc>
              <a:defRPr sz="1668" b="1"/>
            </a:lvl4pPr>
            <a:lvl5pPr marL="1401473">
              <a:lnSpc>
                <a:spcPct val="120000"/>
              </a:lnSpc>
              <a:defRPr sz="1668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35BB4FC9-0787-450A-A12E-2CCFA48D581B}" type="datetime1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605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1EAEBD3F-1505-4ACA-AAE6-5548307AF42B}" type="datetime1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679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493" y="4118209"/>
            <a:ext cx="7957265" cy="1272845"/>
          </a:xfrm>
        </p:spPr>
        <p:txBody>
          <a:bodyPr anchor="t"/>
          <a:lstStyle>
            <a:lvl1pPr algn="l">
              <a:defRPr sz="4356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9493" y="2716299"/>
            <a:ext cx="7957265" cy="1401911"/>
          </a:xfrm>
        </p:spPr>
        <p:txBody>
          <a:bodyPr anchor="b"/>
          <a:lstStyle>
            <a:lvl1pPr marL="0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1pPr>
            <a:lvl2pPr marL="496584" indent="0">
              <a:buNone/>
              <a:defRPr sz="1946">
                <a:solidFill>
                  <a:schemeClr val="tx1">
                    <a:tint val="75000"/>
                  </a:schemeClr>
                </a:solidFill>
              </a:defRPr>
            </a:lvl2pPr>
            <a:lvl3pPr marL="993168" indent="0">
              <a:buNone/>
              <a:defRPr sz="1761">
                <a:solidFill>
                  <a:schemeClr val="tx1">
                    <a:tint val="75000"/>
                  </a:schemeClr>
                </a:solidFill>
              </a:defRPr>
            </a:lvl3pPr>
            <a:lvl4pPr marL="1489752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4pPr>
            <a:lvl5pPr marL="1986336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5pPr>
            <a:lvl6pPr marL="2482919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6pPr>
            <a:lvl7pPr marL="2979503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7pPr>
            <a:lvl8pPr marL="3476087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8pPr>
            <a:lvl9pPr marL="3972671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9A98-1509-4244-82AA-2F5951607359}" type="datetime1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22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AAE-E105-499F-BCE6-736B3C62047A}" type="datetime1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276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50"/>
            <a:ext cx="4136283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2"/>
            <a:ext cx="4136283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9" y="1434550"/>
            <a:ext cx="4137908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9" y="2032402"/>
            <a:ext cx="4137908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0140-6687-457E-B8F4-9BDC3C60410D}" type="datetime1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27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324161"/>
            <a:ext cx="8640000" cy="100800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476176"/>
            <a:ext cx="8640000" cy="4320000"/>
          </a:xfrm>
        </p:spPr>
        <p:txBody>
          <a:bodyPr/>
          <a:lstStyle>
            <a:lvl1pPr>
              <a:lnSpc>
                <a:spcPct val="120000"/>
              </a:lnSpc>
              <a:defRPr sz="2800">
                <a:latin typeface="Century Gothic" panose="020B0502020202020204" pitchFamily="34" charset="0"/>
              </a:defRPr>
            </a:lvl1pPr>
            <a:lvl2pPr>
              <a:lnSpc>
                <a:spcPct val="120000"/>
              </a:lnSpc>
              <a:defRPr>
                <a:latin typeface="Century Gothic" panose="020B0502020202020204" pitchFamily="34" charset="0"/>
              </a:defRPr>
            </a:lvl2pPr>
            <a:lvl3pPr>
              <a:lnSpc>
                <a:spcPct val="120000"/>
              </a:lnSpc>
              <a:defRPr>
                <a:latin typeface="Century Gothic" panose="020B0502020202020204" pitchFamily="34" charset="0"/>
              </a:defRPr>
            </a:lvl3pPr>
            <a:lvl4pPr>
              <a:lnSpc>
                <a:spcPct val="120000"/>
              </a:lnSpc>
              <a:defRPr>
                <a:latin typeface="Century Gothic" panose="020B0502020202020204" pitchFamily="34" charset="0"/>
              </a:defRPr>
            </a:lvl4pPr>
            <a:lvl5pPr>
              <a:lnSpc>
                <a:spcPct val="120000"/>
              </a:lnSpc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63F8-4126-4595-A0DE-38B9D056CFA4}" type="datetime1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176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7C3C-B0E4-4432-9E0F-5B21C9EB0B7B}" type="datetime1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2852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A28B-6AC4-48A2-A901-7F6374463681}" type="datetime1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44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7" y="255162"/>
            <a:ext cx="3079865" cy="1085926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3" y="255165"/>
            <a:ext cx="5233332" cy="5469681"/>
          </a:xfrm>
        </p:spPr>
        <p:txBody>
          <a:bodyPr/>
          <a:lstStyle>
            <a:lvl1pPr>
              <a:defRPr sz="3430"/>
            </a:lvl1pPr>
            <a:lvl2pPr>
              <a:defRPr sz="3059"/>
            </a:lvl2pPr>
            <a:lvl3pPr>
              <a:defRPr sz="2595"/>
            </a:lvl3pPr>
            <a:lvl4pPr>
              <a:defRPr sz="2132"/>
            </a:lvl4pPr>
            <a:lvl5pPr>
              <a:defRPr sz="2132"/>
            </a:lvl5pPr>
            <a:lvl6pPr>
              <a:defRPr sz="2132"/>
            </a:lvl6pPr>
            <a:lvl7pPr>
              <a:defRPr sz="2132"/>
            </a:lvl7pPr>
            <a:lvl8pPr>
              <a:defRPr sz="2132"/>
            </a:lvl8pPr>
            <a:lvl9pPr>
              <a:defRPr sz="213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7" y="1341090"/>
            <a:ext cx="3079865" cy="4383754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205E-30A5-4F83-850F-8B4D294FC275}" type="datetime1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404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430"/>
            </a:lvl1pPr>
            <a:lvl2pPr marL="496584" indent="0">
              <a:buNone/>
              <a:defRPr sz="3059"/>
            </a:lvl2pPr>
            <a:lvl3pPr marL="993168" indent="0">
              <a:buNone/>
              <a:defRPr sz="2595"/>
            </a:lvl3pPr>
            <a:lvl4pPr marL="1489752" indent="0">
              <a:buNone/>
              <a:defRPr sz="2132"/>
            </a:lvl4pPr>
            <a:lvl5pPr marL="1986336" indent="0">
              <a:buNone/>
              <a:defRPr sz="2132"/>
            </a:lvl5pPr>
            <a:lvl6pPr marL="2482919" indent="0">
              <a:buNone/>
              <a:defRPr sz="2132"/>
            </a:lvl6pPr>
            <a:lvl7pPr marL="2979503" indent="0">
              <a:buNone/>
              <a:defRPr sz="2132"/>
            </a:lvl7pPr>
            <a:lvl8pPr marL="3476087" indent="0">
              <a:buNone/>
              <a:defRPr sz="2132"/>
            </a:lvl8pPr>
            <a:lvl9pPr marL="3972671" indent="0">
              <a:buNone/>
              <a:defRPr sz="213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30"/>
            <a:ext cx="5616893" cy="752135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9AD8-EFAA-40AA-92CB-3DE90DF775DA}" type="datetime1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601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28A9-7B53-4F1D-AA8A-43D7152296D6}" type="datetime1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018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80" y="256650"/>
            <a:ext cx="2106335" cy="546819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50"/>
            <a:ext cx="6162980" cy="546819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CAF6-C20E-4122-A875-8055CB44474E}" type="datetime1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1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yj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252121"/>
            <a:ext cx="8640000" cy="720000"/>
          </a:xfrm>
        </p:spPr>
        <p:txBody>
          <a:bodyPr>
            <a:normAutofit/>
          </a:bodyPr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044129"/>
            <a:ext cx="8640000" cy="4680056"/>
          </a:xfrm>
        </p:spPr>
        <p:txBody>
          <a:bodyPr>
            <a:normAutofit/>
          </a:bodyPr>
          <a:lstStyle>
            <a:lvl1pPr marL="285750" indent="-285750" algn="l">
              <a:lnSpc>
                <a:spcPct val="120000"/>
              </a:lnSpc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lnSpc>
                <a:spcPct val="120000"/>
              </a:lnSpc>
              <a:buFont typeface="Arial" panose="020B0604020202020204" pitchFamily="34" charset="0"/>
              <a:buChar char="▫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 algn="l">
              <a:lnSpc>
                <a:spcPct val="120000"/>
              </a:lnSpc>
              <a:buFont typeface="Arial" panose="020B0604020202020204" pitchFamily="34" charset="0"/>
              <a:buChar char="•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BB61BDC-B0ED-4804-A88C-81B28739FBF8}" type="datetime1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1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j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252121"/>
            <a:ext cx="8640000" cy="720000"/>
          </a:xfrm>
        </p:spPr>
        <p:txBody>
          <a:bodyPr>
            <a:normAutofit/>
          </a:bodyPr>
          <a:lstStyle>
            <a:lvl1pPr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548185"/>
            <a:ext cx="4320000" cy="4176000"/>
          </a:xfrm>
        </p:spPr>
        <p:txBody>
          <a:bodyPr>
            <a:normAutofit/>
          </a:bodyPr>
          <a:lstStyle>
            <a:lvl1pPr marL="285750" indent="-285750" algn="l">
              <a:lnSpc>
                <a:spcPct val="120000"/>
              </a:lnSpc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lnSpc>
                <a:spcPct val="120000"/>
              </a:lnSpc>
              <a:buFont typeface="Arial" panose="020B0604020202020204" pitchFamily="34" charset="0"/>
              <a:buChar char="▫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 algn="l">
              <a:lnSpc>
                <a:spcPct val="120000"/>
              </a:lnSpc>
              <a:buFont typeface="Arial" panose="020B0604020202020204" pitchFamily="34" charset="0"/>
              <a:buChar char="•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2DF1ECB-4838-4D49-8952-35FB8A3997C1}" type="datetime1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3"/>
          </p:nvPr>
        </p:nvSpPr>
        <p:spPr>
          <a:xfrm>
            <a:off x="4680744" y="1548185"/>
            <a:ext cx="4320000" cy="4176000"/>
          </a:xfrm>
        </p:spPr>
        <p:txBody>
          <a:bodyPr>
            <a:normAutofit/>
          </a:bodyPr>
          <a:lstStyle>
            <a:lvl1pPr marL="285750" indent="-285750" algn="l">
              <a:lnSpc>
                <a:spcPct val="120000"/>
              </a:lnSpc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lnSpc>
                <a:spcPct val="120000"/>
              </a:lnSpc>
              <a:buFont typeface="Arial" panose="020B0604020202020204" pitchFamily="34" charset="0"/>
              <a:buChar char="▫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 algn="l">
              <a:lnSpc>
                <a:spcPct val="120000"/>
              </a:lnSpc>
              <a:buFont typeface="Arial" panose="020B0604020202020204" pitchFamily="34" charset="0"/>
              <a:buChar char="•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9943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493" y="4118208"/>
            <a:ext cx="7957265" cy="127284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9493" y="2716297"/>
            <a:ext cx="7957265" cy="140191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F421-AD10-4F9D-A8EE-781C699EBFF5}" type="datetime1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8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4"/>
            <a:ext cx="4134657" cy="4229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4"/>
            <a:ext cx="4134657" cy="4229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590E-75AE-41AD-AAB7-A0794B800105}" type="datetime1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43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49"/>
            <a:ext cx="4136283" cy="59785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1"/>
            <a:ext cx="4136283" cy="369244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7" y="1434549"/>
            <a:ext cx="4137908" cy="59785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7" y="2032401"/>
            <a:ext cx="4137908" cy="369244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C21CDFC-2488-4B62-B25D-D724676C1136}" type="datetime1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5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324161"/>
            <a:ext cx="8640000" cy="100800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C88-9741-4661-80E3-1574A0BB4267}" type="datetime1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69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5B74-B15E-4A4B-8205-07D7F5F3D6ED}" type="datetime1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78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7"/>
            <a:ext cx="8425339" cy="1068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4"/>
            <a:ext cx="8425339" cy="422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1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6128F2-3091-42C9-886B-2219534F619A}" type="datetime1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1"/>
            <a:ext cx="2964471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7" y="5939951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34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68" r:id="rId3"/>
    <p:sldLayoutId id="2147484082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  <p:sldLayoutId id="2147484066" r:id="rId12"/>
    <p:sldLayoutId id="2147484067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50000"/>
            <a:lum/>
          </a:blip>
          <a:srcRect/>
          <a:tile tx="0" ty="0" sx="96000" sy="9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8"/>
            <a:ext cx="8425339" cy="1068122"/>
          </a:xfrm>
          <a:prstGeom prst="rect">
            <a:avLst/>
          </a:prstGeom>
        </p:spPr>
        <p:txBody>
          <a:bodyPr vert="horz" lIns="107149" tIns="53575" rIns="107149" bIns="5357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5"/>
            <a:ext cx="8425339" cy="4229471"/>
          </a:xfrm>
          <a:prstGeom prst="rect">
            <a:avLst/>
          </a:prstGeom>
        </p:spPr>
        <p:txBody>
          <a:bodyPr vert="horz" lIns="107149" tIns="53575" rIns="107149" bIns="535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l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EAE52-0B4E-4715-9D98-5A5EEE80C814}" type="datetime1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3"/>
            <a:ext cx="2964471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ct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8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3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</p:sldLayoutIdLst>
  <p:hf hdr="0" ftr="0" dt="0"/>
  <p:txStyles>
    <p:titleStyle>
      <a:lvl1pPr algn="ctr" defTabSz="993168" rtl="0" eaLnBrk="1" latinLnBrk="1" hangingPunct="1">
        <a:spcBef>
          <a:spcPct val="0"/>
        </a:spcBef>
        <a:buNone/>
        <a:defRPr sz="4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2438" indent="-372438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3430" kern="1200">
          <a:solidFill>
            <a:schemeClr val="tx1"/>
          </a:solidFill>
          <a:latin typeface="+mn-lt"/>
          <a:ea typeface="+mn-ea"/>
          <a:cs typeface="+mn-cs"/>
        </a:defRPr>
      </a:lvl1pPr>
      <a:lvl2pPr marL="806949" indent="-310365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3059" kern="1200">
          <a:solidFill>
            <a:schemeClr val="tx1"/>
          </a:solidFill>
          <a:latin typeface="+mn-lt"/>
          <a:ea typeface="+mn-ea"/>
          <a:cs typeface="+mn-cs"/>
        </a:defRPr>
      </a:lvl2pPr>
      <a:lvl3pPr marL="124145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173804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2132" kern="1200">
          <a:solidFill>
            <a:schemeClr val="tx1"/>
          </a:solidFill>
          <a:latin typeface="+mn-lt"/>
          <a:ea typeface="+mn-ea"/>
          <a:cs typeface="+mn-cs"/>
        </a:defRPr>
      </a:lvl4pPr>
      <a:lvl5pPr marL="2234627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»"/>
        <a:defRPr sz="2132" kern="1200">
          <a:solidFill>
            <a:schemeClr val="tx1"/>
          </a:solidFill>
          <a:latin typeface="+mn-lt"/>
          <a:ea typeface="+mn-ea"/>
          <a:cs typeface="+mn-cs"/>
        </a:defRPr>
      </a:lvl5pPr>
      <a:lvl6pPr marL="2731211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6pPr>
      <a:lvl7pPr marL="3227795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7pPr>
      <a:lvl8pPr marL="372437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8pPr>
      <a:lvl9pPr marL="422096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1pPr>
      <a:lvl2pPr marL="496584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2pPr>
      <a:lvl3pPr marL="993168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3pPr>
      <a:lvl4pPr marL="1489752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4pPr>
      <a:lvl5pPr marL="1986336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5pPr>
      <a:lvl6pPr marL="2482919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6pPr>
      <a:lvl7pPr marL="2979503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7pPr>
      <a:lvl8pPr marL="3476087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8pPr>
      <a:lvl9pPr marL="3972671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Daily Study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2017/12/28</a:t>
            </a:r>
          </a:p>
          <a:p>
            <a:r>
              <a:rPr lang="ko-KR" altLang="en-US" sz="2400" dirty="0">
                <a:solidFill>
                  <a:schemeClr val="tx1"/>
                </a:solidFill>
              </a:rPr>
              <a:t>김서진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601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FC91A-809C-49A2-A0C0-9EDB281F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B78ECC-5B75-43C6-B448-389D8B897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CDC3E2-D120-487A-8018-674F51643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416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9DD4D-8C47-4B19-90F2-5EF11FC4E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F45C93-61B6-4A1D-B3E5-DCEB389A5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19DAF2-EEBF-4CDD-8381-AB87E0BD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073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1p 2p 3p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DA8249-A177-4D00-A8CA-3FBF44C2435A}"/>
              </a:ext>
            </a:extLst>
          </p:cNvPr>
          <p:cNvSpPr/>
          <p:nvPr/>
        </p:nvSpPr>
        <p:spPr>
          <a:xfrm>
            <a:off x="1296368" y="1749168"/>
            <a:ext cx="4680520" cy="3750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E1497B-53FB-4467-B222-A6CA59342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09" y="1875924"/>
            <a:ext cx="2873841" cy="36649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B706366-2D52-48EE-BDDC-9205C1062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104" y="1862400"/>
            <a:ext cx="2867079" cy="36785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8C86714-5242-4466-A388-FE79B71BD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914" y="1872543"/>
            <a:ext cx="2880603" cy="367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6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읽은 논문 리스트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Server Trace Analysis for an Optimal Design of Solid State Drives[IJAER’16] (17/12/05)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Write-off loading: Practical power Management for Enterprise Storage [FAST’08] (17/12/06~)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Don’t Let RAID </a:t>
            </a:r>
            <a:r>
              <a:rPr lang="en-US" altLang="ko-KR" dirty="0" err="1"/>
              <a:t>Raid</a:t>
            </a:r>
            <a:r>
              <a:rPr lang="en-US" altLang="ko-KR" dirty="0"/>
              <a:t> the Lifetime of your SSD Array </a:t>
            </a:r>
            <a:br>
              <a:rPr lang="en-US" altLang="ko-KR" dirty="0"/>
            </a:br>
            <a:r>
              <a:rPr lang="en-US" altLang="ko-KR" dirty="0"/>
              <a:t>[Hotstorage’13] (17/12/11~)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Addressing the Dark Side of Vision Research: Storage [Hotstorage’17] (17/12/21~)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84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Addressing the Dark Side of Vision Research: Storage</a:t>
            </a:r>
            <a:br>
              <a:rPr lang="en-US" altLang="ko-KR" sz="2400" dirty="0"/>
            </a:br>
            <a:r>
              <a:rPr lang="en-US" altLang="ko-KR" sz="1600" dirty="0"/>
              <a:t>[Hotstorage’17]</a:t>
            </a:r>
            <a:endParaRPr lang="ko-KR" altLang="en-US" sz="1600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Goal</a:t>
            </a:r>
          </a:p>
          <a:p>
            <a:pPr lvl="1"/>
            <a:r>
              <a:rPr lang="en-US" altLang="ko-KR" dirty="0"/>
              <a:t>Improve visual processing run-times 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Motivation </a:t>
            </a:r>
          </a:p>
          <a:p>
            <a:pPr lvl="1"/>
            <a:r>
              <a:rPr lang="en-US" altLang="ko-KR" dirty="0"/>
              <a:t>The storage research can strongly influence visual processing run-times: </a:t>
            </a:r>
          </a:p>
          <a:p>
            <a:pPr marL="457200" lvl="1" indent="0">
              <a:buNone/>
            </a:pPr>
            <a:r>
              <a:rPr lang="en-US" altLang="ko-KR" dirty="0"/>
              <a:t>efficient metadata storage and new storage formats for visual data.  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Solution</a:t>
            </a:r>
          </a:p>
          <a:p>
            <a:pPr lvl="1"/>
            <a:r>
              <a:rPr lang="en-US" altLang="ko-KR" dirty="0"/>
              <a:t>Propose a storage architecture designed for efficient visual data access that exploits next generation hardware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958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Deep learning algorithm </a:t>
            </a:r>
          </a:p>
          <a:p>
            <a:pPr lvl="1"/>
            <a:r>
              <a:rPr lang="en-US" altLang="ko-KR" dirty="0"/>
              <a:t>Supervised Methods  </a:t>
            </a:r>
          </a:p>
          <a:p>
            <a:pPr lvl="2"/>
            <a:r>
              <a:rPr lang="en-US" altLang="ko-KR" dirty="0"/>
              <a:t>Deep Neural Networks</a:t>
            </a:r>
          </a:p>
          <a:p>
            <a:pPr lvl="2"/>
            <a:r>
              <a:rPr lang="en-US" altLang="ko-KR" dirty="0"/>
              <a:t>Recurrent Neural Networks </a:t>
            </a:r>
          </a:p>
          <a:p>
            <a:pPr lvl="2"/>
            <a:r>
              <a:rPr lang="en-US" altLang="ko-KR" dirty="0"/>
              <a:t>Convolutional Neural Networks </a:t>
            </a:r>
          </a:p>
          <a:p>
            <a:pPr marL="914400" lvl="2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9EA774-060A-433E-BADD-84C2B7EE6FEC}"/>
              </a:ext>
            </a:extLst>
          </p:cNvPr>
          <p:cNvSpPr/>
          <p:nvPr/>
        </p:nvSpPr>
        <p:spPr>
          <a:xfrm>
            <a:off x="7381268" y="4706664"/>
            <a:ext cx="108012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AEB1CD-9159-4B7C-8CC7-7FA55861A0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6" t="7586" r="2044" b="3920"/>
          <a:stretch/>
        </p:blipFill>
        <p:spPr>
          <a:xfrm>
            <a:off x="1189933" y="2772321"/>
            <a:ext cx="6980659" cy="280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53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Vision Workload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845FD0F-7ACB-46FE-AC21-2413B63EBE3C}"/>
              </a:ext>
            </a:extLst>
          </p:cNvPr>
          <p:cNvSpPr/>
          <p:nvPr/>
        </p:nvSpPr>
        <p:spPr>
          <a:xfrm>
            <a:off x="216245" y="1764209"/>
            <a:ext cx="1925065" cy="2281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Stream of incoming data or data from file system 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96BED68-1873-4A77-8476-B6E22EB2B89F}"/>
              </a:ext>
            </a:extLst>
          </p:cNvPr>
          <p:cNvSpPr/>
          <p:nvPr/>
        </p:nvSpPr>
        <p:spPr>
          <a:xfrm>
            <a:off x="2520505" y="1764209"/>
            <a:ext cx="1941834" cy="2281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Vision processing to extract metadata image classification identifying objects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740C400-75FF-45C9-B869-4BB4DF385325}"/>
              </a:ext>
            </a:extLst>
          </p:cNvPr>
          <p:cNvSpPr/>
          <p:nvPr/>
        </p:nvSpPr>
        <p:spPr>
          <a:xfrm>
            <a:off x="4841532" y="1764209"/>
            <a:ext cx="1944219" cy="2281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Store data for future use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67FFB0D-A866-4FA9-982A-CC7092461A2F}"/>
              </a:ext>
            </a:extLst>
          </p:cNvPr>
          <p:cNvSpPr/>
          <p:nvPr/>
        </p:nvSpPr>
        <p:spPr>
          <a:xfrm>
            <a:off x="7164946" y="1764209"/>
            <a:ext cx="1835318" cy="2281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Queries for search of relevant data </a:t>
            </a:r>
            <a:endParaRPr lang="ko-KR" altLang="en-US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BB688AE7-305F-4520-85A4-43E84B0A0BD0}"/>
              </a:ext>
            </a:extLst>
          </p:cNvPr>
          <p:cNvSpPr/>
          <p:nvPr/>
        </p:nvSpPr>
        <p:spPr>
          <a:xfrm>
            <a:off x="2204810" y="2628305"/>
            <a:ext cx="292224" cy="40487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F16C175C-9DC6-4ABC-8EE9-7FA21E71907C}"/>
              </a:ext>
            </a:extLst>
          </p:cNvPr>
          <p:cNvSpPr/>
          <p:nvPr/>
        </p:nvSpPr>
        <p:spPr>
          <a:xfrm>
            <a:off x="4519957" y="2628305"/>
            <a:ext cx="292224" cy="40487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21009A32-4470-45F3-B95C-564633F9A980}"/>
              </a:ext>
            </a:extLst>
          </p:cNvPr>
          <p:cNvSpPr/>
          <p:nvPr/>
        </p:nvSpPr>
        <p:spPr>
          <a:xfrm>
            <a:off x="6871540" y="2628305"/>
            <a:ext cx="292224" cy="40487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DA4A3240-4A5C-4079-9357-19AE675DB136}"/>
              </a:ext>
            </a:extLst>
          </p:cNvPr>
          <p:cNvCxnSpPr>
            <a:cxnSpLocks/>
          </p:cNvCxnSpPr>
          <p:nvPr/>
        </p:nvCxnSpPr>
        <p:spPr>
          <a:xfrm rot="5400000">
            <a:off x="5756781" y="1743840"/>
            <a:ext cx="12700" cy="4591183"/>
          </a:xfrm>
          <a:prstGeom prst="curvedConnector3">
            <a:avLst>
              <a:gd name="adj1" fmla="val 1800000"/>
            </a:avLst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89370F86-8104-43D9-974F-C9074E562FBC}"/>
              </a:ext>
            </a:extLst>
          </p:cNvPr>
          <p:cNvSpPr/>
          <p:nvPr/>
        </p:nvSpPr>
        <p:spPr>
          <a:xfrm>
            <a:off x="4659683" y="1187887"/>
            <a:ext cx="2257769" cy="3605445"/>
          </a:xfrm>
          <a:prstGeom prst="ellipse">
            <a:avLst/>
          </a:prstGeom>
          <a:noFill/>
          <a:ln w="5715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77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Storage is problem: data access time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DA8249-A177-4D00-A8CA-3FBF44C2435A}"/>
              </a:ext>
            </a:extLst>
          </p:cNvPr>
          <p:cNvSpPr/>
          <p:nvPr/>
        </p:nvSpPr>
        <p:spPr>
          <a:xfrm>
            <a:off x="1296368" y="1749168"/>
            <a:ext cx="4680520" cy="3750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EF64ED-5EA9-479E-96B4-25F627F2C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19" y="1581987"/>
            <a:ext cx="8425160" cy="3988381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672B3055-2A5F-47B6-83F4-A8258296395B}"/>
              </a:ext>
            </a:extLst>
          </p:cNvPr>
          <p:cNvSpPr/>
          <p:nvPr/>
        </p:nvSpPr>
        <p:spPr>
          <a:xfrm>
            <a:off x="546919" y="3776103"/>
            <a:ext cx="1774727" cy="1996816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950573-53BD-4E92-ACCA-2FF9F8275DCC}"/>
              </a:ext>
            </a:extLst>
          </p:cNvPr>
          <p:cNvSpPr/>
          <p:nvPr/>
        </p:nvSpPr>
        <p:spPr>
          <a:xfrm>
            <a:off x="3761749" y="4595918"/>
            <a:ext cx="559973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dirty="0">
                <a:ln w="0"/>
                <a:solidFill>
                  <a:srgbClr val="FF0000"/>
                </a:solidFill>
              </a:rPr>
              <a:t>Data access time is still problematic </a:t>
            </a:r>
            <a:endParaRPr lang="en-US" altLang="ko-KR" sz="2400" b="1" cap="none" spc="0" dirty="0">
              <a:ln w="0"/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56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Image classification process </a:t>
            </a:r>
          </a:p>
          <a:p>
            <a:pPr lvl="1"/>
            <a:r>
              <a:rPr lang="en-US" altLang="ko-KR" dirty="0"/>
              <a:t>Exploit rich metadata </a:t>
            </a:r>
          </a:p>
          <a:p>
            <a:pPr lvl="1"/>
            <a:r>
              <a:rPr lang="en-US" altLang="ko-KR" dirty="0"/>
              <a:t>Way  to speed up access to desired data: </a:t>
            </a:r>
            <a:r>
              <a:rPr lang="en-US" altLang="ko-KR" dirty="0">
                <a:solidFill>
                  <a:srgbClr val="FF0000"/>
                </a:solidFill>
              </a:rPr>
              <a:t>Analysis friendly formats 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9131E0-01A8-4C6E-85D8-846B7D0C9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11" y="2484289"/>
            <a:ext cx="8330704" cy="213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84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Common approach </a:t>
            </a:r>
          </a:p>
          <a:p>
            <a:pPr lvl="1"/>
            <a:r>
              <a:rPr lang="en-US" altLang="ko-KR" dirty="0"/>
              <a:t>Run the neural network again, an approach which is </a:t>
            </a:r>
            <a:r>
              <a:rPr lang="en-US" altLang="ko-KR"/>
              <a:t>not scalable.</a:t>
            </a:r>
            <a:endParaRPr lang="en-US" altLang="ko-KR" dirty="0"/>
          </a:p>
          <a:p>
            <a:r>
              <a:rPr lang="en-US" altLang="ko-KR" dirty="0"/>
              <a:t>Exploit rich metadata </a:t>
            </a:r>
          </a:p>
          <a:p>
            <a:pPr lvl="1"/>
            <a:r>
              <a:rPr lang="en-US" altLang="ko-KR" dirty="0"/>
              <a:t>Way  to speed up access to desired data: </a:t>
            </a:r>
            <a:r>
              <a:rPr lang="en-US" altLang="ko-KR" dirty="0">
                <a:solidFill>
                  <a:srgbClr val="FF0000"/>
                </a:solidFill>
              </a:rPr>
              <a:t>Analysis friendly formats 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466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2342D-96D0-424A-ADE4-6D8B3E7AD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9BF28-55A0-4000-8182-555C3969C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8CCC35-0E31-447E-8383-9E50DBA6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786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7523</TotalTime>
  <Words>242</Words>
  <Application>Microsoft Office PowerPoint</Application>
  <PresentationFormat>사용자 지정</PresentationFormat>
  <Paragraphs>81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Century Gothic</vt:lpstr>
      <vt:lpstr>Wingdings</vt:lpstr>
      <vt:lpstr>Office 테마</vt:lpstr>
      <vt:lpstr>1_Office 테마</vt:lpstr>
      <vt:lpstr>Daily Study</vt:lpstr>
      <vt:lpstr>읽은 논문 리스트</vt:lpstr>
      <vt:lpstr>Addressing the Dark Side of Vision Research: Storage [Hotstorage’17]</vt:lpstr>
      <vt:lpstr>Today 공부한 내용</vt:lpstr>
      <vt:lpstr>Today 공부한 내용</vt:lpstr>
      <vt:lpstr>Today 공부한 내용</vt:lpstr>
      <vt:lpstr>Today 공부한 내용</vt:lpstr>
      <vt:lpstr>Today 공부한 내용</vt:lpstr>
      <vt:lpstr>PowerPoint 프레젠테이션</vt:lpstr>
      <vt:lpstr>PowerPoint 프레젠테이션</vt:lpstr>
      <vt:lpstr>PowerPoint 프레젠테이션</vt:lpstr>
      <vt:lpstr>Today 공부한 내용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</dc:title>
  <dc:creator>Microsoft Corporation</dc:creator>
  <cp:lastModifiedBy>SeojinKim</cp:lastModifiedBy>
  <cp:revision>1225</cp:revision>
  <dcterms:created xsi:type="dcterms:W3CDTF">2006-10-05T04:04:58Z</dcterms:created>
  <dcterms:modified xsi:type="dcterms:W3CDTF">2017-12-28T09:35:19Z</dcterms:modified>
</cp:coreProperties>
</file>