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14"/>
  </p:notesMasterIdLst>
  <p:handoutMasterIdLst>
    <p:handoutMasterId r:id="rId15"/>
  </p:handoutMasterIdLst>
  <p:sldIdLst>
    <p:sldId id="272" r:id="rId3"/>
    <p:sldId id="328" r:id="rId4"/>
    <p:sldId id="335" r:id="rId5"/>
    <p:sldId id="343" r:id="rId6"/>
    <p:sldId id="344" r:id="rId7"/>
    <p:sldId id="345" r:id="rId8"/>
    <p:sldId id="346" r:id="rId9"/>
    <p:sldId id="348" r:id="rId10"/>
    <p:sldId id="347" r:id="rId11"/>
    <p:sldId id="349" r:id="rId12"/>
    <p:sldId id="337" r:id="rId13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272"/>
            <p14:sldId id="328"/>
            <p14:sldId id="335"/>
            <p14:sldId id="343"/>
            <p14:sldId id="344"/>
            <p14:sldId id="345"/>
            <p14:sldId id="346"/>
            <p14:sldId id="348"/>
            <p14:sldId id="347"/>
            <p14:sldId id="349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826" autoAdjust="0"/>
  </p:normalViewPr>
  <p:slideViewPr>
    <p:cSldViewPr>
      <p:cViewPr varScale="1">
        <p:scale>
          <a:sx n="67" d="100"/>
          <a:sy n="67" d="100"/>
        </p:scale>
        <p:origin x="1044" y="56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iconductor_memory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Bytes_per_second" TargetMode="External"/><Relationship Id="rId4" Type="http://schemas.openxmlformats.org/officeDocument/2006/relationships/hyperlink" Target="https://en.wikipedia.org/wiki/Central_processing_un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9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1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7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4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97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bandwidth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rate at which data can be read from or stored into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miconductor memory"/>
              </a:rPr>
              <a:t>semiconductor memory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entral processing unit"/>
              </a:rPr>
              <a:t>processor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Memory bandwidth is usually expressed in units of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Bytes per second"/>
              </a:rPr>
              <a:t>bytes/second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though this can vary for systems with natural data sizes that are not a multiple of the commonly used 8-bit bytes.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1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Daily Study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2017/01/02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김서진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0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82B8BE-3191-460A-B6BC-2119EECC5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8" y="1689413"/>
            <a:ext cx="8182423" cy="35160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Analysis friendly processing in VCL ex. Resize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873698-EAEB-4047-9365-868A3926ECC6}"/>
              </a:ext>
            </a:extLst>
          </p:cNvPr>
          <p:cNvSpPr/>
          <p:nvPr/>
        </p:nvSpPr>
        <p:spPr>
          <a:xfrm>
            <a:off x="7742048" y="4513370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E462428-D972-44CF-9534-C678B072B5A8}"/>
              </a:ext>
            </a:extLst>
          </p:cNvPr>
          <p:cNvSpPr/>
          <p:nvPr/>
        </p:nvSpPr>
        <p:spPr>
          <a:xfrm>
            <a:off x="7709008" y="3135027"/>
            <a:ext cx="539096" cy="2751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E92FC0-EC0F-4F57-A3BE-D657E08C9E39}"/>
              </a:ext>
            </a:extLst>
          </p:cNvPr>
          <p:cNvSpPr/>
          <p:nvPr/>
        </p:nvSpPr>
        <p:spPr>
          <a:xfrm>
            <a:off x="4014626" y="3078086"/>
            <a:ext cx="37866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optimized for small size data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A349F9-37AE-4141-A802-2091696ABC3C}"/>
              </a:ext>
            </a:extLst>
          </p:cNvPr>
          <p:cNvSpPr/>
          <p:nvPr/>
        </p:nvSpPr>
        <p:spPr>
          <a:xfrm>
            <a:off x="938592" y="5382182"/>
            <a:ext cx="7876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Larger the image, the performance of VCL is better </a:t>
            </a:r>
          </a:p>
        </p:txBody>
      </p:sp>
    </p:spTree>
    <p:extLst>
      <p:ext uri="{BB962C8B-B14F-4D97-AF65-F5344CB8AC3E}">
        <p14:creationId xmlns:p14="http://schemas.microsoft.com/office/powerpoint/2010/main" val="198312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3p 4p 5p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DA8249-A177-4D00-A8CA-3FBF44C2435A}"/>
              </a:ext>
            </a:extLst>
          </p:cNvPr>
          <p:cNvSpPr/>
          <p:nvPr/>
        </p:nvSpPr>
        <p:spPr>
          <a:xfrm>
            <a:off x="1296368" y="1749168"/>
            <a:ext cx="4680520" cy="375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C86714-5242-4466-A388-FE79B71B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0" y="1979744"/>
            <a:ext cx="2880603" cy="36717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F83707-AD64-4135-8397-3490C66E0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970" y="1915052"/>
            <a:ext cx="2958001" cy="38011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3D3690-F7B5-43E9-AC2E-56EB19168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001" y="2049683"/>
            <a:ext cx="2880604" cy="37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읽은 논문 리스트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Server Trace Analysis for an Optimal Design of Solid State Drives[IJAER’16] (17/12/05)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Write-off loading: Practical power Management for Enterprise Storage [FAST’08] (17/12/06~)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Don’t Let RAID </a:t>
            </a:r>
            <a:r>
              <a:rPr lang="en-US" altLang="ko-KR" dirty="0" err="1"/>
              <a:t>Raid</a:t>
            </a:r>
            <a:r>
              <a:rPr lang="en-US" altLang="ko-KR" dirty="0"/>
              <a:t> the Lifetime of your SSD Array </a:t>
            </a:r>
            <a:br>
              <a:rPr lang="en-US" altLang="ko-KR" dirty="0"/>
            </a:br>
            <a:r>
              <a:rPr lang="en-US" altLang="ko-KR" dirty="0"/>
              <a:t>[Hotstorage’13] (17/12/11~)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Addressing the Dark Side of Vision Research: Storage [Hotstorage’17] (17/12/21~)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4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Addressing the Dark Side of Vision Research: Storage</a:t>
            </a:r>
            <a:br>
              <a:rPr lang="en-US" altLang="ko-KR" sz="2400" dirty="0"/>
            </a:br>
            <a:r>
              <a:rPr lang="en-US" altLang="ko-KR" sz="1600" dirty="0"/>
              <a:t>[Hotstorage’17]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Improve visual processing run-times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The storage research can strongly influence visual processing run-times: </a:t>
            </a:r>
          </a:p>
          <a:p>
            <a:pPr marL="457200" lvl="1" indent="0">
              <a:buNone/>
            </a:pPr>
            <a:r>
              <a:rPr lang="en-US" altLang="ko-KR" dirty="0"/>
              <a:t>efficient metadata storage and new storage formats for visual data.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Propose a storage architecture designed for efficient visual data access that exploits next generation hardware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5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 approach </a:t>
            </a:r>
          </a:p>
          <a:p>
            <a:pPr lvl="1"/>
            <a:r>
              <a:rPr lang="en-US" altLang="ko-KR" dirty="0"/>
              <a:t>Run the neural network again, an approach which is not scalable.</a:t>
            </a:r>
          </a:p>
          <a:p>
            <a:r>
              <a:rPr lang="en-US" altLang="ko-KR" dirty="0"/>
              <a:t>Exploit rich metadata </a:t>
            </a:r>
          </a:p>
          <a:p>
            <a:pPr lvl="1"/>
            <a:r>
              <a:rPr lang="en-US" altLang="ko-KR" dirty="0"/>
              <a:t>Way  to speed up access to desired data: </a:t>
            </a:r>
            <a:r>
              <a:rPr lang="en-US" altLang="ko-KR" dirty="0">
                <a:solidFill>
                  <a:srgbClr val="FF0000"/>
                </a:solidFill>
              </a:rPr>
              <a:t>Analysis friendly formats  </a:t>
            </a:r>
          </a:p>
          <a:p>
            <a:pPr lvl="1"/>
            <a:r>
              <a:rPr lang="en-US" altLang="ko-KR" dirty="0"/>
              <a:t>Trade off between performance and data loss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6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CBED81-3622-4B68-B203-39B72F5016F5}"/>
              </a:ext>
            </a:extLst>
          </p:cNvPr>
          <p:cNvSpPr/>
          <p:nvPr/>
        </p:nvSpPr>
        <p:spPr>
          <a:xfrm>
            <a:off x="4789004" y="3980918"/>
            <a:ext cx="3992269" cy="17197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3992270" cy="4680056"/>
          </a:xfrm>
        </p:spPr>
        <p:txBody>
          <a:bodyPr>
            <a:normAutofit/>
          </a:bodyPr>
          <a:lstStyle/>
          <a:p>
            <a:r>
              <a:rPr lang="en-US" altLang="ko-KR" dirty="0"/>
              <a:t>Visual Metadata as a Graph </a:t>
            </a:r>
          </a:p>
          <a:p>
            <a:pPr lvl="1"/>
            <a:r>
              <a:rPr lang="en-US" altLang="ko-KR" dirty="0"/>
              <a:t>Property graph </a:t>
            </a:r>
          </a:p>
          <a:p>
            <a:pPr lvl="2"/>
            <a:r>
              <a:rPr lang="en-US" altLang="ko-KR" dirty="0"/>
              <a:t>Nodes connected with Edges  ex. Location, Person </a:t>
            </a:r>
          </a:p>
          <a:p>
            <a:pPr lvl="2"/>
            <a:r>
              <a:rPr lang="en-US" altLang="ko-KR" dirty="0"/>
              <a:t>Properties on nodes/edges ex. </a:t>
            </a:r>
            <a:r>
              <a:rPr lang="en-US" altLang="ko-KR" dirty="0" err="1"/>
              <a:t>LocatedAt</a:t>
            </a:r>
            <a:r>
              <a:rPr lang="en-US" altLang="ko-KR" dirty="0"/>
              <a:t>, Contains </a:t>
            </a:r>
          </a:p>
          <a:p>
            <a:pPr lvl="2"/>
            <a:r>
              <a:rPr lang="en-US" altLang="ko-KR" dirty="0"/>
              <a:t>(optional) Group by tags </a:t>
            </a:r>
          </a:p>
          <a:p>
            <a:pPr lvl="1"/>
            <a:r>
              <a:rPr lang="en-US" altLang="ko-KR" dirty="0"/>
              <a:t>Supporting evolving scheme</a:t>
            </a:r>
          </a:p>
          <a:p>
            <a:pPr lvl="1"/>
            <a:r>
              <a:rPr lang="en-US" altLang="ko-KR" dirty="0"/>
              <a:t>Variety of indexes </a:t>
            </a:r>
          </a:p>
          <a:p>
            <a:pPr lvl="1"/>
            <a:r>
              <a:rPr lang="en-US" altLang="ko-KR" dirty="0"/>
              <a:t>Efficient</a:t>
            </a:r>
            <a:r>
              <a:rPr lang="ko-KR" altLang="en-US" dirty="0"/>
              <a:t> </a:t>
            </a:r>
            <a:r>
              <a:rPr lang="en-US" altLang="ko-KR" dirty="0"/>
              <a:t>compared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relational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Graph DB: 2-hop neighbor query</a:t>
            </a:r>
          </a:p>
          <a:p>
            <a:pPr lvl="2"/>
            <a:r>
              <a:rPr lang="en-US" altLang="ko-KR" dirty="0"/>
              <a:t>Relational DB: 2 joins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616673-2E48-46D8-82F2-F8A995005DE0}"/>
              </a:ext>
            </a:extLst>
          </p:cNvPr>
          <p:cNvGrpSpPr/>
          <p:nvPr/>
        </p:nvGrpSpPr>
        <p:grpSpPr>
          <a:xfrm>
            <a:off x="4503253" y="1044129"/>
            <a:ext cx="4381777" cy="2636389"/>
            <a:chOff x="1856075" y="3035114"/>
            <a:chExt cx="4381777" cy="26363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B042DD-A060-4DF6-B173-C7480A8B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7663" y="3035114"/>
              <a:ext cx="4038600" cy="22002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18D2A3-69D5-4E96-B065-CFEBA94A4D87}"/>
                </a:ext>
              </a:extLst>
            </p:cNvPr>
            <p:cNvSpPr/>
            <p:nvPr/>
          </p:nvSpPr>
          <p:spPr>
            <a:xfrm>
              <a:off x="1856075" y="5271393"/>
              <a:ext cx="438177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Find all photos of Alice from Hawaii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E8B93D-B266-4BE1-8DA4-322812ECD9BF}"/>
              </a:ext>
            </a:extLst>
          </p:cNvPr>
          <p:cNvSpPr/>
          <p:nvPr/>
        </p:nvSpPr>
        <p:spPr>
          <a:xfrm>
            <a:off x="4835878" y="4075363"/>
            <a:ext cx="385660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 * from Location L, Persons P, Photos Ph where 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altLang="ko-KR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P.hlocatedAt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Ph.contains=P.name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en-US" altLang="ko-KR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L.state</a:t>
            </a:r>
            <a:r>
              <a:rPr lang="en-US" altLang="ko-KR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=‘Hawaii’ and P.name=‘Alice’; </a:t>
            </a:r>
            <a:endParaRPr lang="ko-KR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437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Visual Storage Architecture: Persistent Memory Graph Database(PMGD) </a:t>
            </a:r>
          </a:p>
          <a:p>
            <a:r>
              <a:rPr lang="en-US" altLang="ko-KR" dirty="0"/>
              <a:t>PM(persistent</a:t>
            </a:r>
            <a:r>
              <a:rPr lang="ko-KR" altLang="en-US" dirty="0"/>
              <a:t> </a:t>
            </a:r>
            <a:r>
              <a:rPr lang="en-US" altLang="ko-KR" dirty="0"/>
              <a:t>memory)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성능 </a:t>
            </a:r>
            <a:r>
              <a:rPr lang="en-US" altLang="ko-KR" dirty="0"/>
              <a:t>issue </a:t>
            </a:r>
            <a:r>
              <a:rPr lang="ko-KR" altLang="en-US" dirty="0"/>
              <a:t>해결</a:t>
            </a:r>
            <a:r>
              <a:rPr lang="en-US" altLang="ko-KR" dirty="0"/>
              <a:t>, persistent</a:t>
            </a:r>
            <a:r>
              <a:rPr lang="ko-KR" altLang="en-US" dirty="0"/>
              <a:t>해야 하는 이유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graph database to persist the data on disk </a:t>
            </a:r>
            <a:r>
              <a:rPr lang="ko-KR" altLang="en-US" dirty="0"/>
              <a:t>의 문제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serialize the data to write to a block sequential device  </a:t>
            </a:r>
          </a:p>
          <a:p>
            <a:pPr lvl="1"/>
            <a:r>
              <a:rPr lang="ko-KR" altLang="en-US" dirty="0"/>
              <a:t>특징</a:t>
            </a:r>
            <a:r>
              <a:rPr lang="en-US" altLang="ko-KR" dirty="0"/>
              <a:t>: Low, predictable access time and byte-addressable nature, bypassing the data serialization step  </a:t>
            </a:r>
          </a:p>
          <a:p>
            <a:pPr lvl="1"/>
            <a:r>
              <a:rPr lang="en-US" altLang="ko-KR" dirty="0"/>
              <a:t>PM caching architecture: reduce write requests(lower write bandwidth compared to DRAM ), reduce the number of flushes and memory commits </a:t>
            </a:r>
          </a:p>
          <a:p>
            <a:pPr lvl="1"/>
            <a:r>
              <a:rPr lang="en-US" altLang="ko-KR" dirty="0"/>
              <a:t>Goal:</a:t>
            </a:r>
            <a:r>
              <a:rPr lang="ko-KR" altLang="en-US" dirty="0"/>
              <a:t> </a:t>
            </a:r>
            <a:r>
              <a:rPr lang="en-US" altLang="ko-KR" dirty="0"/>
              <a:t>balance between storage density(</a:t>
            </a:r>
            <a:r>
              <a:rPr lang="ko-KR" altLang="en-US" dirty="0"/>
              <a:t>용량</a:t>
            </a:r>
            <a:r>
              <a:rPr lang="en-US" altLang="ko-KR" dirty="0"/>
              <a:t>?) and speed of data retrieval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8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Visual Storage Architecture: Persistent Memory Graph Database(PMGD) </a:t>
            </a:r>
          </a:p>
          <a:p>
            <a:pPr lvl="1"/>
            <a:r>
              <a:rPr lang="en-US" altLang="ko-KR" dirty="0"/>
              <a:t>Traditional property graph database plagued by disk latencies </a:t>
            </a:r>
          </a:p>
          <a:p>
            <a:pPr lvl="1"/>
            <a:r>
              <a:rPr lang="en-US" altLang="ko-KR" dirty="0"/>
              <a:t>New non-volatile memory technology with performance close to DRAM </a:t>
            </a:r>
          </a:p>
          <a:p>
            <a:pPr lvl="1"/>
            <a:r>
              <a:rPr lang="en-US" altLang="ko-KR" dirty="0"/>
              <a:t>Opportunity to avoid a lot of legacy software -&gt; PMGD </a:t>
            </a:r>
          </a:p>
          <a:p>
            <a:pPr lvl="2"/>
            <a:r>
              <a:rPr lang="en-US" altLang="ko-KR" dirty="0"/>
              <a:t>Graph database implementation targeting persistent memory </a:t>
            </a:r>
          </a:p>
          <a:p>
            <a:r>
              <a:rPr lang="en-US" altLang="ko-KR" dirty="0"/>
              <a:t>Visual Compute Library </a:t>
            </a:r>
          </a:p>
          <a:p>
            <a:pPr lvl="1"/>
            <a:r>
              <a:rPr lang="en-US" altLang="ko-KR" dirty="0"/>
              <a:t>More and more machine consumption of data for processing </a:t>
            </a:r>
          </a:p>
          <a:p>
            <a:pPr lvl="1"/>
            <a:r>
              <a:rPr lang="en-US" altLang="ko-KR" dirty="0"/>
              <a:t>Enable alternate image/video storage formats( ex. </a:t>
            </a:r>
            <a:r>
              <a:rPr lang="en-US" altLang="ko-KR" dirty="0" err="1"/>
              <a:t>TileDB</a:t>
            </a:r>
            <a:r>
              <a:rPr lang="en-US" altLang="ko-KR" dirty="0"/>
              <a:t>, analysis friendly format )  </a:t>
            </a:r>
          </a:p>
          <a:p>
            <a:pPr lvl="1"/>
            <a:r>
              <a:rPr lang="en-US" altLang="ko-KR" dirty="0"/>
              <a:t>Perform common operations closer to the data </a:t>
            </a:r>
          </a:p>
          <a:p>
            <a:pPr lvl="1"/>
            <a:r>
              <a:rPr lang="en-US" altLang="ko-KR" dirty="0"/>
              <a:t>Compared to OpenCV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24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Visual Storage Architecture</a:t>
            </a:r>
          </a:p>
          <a:p>
            <a:pPr lvl="1"/>
            <a:r>
              <a:rPr lang="ko-KR" altLang="en-US" dirty="0"/>
              <a:t>각각이 위치한 곳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역할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D6478B-B4D9-4563-AA8E-9AC8ED8C6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t="4623" r="2750"/>
          <a:stretch/>
        </p:blipFill>
        <p:spPr>
          <a:xfrm>
            <a:off x="3711642" y="1541155"/>
            <a:ext cx="3588301" cy="43987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FE13C89-3E23-4EBB-84C4-95815B330497}"/>
              </a:ext>
            </a:extLst>
          </p:cNvPr>
          <p:cNvSpPr/>
          <p:nvPr/>
        </p:nvSpPr>
        <p:spPr>
          <a:xfrm>
            <a:off x="915300" y="2909556"/>
            <a:ext cx="2003947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1. </a:t>
            </a:r>
            <a:r>
              <a:rPr lang="en-US" altLang="ko-KR" sz="1600" b="1" dirty="0">
                <a:ln w="0"/>
                <a:solidFill>
                  <a:schemeClr val="tx1"/>
                </a:solidFill>
              </a:rPr>
              <a:t>request:</a:t>
            </a:r>
            <a:r>
              <a:rPr lang="ko-KR" altLang="en-US" sz="1600" b="1" dirty="0">
                <a:ln w="0"/>
                <a:solidFill>
                  <a:schemeClr val="tx1"/>
                </a:solidFill>
              </a:rPr>
              <a:t> </a:t>
            </a:r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Find all photos of Alice from Hawaii</a:t>
            </a:r>
          </a:p>
        </p:txBody>
      </p:sp>
      <p:sp>
        <p:nvSpPr>
          <p:cNvPr id="10" name="화살표: 오른쪽으로 구부러짐 9">
            <a:extLst>
              <a:ext uri="{FF2B5EF4-FFF2-40B4-BE49-F238E27FC236}">
                <a16:creationId xmlns:a16="http://schemas.microsoft.com/office/drawing/2014/main" id="{869AE673-B5F6-4658-AE3C-F5AB1730CBE2}"/>
              </a:ext>
            </a:extLst>
          </p:cNvPr>
          <p:cNvSpPr/>
          <p:nvPr/>
        </p:nvSpPr>
        <p:spPr>
          <a:xfrm>
            <a:off x="2907083" y="2122311"/>
            <a:ext cx="939854" cy="3236484"/>
          </a:xfrm>
          <a:prstGeom prst="curvedRightArrow">
            <a:avLst>
              <a:gd name="adj1" fmla="val 25000"/>
              <a:gd name="adj2" fmla="val 45699"/>
              <a:gd name="adj3" fmla="val 2243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오른쪽으로 구부러짐 14">
            <a:extLst>
              <a:ext uri="{FF2B5EF4-FFF2-40B4-BE49-F238E27FC236}">
                <a16:creationId xmlns:a16="http://schemas.microsoft.com/office/drawing/2014/main" id="{A744212C-283F-4877-BD66-893CA486CAE5}"/>
              </a:ext>
            </a:extLst>
          </p:cNvPr>
          <p:cNvSpPr/>
          <p:nvPr/>
        </p:nvSpPr>
        <p:spPr>
          <a:xfrm>
            <a:off x="4799149" y="3433996"/>
            <a:ext cx="717397" cy="1985887"/>
          </a:xfrm>
          <a:prstGeom prst="curvedRightArrow">
            <a:avLst>
              <a:gd name="adj1" fmla="val 25000"/>
              <a:gd name="adj2" fmla="val 45699"/>
              <a:gd name="adj3" fmla="val 224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위로 구부러짐 15">
            <a:extLst>
              <a:ext uri="{FF2B5EF4-FFF2-40B4-BE49-F238E27FC236}">
                <a16:creationId xmlns:a16="http://schemas.microsoft.com/office/drawing/2014/main" id="{30555C90-F20B-41AE-A8A9-6EE24209947B}"/>
              </a:ext>
            </a:extLst>
          </p:cNvPr>
          <p:cNvSpPr/>
          <p:nvPr/>
        </p:nvSpPr>
        <p:spPr>
          <a:xfrm rot="16200000">
            <a:off x="6145176" y="4027420"/>
            <a:ext cx="1985886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3D0624-F827-42E6-9035-5A2653576DF7}"/>
              </a:ext>
            </a:extLst>
          </p:cNvPr>
          <p:cNvSpPr/>
          <p:nvPr/>
        </p:nvSpPr>
        <p:spPr>
          <a:xfrm>
            <a:off x="7230122" y="4070013"/>
            <a:ext cx="2003947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dirty="0">
                <a:ln w="0"/>
                <a:solidFill>
                  <a:schemeClr val="tx1"/>
                </a:solidFill>
              </a:rPr>
              <a:t>2</a:t>
            </a:r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. Read</a:t>
            </a:r>
            <a:r>
              <a:rPr lang="ko-KR" altLang="en-US" sz="1600" b="1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r</a:t>
            </a:r>
            <a:r>
              <a:rPr lang="en-US" altLang="ko-KR" sz="1600" b="1" dirty="0">
                <a:ln w="0"/>
                <a:solidFill>
                  <a:schemeClr val="tx1"/>
                </a:solidFill>
              </a:rPr>
              <a:t>aw data</a:t>
            </a:r>
            <a:endParaRPr lang="en-US" altLang="ko-KR" sz="1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48E9C3-03E9-40B6-A522-448E1517FB29}"/>
              </a:ext>
            </a:extLst>
          </p:cNvPr>
          <p:cNvSpPr/>
          <p:nvPr/>
        </p:nvSpPr>
        <p:spPr>
          <a:xfrm>
            <a:off x="5042215" y="3413966"/>
            <a:ext cx="2003947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3. convert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780CEA-E995-4FF2-8F16-2C3121EAE24D}"/>
              </a:ext>
            </a:extLst>
          </p:cNvPr>
          <p:cNvSpPr/>
          <p:nvPr/>
        </p:nvSpPr>
        <p:spPr>
          <a:xfrm>
            <a:off x="4768412" y="3924449"/>
            <a:ext cx="1940655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dirty="0">
                <a:ln w="0"/>
                <a:solidFill>
                  <a:schemeClr val="tx1"/>
                </a:solidFill>
              </a:rPr>
              <a:t>4</a:t>
            </a:r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. </a:t>
            </a:r>
            <a:r>
              <a:rPr lang="en-US" altLang="ko-KR" sz="1600" b="1" dirty="0">
                <a:ln w="0"/>
                <a:solidFill>
                  <a:schemeClr val="tx1"/>
                </a:solidFill>
              </a:rPr>
              <a:t>Write analysis friendly media formatted-data</a:t>
            </a:r>
            <a:endParaRPr lang="en-US" altLang="ko-KR" sz="1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화살표: 위로 구부러짐 13">
            <a:extLst>
              <a:ext uri="{FF2B5EF4-FFF2-40B4-BE49-F238E27FC236}">
                <a16:creationId xmlns:a16="http://schemas.microsoft.com/office/drawing/2014/main" id="{F0279286-C96A-4988-9EF3-34944F90DC65}"/>
              </a:ext>
            </a:extLst>
          </p:cNvPr>
          <p:cNvSpPr/>
          <p:nvPr/>
        </p:nvSpPr>
        <p:spPr>
          <a:xfrm rot="16200000">
            <a:off x="2816314" y="3200555"/>
            <a:ext cx="3236483" cy="9398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7C7F2A-22C2-44E8-AF54-BC8F9C48DE58}"/>
              </a:ext>
            </a:extLst>
          </p:cNvPr>
          <p:cNvSpPr/>
          <p:nvPr/>
        </p:nvSpPr>
        <p:spPr>
          <a:xfrm>
            <a:off x="4618109" y="2261793"/>
            <a:ext cx="1631399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1" dirty="0">
                <a:ln w="0"/>
                <a:solidFill>
                  <a:schemeClr val="tx1"/>
                </a:solidFill>
              </a:rPr>
              <a:t>5</a:t>
            </a:r>
            <a:r>
              <a:rPr lang="en-US" altLang="ko-KR" sz="1600" b="1" cap="none" spc="0" dirty="0">
                <a:ln w="0"/>
                <a:solidFill>
                  <a:schemeClr val="tx1"/>
                </a:solidFill>
              </a:rPr>
              <a:t>. Retrieve</a:t>
            </a:r>
            <a:r>
              <a:rPr lang="ko-KR" altLang="en-US" sz="1600" b="1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ln w="0"/>
                <a:solidFill>
                  <a:schemeClr val="tx1"/>
                </a:solidFill>
              </a:rPr>
              <a:t>data from storage</a:t>
            </a:r>
            <a:endParaRPr lang="en-US" altLang="ko-KR" sz="1600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2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Metadata Query Comparison </a:t>
            </a:r>
          </a:p>
          <a:p>
            <a:pPr lvl="1"/>
            <a:r>
              <a:rPr lang="en-US" altLang="ko-KR" dirty="0" err="1"/>
              <a:t>Python_matrix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dirty="0" err="1"/>
              <a:t>Memsql</a:t>
            </a:r>
            <a:r>
              <a:rPr lang="en-US" altLang="ko-KR" dirty="0"/>
              <a:t> : not require buffer pool, in-memory row store </a:t>
            </a:r>
          </a:p>
          <a:p>
            <a:pPr lvl="2"/>
            <a:r>
              <a:rPr lang="en-US" altLang="ko-KR" dirty="0" err="1"/>
              <a:t>Memsql_start</a:t>
            </a:r>
            <a:r>
              <a:rPr lang="en-US" altLang="ko-KR" dirty="0"/>
              <a:t>: no query caching </a:t>
            </a:r>
          </a:p>
          <a:p>
            <a:pPr lvl="2"/>
            <a:r>
              <a:rPr lang="en-US" altLang="ko-KR" dirty="0" err="1"/>
              <a:t>Memsql_opt</a:t>
            </a:r>
            <a:r>
              <a:rPr lang="en-US" altLang="ko-KR" dirty="0"/>
              <a:t> : multiple tries </a:t>
            </a:r>
          </a:p>
          <a:p>
            <a:pPr lvl="1"/>
            <a:r>
              <a:rPr lang="en-US" altLang="ko-KR" dirty="0" err="1"/>
              <a:t>Pmgd_pm</a:t>
            </a:r>
            <a:r>
              <a:rPr lang="en-US" altLang="ko-KR" dirty="0"/>
              <a:t> :executed DRAM latency( </a:t>
            </a:r>
            <a:r>
              <a:rPr lang="ko-KR" altLang="en-US" dirty="0"/>
              <a:t>의미</a:t>
            </a:r>
            <a:r>
              <a:rPr lang="en-US" altLang="ko-KR" dirty="0"/>
              <a:t>?) </a:t>
            </a:r>
          </a:p>
          <a:p>
            <a:pPr lvl="1"/>
            <a:r>
              <a:rPr lang="en-US" altLang="ko-KR" dirty="0" err="1"/>
              <a:t>Pmgd_dram</a:t>
            </a:r>
            <a:r>
              <a:rPr lang="en-US" altLang="ko-KR" dirty="0"/>
              <a:t>: executed DRAM latency with PMGD persisted on a SSD 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B808BE-B937-4BAE-A7B1-8F4166A27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112" y="3384727"/>
            <a:ext cx="6456302" cy="269165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3873698-EAEB-4047-9365-868A3926ECC6}"/>
              </a:ext>
            </a:extLst>
          </p:cNvPr>
          <p:cNvSpPr/>
          <p:nvPr/>
        </p:nvSpPr>
        <p:spPr>
          <a:xfrm>
            <a:off x="5159465" y="5630656"/>
            <a:ext cx="576434" cy="5259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8960</TotalTime>
  <Words>597</Words>
  <Application>Microsoft Office PowerPoint</Application>
  <PresentationFormat>사용자 지정</PresentationFormat>
  <Paragraphs>125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Century Gothic</vt:lpstr>
      <vt:lpstr>Wingdings</vt:lpstr>
      <vt:lpstr>Office 테마</vt:lpstr>
      <vt:lpstr>1_Office 테마</vt:lpstr>
      <vt:lpstr>Daily Study</vt:lpstr>
      <vt:lpstr>읽은 논문 리스트</vt:lpstr>
      <vt:lpstr>Addressing the Dark Side of Vision Research: Storage [Hotstorage’17]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1237</cp:revision>
  <dcterms:created xsi:type="dcterms:W3CDTF">2006-10-05T04:04:58Z</dcterms:created>
  <dcterms:modified xsi:type="dcterms:W3CDTF">2018-01-03T00:34:48Z</dcterms:modified>
</cp:coreProperties>
</file>