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6" r:id="rId1"/>
    <p:sldMasterId id="2147484069" r:id="rId2"/>
  </p:sldMasterIdLst>
  <p:notesMasterIdLst>
    <p:notesMasterId r:id="rId15"/>
  </p:notesMasterIdLst>
  <p:handoutMasterIdLst>
    <p:handoutMasterId r:id="rId16"/>
  </p:handoutMasterIdLst>
  <p:sldIdLst>
    <p:sldId id="272" r:id="rId3"/>
    <p:sldId id="328" r:id="rId4"/>
    <p:sldId id="335" r:id="rId5"/>
    <p:sldId id="353" r:id="rId6"/>
    <p:sldId id="354" r:id="rId7"/>
    <p:sldId id="355" r:id="rId8"/>
    <p:sldId id="343" r:id="rId9"/>
    <p:sldId id="345" r:id="rId10"/>
    <p:sldId id="348" r:id="rId11"/>
    <p:sldId id="349" r:id="rId12"/>
    <p:sldId id="347" r:id="rId13"/>
    <p:sldId id="337" r:id="rId14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272"/>
            <p14:sldId id="328"/>
            <p14:sldId id="335"/>
            <p14:sldId id="353"/>
            <p14:sldId id="354"/>
            <p14:sldId id="355"/>
            <p14:sldId id="343"/>
            <p14:sldId id="345"/>
            <p14:sldId id="348"/>
            <p14:sldId id="349"/>
            <p14:sldId id="347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jinKim" initials="S" lastIdx="1" clrIdx="0">
    <p:extLst>
      <p:ext uri="{19B8F6BF-5375-455C-9EA6-DF929625EA0E}">
        <p15:presenceInfo xmlns:p15="http://schemas.microsoft.com/office/powerpoint/2012/main" userId="Seojin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4BC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289" autoAdjust="0"/>
  </p:normalViewPr>
  <p:slideViewPr>
    <p:cSldViewPr>
      <p:cViewPr>
        <p:scale>
          <a:sx n="66" d="100"/>
          <a:sy n="66" d="100"/>
        </p:scale>
        <p:origin x="364" y="64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247EF33-FBA1-49C5-8039-997B147BF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14AF20-7C0D-4BF4-ADD1-7E476EFB9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87FE-776F-4D1B-A713-47B3374E9686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FA0C4A-B472-4BED-89D7-E1ACB2F5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74B9A-7DC5-4102-85FB-9BDFC683CD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18985-0C00-47DE-A2E1-EBD16BDEF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9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2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9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1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9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5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  <a:r>
              <a:rPr lang="en-US" altLang="ko-KR" dirty="0"/>
              <a:t>: https://cushychicken.github.io/assets/cooke_inconvenient_truths.pdf </a:t>
            </a:r>
          </a:p>
          <a:p>
            <a:r>
              <a:rPr lang="en-US" altLang="ko-KR" dirty="0"/>
              <a:t>https://www.slideshare.net/ennael/dwmw2-kr201209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90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237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42821-CF68-4972-92E1-72FC09454A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9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EE8D105-A473-495D-B792-09409D51E948}" type="datetime1">
              <a:rPr lang="ko-KR" altLang="en-US" smtClean="0"/>
              <a:pPr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F97D-ECF3-4F9E-99D3-CE230241A956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8E00-6A23-42ED-A3F6-EDA6F327EF4F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E5D4-408B-49D1-AE45-3CE00485EA94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13BE-F119-4590-8866-A6A6058C647A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4C9C-E70D-4D59-A503-71A90F7C03F8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5BB4FC9-0787-450A-A12E-2CCFA48D581B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1EAEBD3F-1505-4ACA-AAE6-5548307AF42B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A98-1509-4244-82AA-2F5951607359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AAE-E105-499F-BCE6-736B3C62047A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0140-6687-457E-B8F4-9BDC3C60410D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63F8-4126-4595-A0DE-38B9D056CFA4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7C3C-B0E4-4432-9E0F-5B21C9EB0B7B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A28B-6AC4-48A2-A901-7F6374463681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05E-30A5-4F83-850F-8B4D294FC275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AD8-EFAA-40AA-92CB-3DE90DF775DA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28A9-7B53-4F1D-AA8A-43D7152296D6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AF6-C20E-4122-A875-8055CB44474E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j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 algn="l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680056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61BDC-B0ED-4804-A88C-81B28739FBF8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2DF1ECB-4838-4D49-8952-35FB8A3997C1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680744" y="1548185"/>
            <a:ext cx="4320000" cy="4176000"/>
          </a:xfrm>
        </p:spPr>
        <p:txBody>
          <a:bodyPr>
            <a:normAutofit/>
          </a:bodyPr>
          <a:lstStyle>
            <a:lvl1pPr marL="285750" indent="-285750" algn="l">
              <a:lnSpc>
                <a:spcPct val="120000"/>
              </a:lnSpc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lnSpc>
                <a:spcPct val="120000"/>
              </a:lnSpc>
              <a:buFont typeface="Arial" panose="020B0604020202020204" pitchFamily="34" charset="0"/>
              <a:buChar char="▫"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50" indent="-285750" algn="l">
              <a:lnSpc>
                <a:spcPct val="120000"/>
              </a:lnSpc>
              <a:buFont typeface="Arial" panose="020B0604020202020204" pitchFamily="34" charset="0"/>
              <a:buChar char="•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 algn="l">
              <a:lnSpc>
                <a:spcPct val="120000"/>
              </a:lnSpc>
              <a:buFont typeface="Arial" panose="020B0604020202020204" pitchFamily="34" charset="0"/>
              <a:buChar char="◦"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94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F421-AD10-4F9D-A8EE-781C699EBFF5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590E-75AE-41AD-AAB7-A0794B800105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21CDFC-2488-4B62-B25D-D724676C1136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C88-9741-4661-80E3-1574A0BB4267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B74-B15E-4A4B-8205-07D7F5F3D6ED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6128F2-3091-42C9-886B-2219534F619A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82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E52-0B4E-4715-9D98-5A5EEE80C814}" type="datetime1">
              <a:rPr lang="ko-KR" altLang="en-US" smtClean="0"/>
              <a:t>2018-01-03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Daily Study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2017/01/03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김서진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0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895822"/>
          </a:xfrm>
        </p:spPr>
        <p:txBody>
          <a:bodyPr>
            <a:normAutofit/>
          </a:bodyPr>
          <a:lstStyle/>
          <a:p>
            <a:r>
              <a:rPr lang="en-US" altLang="ko-KR" dirty="0"/>
              <a:t>Relative MTTDL </a:t>
            </a:r>
          </a:p>
          <a:p>
            <a:pPr lvl="1"/>
            <a:r>
              <a:rPr lang="en-US" altLang="ko-KR" dirty="0"/>
              <a:t>The ratio of the lifetime of the target SSD array to that of </a:t>
            </a:r>
            <a:r>
              <a:rPr lang="en-US" altLang="ko-KR" dirty="0">
                <a:solidFill>
                  <a:srgbClr val="0804BC"/>
                </a:solidFill>
              </a:rPr>
              <a:t>single SSD with default parameters</a:t>
            </a:r>
            <a:r>
              <a:rPr lang="en-US" altLang="ko-KR" dirty="0">
                <a:solidFill>
                  <a:srgbClr val="0070C0"/>
                </a:solidFill>
              </a:rPr>
              <a:t> – </a:t>
            </a:r>
            <a:r>
              <a:rPr lang="ko-KR" altLang="en-US" dirty="0">
                <a:solidFill>
                  <a:srgbClr val="0070C0"/>
                </a:solidFill>
              </a:rPr>
              <a:t>어떤 부분을 실험에서 변경하는지 뒤에서 확인 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E06FF-1762-43FD-9A4B-DFBF061A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17" y="2133139"/>
            <a:ext cx="6120904" cy="3508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067AE1-045A-4E42-8801-795BAAF142F5}"/>
              </a:ext>
            </a:extLst>
          </p:cNvPr>
          <p:cNvSpPr txBox="1"/>
          <p:nvPr/>
        </p:nvSpPr>
        <p:spPr>
          <a:xfrm>
            <a:off x="6112198" y="3959567"/>
            <a:ext cx="2956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SSD</a:t>
            </a:r>
            <a:r>
              <a:rPr lang="ko-KR" altLang="en-US" dirty="0"/>
              <a:t>의 </a:t>
            </a:r>
            <a:r>
              <a:rPr lang="en-US" altLang="ko-KR" dirty="0"/>
              <a:t>space utilization</a:t>
            </a:r>
            <a:r>
              <a:rPr lang="ko-KR" altLang="en-US" dirty="0"/>
              <a:t>을 어떻게 변경하지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utilization</a:t>
            </a:r>
            <a:r>
              <a:rPr lang="ko-KR" altLang="en-US" dirty="0"/>
              <a:t>의 정의</a:t>
            </a:r>
            <a:r>
              <a:rPr lang="en-US" altLang="ko-KR" dirty="0"/>
              <a:t>: used storage capacity/target storage capacity </a:t>
            </a:r>
            <a:endParaRPr lang="ko-KR" altLang="en-US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84C0DFE6-59F0-45BC-B585-78EA5A2A9672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16200000" flipH="1">
            <a:off x="5365355" y="3765789"/>
            <a:ext cx="348916" cy="4101289"/>
          </a:xfrm>
          <a:prstGeom prst="curvedConnector3">
            <a:avLst>
              <a:gd name="adj1" fmla="val 165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5F14F2-F2BF-4CED-A8B0-9408D4EDA91A}"/>
              </a:ext>
            </a:extLst>
          </p:cNvPr>
          <p:cNvSpPr txBox="1"/>
          <p:nvPr/>
        </p:nvSpPr>
        <p:spPr>
          <a:xfrm>
            <a:off x="6838838" y="244730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왜 </a:t>
            </a:r>
            <a:r>
              <a:rPr lang="en-US" altLang="ko-KR" dirty="0"/>
              <a:t>0.5 </a:t>
            </a:r>
            <a:r>
              <a:rPr lang="ko-KR" altLang="en-US" dirty="0"/>
              <a:t>기준으로 뒤로 갈수록 </a:t>
            </a:r>
            <a:r>
              <a:rPr lang="en-US" altLang="ko-KR" dirty="0"/>
              <a:t>lifetime</a:t>
            </a:r>
            <a:r>
              <a:rPr lang="ko-KR" altLang="en-US" dirty="0"/>
              <a:t>이 급격히 감소하는지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F87C85-63E6-4F55-8DD2-45D27584561E}"/>
              </a:ext>
            </a:extLst>
          </p:cNvPr>
          <p:cNvSpPr/>
          <p:nvPr/>
        </p:nvSpPr>
        <p:spPr>
          <a:xfrm>
            <a:off x="4680263" y="3302812"/>
            <a:ext cx="1194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</a:t>
            </a:r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감소</a:t>
            </a:r>
            <a:endParaRPr lang="en-US" altLang="ko-KR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27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C4B-85E5-43D2-85B1-A85477C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E048F-63C9-47C3-BC23-F384D62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Lifetime of different number of SSDs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DDDC7-FD96-4474-980B-3E979EED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5DCED7-3E5A-4518-926E-C99ABA2F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80" y="1588835"/>
            <a:ext cx="7566716" cy="4175742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F08D162-566E-4573-B593-F5B4EEDB9821}"/>
              </a:ext>
            </a:extLst>
          </p:cNvPr>
          <p:cNvSpPr/>
          <p:nvPr/>
        </p:nvSpPr>
        <p:spPr>
          <a:xfrm>
            <a:off x="2736528" y="5075935"/>
            <a:ext cx="864096" cy="864016"/>
          </a:xfrm>
          <a:prstGeom prst="flowChartConnector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3FED6-8364-471F-9207-B3492A21AC74}"/>
              </a:ext>
            </a:extLst>
          </p:cNvPr>
          <p:cNvSpPr/>
          <p:nvPr/>
        </p:nvSpPr>
        <p:spPr>
          <a:xfrm>
            <a:off x="3744640" y="5570619"/>
            <a:ext cx="16609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왜 </a:t>
            </a:r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Mirroring? </a:t>
            </a:r>
            <a:endParaRPr lang="en-US" altLang="ko-KR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53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2p 3p 4p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DA8249-A177-4D00-A8CA-3FBF44C2435A}"/>
              </a:ext>
            </a:extLst>
          </p:cNvPr>
          <p:cNvSpPr/>
          <p:nvPr/>
        </p:nvSpPr>
        <p:spPr>
          <a:xfrm>
            <a:off x="1296368" y="1749168"/>
            <a:ext cx="4680520" cy="375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98FF47-7280-45DE-B35F-6325062A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43" y="1620193"/>
            <a:ext cx="2953041" cy="38361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B6D6FA-EBA7-4D62-A549-DDD69F12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672" y="1628730"/>
            <a:ext cx="3011841" cy="38888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DEB461-56C0-47B6-BFA4-370CEC8C6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53" y="1644332"/>
            <a:ext cx="3033664" cy="39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읽은 논문 리스트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Server Trace Analysis for an Optimal Design of Solid State Drives[IJAER’16] (17/12/05)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Write-off loading: Practical power Management for Enterprise Storage [FAST’08] (17/12/06~)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Don’t Let RAID </a:t>
            </a:r>
            <a:r>
              <a:rPr lang="en-US" altLang="ko-KR" dirty="0" err="1"/>
              <a:t>Raid</a:t>
            </a:r>
            <a:r>
              <a:rPr lang="en-US" altLang="ko-KR" dirty="0"/>
              <a:t> the Lifetime of your SSD Array </a:t>
            </a:r>
            <a:br>
              <a:rPr lang="en-US" altLang="ko-KR" dirty="0"/>
            </a:br>
            <a:r>
              <a:rPr lang="en-US" altLang="ko-KR" dirty="0"/>
              <a:t>[Hotstorage’13] (17/12/11~)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Addressing the Dark Side of Vision Research: Storage [Hotstorage’17] (17/12/21~18/01/02)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4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Don’t Let RAID </a:t>
            </a:r>
            <a:r>
              <a:rPr lang="en-US" altLang="ko-KR" sz="2400" dirty="0" err="1"/>
              <a:t>Raid</a:t>
            </a:r>
            <a:r>
              <a:rPr lang="en-US" altLang="ko-KR" sz="2400" dirty="0"/>
              <a:t> the Lifetime of your SSD Array</a:t>
            </a:r>
            <a:br>
              <a:rPr lang="en-US" altLang="ko-KR" sz="2400" dirty="0"/>
            </a:br>
            <a:r>
              <a:rPr lang="en-US" altLang="ko-KR" sz="1600" dirty="0"/>
              <a:t>[Hotstorage’13]</a:t>
            </a:r>
            <a:endParaRPr lang="ko-KR" altLang="en-US" sz="1600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Build a reliability model of SSD based RAID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Motivation </a:t>
            </a:r>
          </a:p>
          <a:p>
            <a:pPr lvl="1"/>
            <a:r>
              <a:rPr lang="en-US" altLang="ko-KR" dirty="0"/>
              <a:t>RAID5 could be less endurable because of parity protection </a:t>
            </a:r>
          </a:p>
          <a:p>
            <a:pPr lvl="1"/>
            <a:r>
              <a:rPr lang="en-US" altLang="ko-KR" dirty="0"/>
              <a:t>Write amplification is caused by garbage collection, ECC recovery, parity update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Solution</a:t>
            </a:r>
          </a:p>
          <a:p>
            <a:pPr lvl="1"/>
            <a:r>
              <a:rPr lang="en-US" altLang="ko-KR" dirty="0"/>
              <a:t>Parity update increases write workload and space utilization which can severely degrade the reliability of SSD arrays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5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1.Write Amplification: Garbage collection </a:t>
            </a:r>
          </a:p>
          <a:p>
            <a:pPr lvl="1"/>
            <a:r>
              <a:rPr lang="en-US" altLang="ko-KR" dirty="0"/>
              <a:t>NAND flash memory  - non-volatile memory (ex. SSD)</a:t>
            </a:r>
          </a:p>
          <a:p>
            <a:pPr lvl="1"/>
            <a:r>
              <a:rPr lang="en-US" altLang="ko-KR" dirty="0"/>
              <a:t>A log structured system </a:t>
            </a:r>
          </a:p>
          <a:p>
            <a:pPr lvl="2"/>
            <a:r>
              <a:rPr lang="en-US" altLang="ko-KR" dirty="0"/>
              <a:t>Written in a unit of page: 4KB </a:t>
            </a:r>
          </a:p>
          <a:p>
            <a:pPr lvl="2"/>
            <a:r>
              <a:rPr lang="en-US" altLang="ko-KR" dirty="0"/>
              <a:t>Erased in a unit of a block: 512KB (bigger than the unit of write)</a:t>
            </a:r>
          </a:p>
          <a:p>
            <a:pPr lvl="2"/>
            <a:r>
              <a:rPr lang="en-US" altLang="ko-KR" dirty="0"/>
              <a:t>Does not support in-place update </a:t>
            </a:r>
          </a:p>
          <a:p>
            <a:pPr lvl="2"/>
            <a:r>
              <a:rPr lang="en-US" altLang="ko-KR" dirty="0"/>
              <a:t>Internal fragmentation and tidy the fragmented data for GC </a:t>
            </a:r>
          </a:p>
          <a:p>
            <a:pPr lvl="1"/>
            <a:r>
              <a:rPr lang="en-US" altLang="ko-KR" dirty="0"/>
              <a:t> Moves valid pages from one place to another for GC </a:t>
            </a:r>
          </a:p>
          <a:p>
            <a:pPr lvl="1"/>
            <a:r>
              <a:rPr lang="en-US" altLang="ko-KR" dirty="0"/>
              <a:t>This makes </a:t>
            </a:r>
            <a:r>
              <a:rPr lang="en-US" altLang="ko-KR" dirty="0">
                <a:solidFill>
                  <a:srgbClr val="FF0000"/>
                </a:solidFill>
              </a:rPr>
              <a:t>additional writes (W.A) </a:t>
            </a:r>
          </a:p>
          <a:p>
            <a:pPr lvl="1"/>
            <a:r>
              <a:rPr lang="en-US" altLang="ko-KR" dirty="0"/>
              <a:t>Dependent for </a:t>
            </a:r>
          </a:p>
          <a:p>
            <a:pPr lvl="1"/>
            <a:r>
              <a:rPr lang="en-US" altLang="ko-KR" dirty="0"/>
              <a:t>1. space utilization: SSD is full, GC initiates quicker but less efficient  </a:t>
            </a:r>
          </a:p>
          <a:p>
            <a:pPr lvl="2"/>
            <a:r>
              <a:rPr lang="en-US" altLang="ko-KR" dirty="0"/>
              <a:t>Still a larger fraction of the blocks(invalid block???) are still alive( invalid block</a:t>
            </a:r>
            <a:r>
              <a:rPr lang="ko-KR" altLang="en-US" dirty="0"/>
              <a:t>들이 여전히 지워지지 않고 남아있다는 의미</a:t>
            </a:r>
            <a:r>
              <a:rPr lang="en-US" altLang="ko-KR" dirty="0"/>
              <a:t>??)  </a:t>
            </a:r>
          </a:p>
          <a:p>
            <a:pPr lvl="1"/>
            <a:r>
              <a:rPr lang="en-US" altLang="ko-KR" dirty="0"/>
              <a:t>2. hotness of data: hot data tends to be more frequently invalidated, GC is efficient when hot workload concentrates on a small portion of data </a:t>
            </a:r>
          </a:p>
          <a:p>
            <a:pPr lvl="2"/>
            <a:r>
              <a:rPr lang="en-US" altLang="ko-KR" dirty="0"/>
              <a:t>Hotness data</a:t>
            </a:r>
            <a:r>
              <a:rPr lang="ko-KR" altLang="en-US" dirty="0"/>
              <a:t>들이 한곳에 모여 있을 수록 </a:t>
            </a:r>
            <a:r>
              <a:rPr lang="en-US" altLang="ko-KR" dirty="0"/>
              <a:t>GC efficient</a:t>
            </a:r>
            <a:r>
              <a:rPr lang="ko-KR" altLang="en-US" dirty="0"/>
              <a:t> 하다는 의미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5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Write Amplification: ECC recovery </a:t>
            </a:r>
          </a:p>
          <a:p>
            <a:r>
              <a:rPr lang="en-US" altLang="ko-KR" dirty="0"/>
              <a:t>ECC: Error Correcting Code(</a:t>
            </a:r>
            <a:r>
              <a:rPr lang="ko-KR" altLang="en-US" dirty="0"/>
              <a:t>어디서 존재해서 어디로 누가 어떻게 실행하는 </a:t>
            </a:r>
            <a:r>
              <a:rPr lang="en-US" altLang="ko-KR" dirty="0"/>
              <a:t>code? ) </a:t>
            </a:r>
          </a:p>
          <a:p>
            <a:pPr lvl="1"/>
            <a:r>
              <a:rPr lang="en-US" altLang="ko-KR" dirty="0"/>
              <a:t>W.A. due to ECC recovery </a:t>
            </a:r>
          </a:p>
          <a:p>
            <a:pPr lvl="1"/>
            <a:r>
              <a:rPr lang="en-US" altLang="ko-KR" dirty="0"/>
              <a:t>Reads lead to write 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5D85DC-D466-4934-83F0-882C635D6F63}"/>
              </a:ext>
            </a:extLst>
          </p:cNvPr>
          <p:cNvSpPr/>
          <p:nvPr/>
        </p:nvSpPr>
        <p:spPr>
          <a:xfrm>
            <a:off x="2652422" y="6002542"/>
            <a:ext cx="4463135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(Write amplification due to ECC on flash memory or leave those bit  errors alone, MSST’12 )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C0B7D-A5C8-4F1C-ABFC-A47CF74B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608" y="2650354"/>
            <a:ext cx="4091414" cy="2991133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C2070E1-FE53-40DD-B238-12E22199B90B}"/>
              </a:ext>
            </a:extLst>
          </p:cNvPr>
          <p:cNvSpPr/>
          <p:nvPr/>
        </p:nvSpPr>
        <p:spPr>
          <a:xfrm>
            <a:off x="5112792" y="3348385"/>
            <a:ext cx="914400" cy="4103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Write Amplification: Parity update(RAID5) </a:t>
            </a:r>
          </a:p>
          <a:p>
            <a:r>
              <a:rPr lang="en-US" altLang="ko-KR" dirty="0"/>
              <a:t>Parity Protection Scheme(RAID5)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protect a device array from a device failure </a:t>
            </a:r>
          </a:p>
          <a:p>
            <a:pPr lvl="1"/>
            <a:r>
              <a:rPr lang="en-US" altLang="ko-KR" dirty="0"/>
              <a:t>1. Parity update results in additional writes </a:t>
            </a:r>
          </a:p>
          <a:p>
            <a:pPr lvl="2"/>
            <a:r>
              <a:rPr lang="en-US" altLang="ko-KR" dirty="0"/>
              <a:t>because</a:t>
            </a:r>
            <a:r>
              <a:rPr lang="ko-KR" altLang="en-US" dirty="0"/>
              <a:t> </a:t>
            </a:r>
            <a:r>
              <a:rPr lang="en-US" altLang="ko-KR" dirty="0"/>
              <a:t>parity block is the result from XOR operation of the data blocks</a:t>
            </a:r>
          </a:p>
          <a:p>
            <a:pPr lvl="2"/>
            <a:r>
              <a:rPr lang="en-US" altLang="ko-KR" dirty="0"/>
              <a:t>For a small write: W.A.F=2  -&gt; </a:t>
            </a:r>
            <a:r>
              <a:rPr lang="ko-KR" altLang="en-US" dirty="0"/>
              <a:t>이유</a:t>
            </a:r>
            <a:r>
              <a:rPr lang="en-US" altLang="ko-KR" dirty="0"/>
              <a:t>: the data block &amp; the parity block is updated (WAF=2/1) </a:t>
            </a:r>
          </a:p>
          <a:p>
            <a:pPr lvl="2"/>
            <a:r>
              <a:rPr lang="en-US" altLang="ko-KR" dirty="0"/>
              <a:t>For a larger write: W.A.F=N/(N-1)  -&gt; </a:t>
            </a:r>
            <a:r>
              <a:rPr lang="ko-KR" altLang="en-US" dirty="0"/>
              <a:t>이유</a:t>
            </a:r>
            <a:r>
              <a:rPr lang="en-US" altLang="ko-KR" dirty="0"/>
              <a:t>:  N-1</a:t>
            </a:r>
            <a:r>
              <a:rPr lang="ko-KR" altLang="en-US" dirty="0"/>
              <a:t>개의 </a:t>
            </a:r>
            <a:r>
              <a:rPr lang="en-US" altLang="ko-KR" dirty="0"/>
              <a:t>data block</a:t>
            </a:r>
            <a:r>
              <a:rPr lang="ko-KR" altLang="en-US" dirty="0"/>
              <a:t>이 </a:t>
            </a:r>
            <a:r>
              <a:rPr lang="en-US" altLang="ko-KR" dirty="0"/>
              <a:t>update</a:t>
            </a:r>
            <a:r>
              <a:rPr lang="ko-KR" altLang="en-US" dirty="0"/>
              <a:t>되면 </a:t>
            </a:r>
            <a:r>
              <a:rPr lang="en-US" altLang="ko-KR" dirty="0"/>
              <a:t>parity block 1</a:t>
            </a:r>
            <a:r>
              <a:rPr lang="ko-KR" altLang="en-US" dirty="0"/>
              <a:t>개도 </a:t>
            </a:r>
            <a:r>
              <a:rPr lang="en-US" altLang="ko-KR" dirty="0"/>
              <a:t>update</a:t>
            </a:r>
            <a:r>
              <a:rPr lang="ko-KR" altLang="en-US" dirty="0"/>
              <a:t>되기 때문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8ACA6-D78C-4579-8B25-FEC072928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472" y="3665782"/>
            <a:ext cx="4144288" cy="173249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3E3DEFE-D6B2-4C97-AC3A-6E9B2DBA8E5E}"/>
              </a:ext>
            </a:extLst>
          </p:cNvPr>
          <p:cNvSpPr/>
          <p:nvPr/>
        </p:nvSpPr>
        <p:spPr>
          <a:xfrm rot="682960">
            <a:off x="3341771" y="4627540"/>
            <a:ext cx="1368152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8D275F-7E79-4854-999C-53B5E666DA5D}"/>
              </a:ext>
            </a:extLst>
          </p:cNvPr>
          <p:cNvSpPr/>
          <p:nvPr/>
        </p:nvSpPr>
        <p:spPr>
          <a:xfrm>
            <a:off x="2808536" y="3679558"/>
            <a:ext cx="22322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block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되면 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parity block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되어야 한다</a:t>
            </a:r>
            <a:r>
              <a:rPr lang="en-US" altLang="ko-KR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40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MLC bit error behavior of flash memory </a:t>
            </a:r>
          </a:p>
          <a:p>
            <a:pPr lvl="1"/>
            <a:r>
              <a:rPr lang="en-US" altLang="ko-KR" dirty="0"/>
              <a:t>Read disturb(per</a:t>
            </a:r>
            <a:r>
              <a:rPr lang="ko-KR" altLang="en-US" dirty="0"/>
              <a:t> </a:t>
            </a:r>
            <a:r>
              <a:rPr lang="en-US" altLang="ko-KR" dirty="0"/>
              <a:t>read): cells not being read receive elevated voltage stress </a:t>
            </a:r>
          </a:p>
          <a:p>
            <a:pPr lvl="1"/>
            <a:r>
              <a:rPr lang="en-US" altLang="ko-KR" dirty="0"/>
              <a:t>Data retention failure(per month): charge loss/gain occurs on the floating gate over time </a:t>
            </a:r>
          </a:p>
          <a:p>
            <a:pPr lvl="1"/>
            <a:r>
              <a:rPr lang="en-US" altLang="ko-KR" dirty="0"/>
              <a:t>Write error(per write) : </a:t>
            </a:r>
            <a:r>
              <a:rPr lang="ko-KR" altLang="en-US" dirty="0"/>
              <a:t>찾아도 명확한 설명이 </a:t>
            </a:r>
            <a:r>
              <a:rPr lang="ko-KR" altLang="en-US" dirty="0" err="1"/>
              <a:t>안나옴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9C4DA6-BB0C-4826-B841-70F788DA731A}"/>
              </a:ext>
            </a:extLst>
          </p:cNvPr>
          <p:cNvSpPr/>
          <p:nvPr/>
        </p:nvSpPr>
        <p:spPr>
          <a:xfrm>
            <a:off x="3456608" y="5975620"/>
            <a:ext cx="4463135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</a:rPr>
              <a:t>(The Inconvenient truths for NAND Flash Memory , Flash Memory Summit’07)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3F9B93-AD2F-4826-B2F0-BF9F4A05B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0" y="3042220"/>
            <a:ext cx="4076012" cy="25800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2E5256-D33F-4C8B-977E-5F3973433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974" y="3042220"/>
            <a:ext cx="4124949" cy="25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6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Markov model of page error rate </a:t>
            </a:r>
          </a:p>
          <a:p>
            <a:pPr lvl="1"/>
            <a:r>
              <a:rPr lang="en-US" altLang="ko-KR" dirty="0"/>
              <a:t>Markov model:</a:t>
            </a:r>
            <a:r>
              <a:rPr lang="ko-KR" altLang="en-US" dirty="0"/>
              <a:t>은닉 </a:t>
            </a:r>
            <a:r>
              <a:rPr lang="ko-KR" altLang="en-US" dirty="0" err="1"/>
              <a:t>마르코프</a:t>
            </a:r>
            <a:r>
              <a:rPr lang="ko-KR" altLang="en-US" dirty="0"/>
              <a:t> 모델은 시간의 흐름에 따라 변화하는 시스템의 패턴을 인식하는 작업에 유용하다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Markov model of page error rate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9EA774-060A-433E-BADD-84C2B7EE6FEC}"/>
              </a:ext>
            </a:extLst>
          </p:cNvPr>
          <p:cNvSpPr/>
          <p:nvPr/>
        </p:nvSpPr>
        <p:spPr>
          <a:xfrm>
            <a:off x="7381268" y="4706664"/>
            <a:ext cx="108012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D159D8-0515-4D32-A831-9C28DDF1B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0" y="4325937"/>
            <a:ext cx="3973567" cy="16255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B7489F-6B93-41D1-9426-815FEC9FFDC0}"/>
              </a:ext>
            </a:extLst>
          </p:cNvPr>
          <p:cNvGrpSpPr/>
          <p:nvPr/>
        </p:nvGrpSpPr>
        <p:grpSpPr>
          <a:xfrm>
            <a:off x="1584400" y="2082801"/>
            <a:ext cx="2104970" cy="1718399"/>
            <a:chOff x="5916979" y="3905296"/>
            <a:chExt cx="2724769" cy="2035191"/>
          </a:xfrm>
        </p:grpSpPr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865C6232-2F97-43A4-AFDE-DD57B31F49D6}"/>
                </a:ext>
              </a:extLst>
            </p:cNvPr>
            <p:cNvSpPr/>
            <p:nvPr/>
          </p:nvSpPr>
          <p:spPr>
            <a:xfrm>
              <a:off x="5916979" y="4537344"/>
              <a:ext cx="792088" cy="73297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S1 </a:t>
              </a:r>
              <a:endParaRPr lang="ko-KR" altLang="en-US" dirty="0"/>
            </a:p>
          </p:txBody>
        </p:sp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31D9E133-5B50-45F3-9888-9A0B131E84B2}"/>
                </a:ext>
              </a:extLst>
            </p:cNvPr>
            <p:cNvSpPr/>
            <p:nvPr/>
          </p:nvSpPr>
          <p:spPr>
            <a:xfrm>
              <a:off x="7381267" y="4575469"/>
              <a:ext cx="792088" cy="719343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S2 </a:t>
              </a:r>
              <a:endParaRPr lang="ko-KR" altLang="en-US" dirty="0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D11762F7-007E-40C5-A644-BF1873F99DC8}"/>
                </a:ext>
              </a:extLst>
            </p:cNvPr>
            <p:cNvCxnSpPr>
              <a:cxnSpLocks/>
              <a:stCxn id="8" idx="0"/>
              <a:endCxn id="9" idx="0"/>
            </p:cNvCxnSpPr>
            <p:nvPr/>
          </p:nvCxnSpPr>
          <p:spPr>
            <a:xfrm rot="16200000" flipH="1">
              <a:off x="7026104" y="3824262"/>
              <a:ext cx="38126" cy="1464288"/>
            </a:xfrm>
            <a:prstGeom prst="curvedConnector3">
              <a:avLst>
                <a:gd name="adj1" fmla="val -71013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82A1E36B-34C3-4B0B-B23A-DF3E5643E06F}"/>
                </a:ext>
              </a:extLst>
            </p:cNvPr>
            <p:cNvCxnSpPr>
              <a:cxnSpLocks/>
              <a:stCxn id="9" idx="4"/>
              <a:endCxn id="8" idx="4"/>
            </p:cNvCxnSpPr>
            <p:nvPr/>
          </p:nvCxnSpPr>
          <p:spPr>
            <a:xfrm rot="5400000" flipH="1">
              <a:off x="7032919" y="4550420"/>
              <a:ext cx="24498" cy="1464288"/>
            </a:xfrm>
            <a:prstGeom prst="curvedConnector3">
              <a:avLst>
                <a:gd name="adj1" fmla="val -110514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19E931-B223-43B5-84F2-48625C580A13}"/>
                </a:ext>
              </a:extLst>
            </p:cNvPr>
            <p:cNvSpPr txBox="1"/>
            <p:nvPr/>
          </p:nvSpPr>
          <p:spPr>
            <a:xfrm>
              <a:off x="5988652" y="3905296"/>
              <a:ext cx="2653096" cy="400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Probability(S1-&gt;S2) </a:t>
              </a:r>
              <a:endParaRPr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AE7F02-FBC3-488F-8983-9397A48A256F}"/>
                </a:ext>
              </a:extLst>
            </p:cNvPr>
            <p:cNvSpPr txBox="1"/>
            <p:nvPr/>
          </p:nvSpPr>
          <p:spPr>
            <a:xfrm>
              <a:off x="6073964" y="5539519"/>
              <a:ext cx="2559720" cy="400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Probability(S2-&gt;S1)</a:t>
              </a:r>
              <a:endParaRPr lang="ko-KR" altLang="en-US" sz="1600" dirty="0"/>
            </a:p>
          </p:txBody>
        </p:sp>
      </p:grp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883EDB6-1C59-4B73-9928-FD850F189343}"/>
              </a:ext>
            </a:extLst>
          </p:cNvPr>
          <p:cNvSpPr txBox="1">
            <a:spLocks/>
          </p:cNvSpPr>
          <p:nvPr/>
        </p:nvSpPr>
        <p:spPr>
          <a:xfrm>
            <a:off x="4493628" y="3781210"/>
            <a:ext cx="3951885" cy="2590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57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▫"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◦"/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1300" dirty="0"/>
              <a:t>S: the number of bits in a page </a:t>
            </a:r>
          </a:p>
          <a:p>
            <a:pPr lvl="1"/>
            <a:r>
              <a:rPr lang="en-US" altLang="ko-KR" sz="1300" dirty="0"/>
              <a:t>K: the number of correctable bits by ECC per page </a:t>
            </a:r>
          </a:p>
          <a:p>
            <a:pPr lvl="1"/>
            <a:r>
              <a:rPr lang="en-US" altLang="ko-KR" sz="1300" dirty="0"/>
              <a:t>F</a:t>
            </a:r>
            <a:r>
              <a:rPr lang="en-US" altLang="ko-KR" sz="1000" dirty="0"/>
              <a:t>E</a:t>
            </a:r>
            <a:r>
              <a:rPr lang="en-US" altLang="ko-KR" sz="1300" dirty="0"/>
              <a:t>: (state) page error: ECC cannot recover the page(</a:t>
            </a:r>
            <a:r>
              <a:rPr lang="ko-KR" altLang="en-US" sz="1300" dirty="0"/>
              <a:t>복구 불가능한 상태</a:t>
            </a:r>
            <a:r>
              <a:rPr lang="en-US" altLang="ko-KR" sz="1300" dirty="0"/>
              <a:t>) </a:t>
            </a:r>
          </a:p>
          <a:p>
            <a:pPr lvl="1"/>
            <a:r>
              <a:rPr lang="el-GR" altLang="ko-KR" sz="1300" dirty="0"/>
              <a:t>λ(</a:t>
            </a:r>
            <a:r>
              <a:rPr lang="en-US" altLang="ko-KR" sz="1300" dirty="0"/>
              <a:t>x) : raw bit error rate </a:t>
            </a:r>
          </a:p>
          <a:p>
            <a:pPr lvl="1"/>
            <a:r>
              <a:rPr lang="en-US" altLang="ko-KR" sz="1300" dirty="0"/>
              <a:t>µ: page</a:t>
            </a:r>
            <a:r>
              <a:rPr lang="ko-KR" altLang="en-US" sz="1300" dirty="0"/>
              <a:t> </a:t>
            </a:r>
            <a:r>
              <a:rPr lang="en-US" altLang="ko-KR" sz="1300" dirty="0"/>
              <a:t>access</a:t>
            </a:r>
            <a:r>
              <a:rPr lang="ko-KR" altLang="en-US" sz="1300" dirty="0"/>
              <a:t> </a:t>
            </a:r>
            <a:r>
              <a:rPr lang="en-US" altLang="ko-KR" sz="1300" dirty="0"/>
              <a:t>rate</a:t>
            </a:r>
            <a:r>
              <a:rPr lang="ko-KR" altLang="en-US" sz="1300" dirty="0"/>
              <a:t> </a:t>
            </a:r>
            <a:r>
              <a:rPr lang="en-US" altLang="ko-KR" sz="1300" dirty="0"/>
              <a:t>(</a:t>
            </a:r>
            <a:r>
              <a:rPr lang="ko-KR" altLang="en-US" sz="1300" dirty="0"/>
              <a:t>이거는 </a:t>
            </a:r>
            <a:r>
              <a:rPr lang="ko-KR" altLang="en-US" sz="1300" dirty="0" err="1"/>
              <a:t>왜지</a:t>
            </a:r>
            <a:r>
              <a:rPr lang="en-US" altLang="ko-KR" sz="1300" dirty="0"/>
              <a:t>? </a:t>
            </a:r>
            <a:r>
              <a:rPr lang="ko-KR" altLang="en-US" sz="1300" dirty="0"/>
              <a:t>무슨 </a:t>
            </a:r>
            <a:r>
              <a:rPr lang="en-US" altLang="ko-KR" sz="1300" dirty="0"/>
              <a:t>page access ? ECC</a:t>
            </a:r>
            <a:r>
              <a:rPr lang="ko-KR" altLang="en-US" sz="1300" dirty="0"/>
              <a:t>가 </a:t>
            </a:r>
            <a:r>
              <a:rPr lang="en-US" altLang="ko-KR" sz="1300" dirty="0"/>
              <a:t>page</a:t>
            </a:r>
            <a:r>
              <a:rPr lang="ko-KR" altLang="en-US" sz="1300" dirty="0"/>
              <a:t>에 </a:t>
            </a:r>
            <a:r>
              <a:rPr lang="en-US" altLang="ko-KR" sz="1300" dirty="0"/>
              <a:t>access </a:t>
            </a:r>
            <a:r>
              <a:rPr lang="ko-KR" altLang="en-US" sz="1300" dirty="0"/>
              <a:t>하는 </a:t>
            </a:r>
            <a:r>
              <a:rPr lang="en-US" altLang="ko-KR" sz="1300" dirty="0"/>
              <a:t>rate</a:t>
            </a:r>
            <a:r>
              <a:rPr lang="ko-KR" altLang="en-US" sz="1300" dirty="0"/>
              <a:t>인가</a:t>
            </a:r>
            <a:r>
              <a:rPr lang="en-US" altLang="ko-KR" sz="1300" dirty="0"/>
              <a:t>??) </a:t>
            </a:r>
          </a:p>
          <a:p>
            <a:pPr lvl="1"/>
            <a:r>
              <a:rPr lang="en-US" altLang="ko-KR" sz="1300" dirty="0"/>
              <a:t>g(</a:t>
            </a:r>
            <a:r>
              <a:rPr lang="en-US" altLang="ko-KR" sz="1300" dirty="0" err="1"/>
              <a:t>i</a:t>
            </a:r>
            <a:r>
              <a:rPr lang="en-US" altLang="ko-KR" sz="1300" dirty="0"/>
              <a:t>, x) : garbage collection access rate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65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 </a:t>
            </a:r>
            <a:r>
              <a:rPr lang="ko-KR" altLang="en-US" dirty="0"/>
              <a:t>공부한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044129"/>
            <a:ext cx="8640000" cy="4895822"/>
          </a:xfrm>
        </p:spPr>
        <p:txBody>
          <a:bodyPr>
            <a:normAutofit/>
          </a:bodyPr>
          <a:lstStyle/>
          <a:p>
            <a:r>
              <a:rPr lang="en-US" altLang="ko-KR" dirty="0"/>
              <a:t>SSD Parameters</a:t>
            </a:r>
          </a:p>
          <a:p>
            <a:pPr lvl="1"/>
            <a:r>
              <a:rPr lang="en-US" altLang="ko-KR" dirty="0"/>
              <a:t>3x nm MLC flash memory (3x nm </a:t>
            </a:r>
            <a:r>
              <a:rPr lang="ko-KR" altLang="en-US" dirty="0"/>
              <a:t>이 의미하는 것</a:t>
            </a:r>
            <a:r>
              <a:rPr lang="en-US" altLang="ko-KR" dirty="0"/>
              <a:t>? ) </a:t>
            </a:r>
          </a:p>
          <a:p>
            <a:pPr lvl="1"/>
            <a:r>
              <a:rPr lang="en-US" altLang="ko-KR" dirty="0"/>
              <a:t>Capacity = 80GB (</a:t>
            </a:r>
            <a:r>
              <a:rPr lang="ko-KR" altLang="en-US" dirty="0"/>
              <a:t>왜 </a:t>
            </a:r>
            <a:r>
              <a:rPr lang="en-US" altLang="ko-KR" dirty="0"/>
              <a:t>capacity 80GB??) </a:t>
            </a:r>
          </a:p>
          <a:p>
            <a:pPr lvl="1"/>
            <a:r>
              <a:rPr lang="en-US" altLang="ko-KR" dirty="0"/>
              <a:t>Page size=4KB </a:t>
            </a:r>
          </a:p>
          <a:p>
            <a:pPr lvl="2"/>
            <a:r>
              <a:rPr lang="en-US" altLang="ko-KR" dirty="0"/>
              <a:t>ECC: 61-bit errors correctable BCH code  (</a:t>
            </a:r>
            <a:r>
              <a:rPr lang="ko-KR" altLang="en-US" dirty="0"/>
              <a:t>왜 </a:t>
            </a:r>
            <a:r>
              <a:rPr lang="en-US" altLang="ko-KR" dirty="0"/>
              <a:t>61bit, BCH) </a:t>
            </a:r>
          </a:p>
          <a:p>
            <a:pPr lvl="1"/>
            <a:r>
              <a:rPr lang="en-US" altLang="ko-KR" dirty="0"/>
              <a:t>Annual device failure rate=3% </a:t>
            </a:r>
          </a:p>
          <a:p>
            <a:pPr lvl="1"/>
            <a:r>
              <a:rPr lang="en-US" altLang="ko-KR" dirty="0"/>
              <a:t>TRIM command is exploited </a:t>
            </a:r>
          </a:p>
          <a:p>
            <a:pPr lvl="2"/>
            <a:r>
              <a:rPr lang="en-US" altLang="ko-KR" dirty="0"/>
              <a:t>TRIM: OS</a:t>
            </a:r>
            <a:r>
              <a:rPr lang="ko-KR" altLang="en-US" dirty="0"/>
              <a:t>가 어느 블록의 데이터가 더 이상 사용되지 않고 내부적으로 삭제될 수 있는지 </a:t>
            </a:r>
            <a:r>
              <a:rPr lang="en-US" altLang="ko-KR" dirty="0"/>
              <a:t>SSD</a:t>
            </a:r>
            <a:r>
              <a:rPr lang="ko-KR" altLang="en-US" dirty="0"/>
              <a:t>에 알려주는 명령어이다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Simulation Parameters </a:t>
            </a:r>
          </a:p>
          <a:p>
            <a:pPr lvl="1"/>
            <a:r>
              <a:rPr lang="en-US" altLang="ko-KR" dirty="0"/>
              <a:t>The amount of data = 30GB/SSD (GC </a:t>
            </a:r>
            <a:r>
              <a:rPr lang="ko-KR" altLang="en-US" dirty="0"/>
              <a:t>영향 최소화</a:t>
            </a:r>
            <a:r>
              <a:rPr lang="en-US" altLang="ko-KR" dirty="0"/>
              <a:t>?)</a:t>
            </a:r>
          </a:p>
          <a:p>
            <a:pPr lvl="1"/>
            <a:r>
              <a:rPr lang="en-US" altLang="ko-KR" dirty="0"/>
              <a:t>Workload </a:t>
            </a:r>
          </a:p>
          <a:p>
            <a:pPr lvl="2"/>
            <a:r>
              <a:rPr lang="en-US" altLang="ko-KR" dirty="0" err="1"/>
              <a:t>Read+Write</a:t>
            </a:r>
            <a:r>
              <a:rPr lang="en-US" altLang="ko-KR" dirty="0"/>
              <a:t> = 125MB</a:t>
            </a:r>
            <a:r>
              <a:rPr lang="ko-KR" altLang="en-US" dirty="0"/>
              <a:t> </a:t>
            </a:r>
            <a:r>
              <a:rPr lang="en-US" altLang="ko-KR" dirty="0"/>
              <a:t>/s/SSD 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 err="1"/>
              <a:t>Read:Write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3:1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왜</a:t>
            </a:r>
            <a:r>
              <a:rPr lang="en-US" altLang="ko-KR" dirty="0"/>
              <a:t>?) 125/1(MB/s/SSD) : 125/3(MB/s/SSD) ????? </a:t>
            </a:r>
          </a:p>
          <a:p>
            <a:pPr lvl="1"/>
            <a:r>
              <a:rPr lang="en-US" altLang="ko-KR" dirty="0"/>
              <a:t>8 SSDs in an SSD array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F3EEA0-CD91-4D25-A822-B78653694650}"/>
              </a:ext>
            </a:extLst>
          </p:cNvPr>
          <p:cNvSpPr/>
          <p:nvPr/>
        </p:nvSpPr>
        <p:spPr>
          <a:xfrm>
            <a:off x="7733664" y="5622304"/>
            <a:ext cx="816730" cy="419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0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9319</TotalTime>
  <Words>903</Words>
  <Application>Microsoft Office PowerPoint</Application>
  <PresentationFormat>사용자 지정</PresentationFormat>
  <Paragraphs>159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Century Gothic</vt:lpstr>
      <vt:lpstr>Wingdings</vt:lpstr>
      <vt:lpstr>Office 테마</vt:lpstr>
      <vt:lpstr>1_Office 테마</vt:lpstr>
      <vt:lpstr>Daily Study</vt:lpstr>
      <vt:lpstr>읽은 논문 리스트</vt:lpstr>
      <vt:lpstr>Don’t Let RAID Raid the Lifetime of your SSD Array [Hotstorage’13]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  <vt:lpstr>Today 공부한 내용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SeojinKim</cp:lastModifiedBy>
  <cp:revision>1256</cp:revision>
  <dcterms:created xsi:type="dcterms:W3CDTF">2006-10-05T04:04:58Z</dcterms:created>
  <dcterms:modified xsi:type="dcterms:W3CDTF">2018-01-03T16:37:29Z</dcterms:modified>
</cp:coreProperties>
</file>