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4"/>
  </p:notesMasterIdLst>
  <p:handoutMasterIdLst>
    <p:handoutMasterId r:id="rId25"/>
  </p:handoutMasterIdLst>
  <p:sldIdLst>
    <p:sldId id="272" r:id="rId3"/>
    <p:sldId id="328" r:id="rId4"/>
    <p:sldId id="335" r:id="rId5"/>
    <p:sldId id="365" r:id="rId6"/>
    <p:sldId id="353" r:id="rId7"/>
    <p:sldId id="354" r:id="rId8"/>
    <p:sldId id="355" r:id="rId9"/>
    <p:sldId id="343" r:id="rId10"/>
    <p:sldId id="345" r:id="rId11"/>
    <p:sldId id="356" r:id="rId12"/>
    <p:sldId id="357" r:id="rId13"/>
    <p:sldId id="366" r:id="rId14"/>
    <p:sldId id="348" r:id="rId15"/>
    <p:sldId id="349" r:id="rId16"/>
    <p:sldId id="359" r:id="rId17"/>
    <p:sldId id="360" r:id="rId18"/>
    <p:sldId id="361" r:id="rId19"/>
    <p:sldId id="362" r:id="rId20"/>
    <p:sldId id="364" r:id="rId21"/>
    <p:sldId id="337" r:id="rId22"/>
    <p:sldId id="367" r:id="rId23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8"/>
            <p14:sldId id="335"/>
            <p14:sldId id="365"/>
            <p14:sldId id="353"/>
            <p14:sldId id="354"/>
            <p14:sldId id="355"/>
            <p14:sldId id="343"/>
            <p14:sldId id="345"/>
            <p14:sldId id="356"/>
            <p14:sldId id="357"/>
            <p14:sldId id="366"/>
            <p14:sldId id="348"/>
            <p14:sldId id="349"/>
            <p14:sldId id="359"/>
            <p14:sldId id="360"/>
            <p14:sldId id="361"/>
            <p14:sldId id="362"/>
            <p14:sldId id="364"/>
            <p14:sldId id="337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5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4BC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73896" autoAdjust="0"/>
  </p:normalViewPr>
  <p:slideViewPr>
    <p:cSldViewPr>
      <p:cViewPr varScale="1">
        <p:scale>
          <a:sx n="72" d="100"/>
          <a:sy n="72" d="100"/>
        </p:scale>
        <p:origin x="904" y="56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2:16.205" idx="6">
    <p:pos x="4214" y="360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8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8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37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92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1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9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5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https://cushychicken.github.io/assets/cooke_inconvenient_truths.pdf </a:t>
            </a:r>
          </a:p>
          <a:p>
            <a:r>
              <a:rPr lang="en-US" altLang="ko-KR" dirty="0"/>
              <a:t>https://www.slideshare.net/ennael/dwmw2-kr201209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9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Daily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2018/02/19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김서진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Mean Time to Data Loss(MTTDL) </a:t>
            </a:r>
          </a:p>
          <a:p>
            <a:pPr lvl="1"/>
            <a:r>
              <a:rPr lang="en-US" altLang="ko-KR" dirty="0"/>
              <a:t>Mean Time to Data Loss(MTTDL):the mean time to data loss, the expected time to encounter the first data loss, </a:t>
            </a:r>
            <a:r>
              <a:rPr lang="ko-KR" altLang="en-US" dirty="0">
                <a:solidFill>
                  <a:srgbClr val="0070C0"/>
                </a:solidFill>
              </a:rPr>
              <a:t>길면 길수록 </a:t>
            </a:r>
            <a:r>
              <a:rPr lang="en-US" altLang="ko-KR" dirty="0">
                <a:solidFill>
                  <a:srgbClr val="0070C0"/>
                </a:solidFill>
              </a:rPr>
              <a:t>Endurance </a:t>
            </a:r>
            <a:r>
              <a:rPr lang="ko-KR" altLang="en-US" dirty="0">
                <a:solidFill>
                  <a:srgbClr val="0070C0"/>
                </a:solidFill>
              </a:rPr>
              <a:t>높다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883EDB6-1C59-4B73-9928-FD850F189343}"/>
              </a:ext>
            </a:extLst>
          </p:cNvPr>
          <p:cNvSpPr txBox="1">
            <a:spLocks/>
          </p:cNvSpPr>
          <p:nvPr/>
        </p:nvSpPr>
        <p:spPr>
          <a:xfrm>
            <a:off x="4165770" y="4155283"/>
            <a:ext cx="4320000" cy="2016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800" b="0" dirty="0"/>
              <a:t>Us : space utilization of SSD </a:t>
            </a:r>
          </a:p>
          <a:p>
            <a:pPr lvl="1"/>
            <a:r>
              <a:rPr lang="en-US" altLang="ko-KR" sz="1800" b="0" dirty="0"/>
              <a:t>T : the number of pages in an SSD </a:t>
            </a:r>
          </a:p>
          <a:p>
            <a:pPr lvl="1"/>
            <a:r>
              <a:rPr lang="en-US" altLang="ko-KR" sz="1800" b="0" dirty="0"/>
              <a:t>v(x) : uncorrectable page error rate 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1C9D61-A0D7-403B-9C89-745D309B8841}"/>
              </a:ext>
            </a:extLst>
          </p:cNvPr>
          <p:cNvGrpSpPr/>
          <p:nvPr/>
        </p:nvGrpSpPr>
        <p:grpSpPr>
          <a:xfrm>
            <a:off x="750316" y="2224630"/>
            <a:ext cx="8235783" cy="1416631"/>
            <a:chOff x="778396" y="2224630"/>
            <a:chExt cx="8235783" cy="141663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82A375-79D6-44E8-82FF-50611BA2272A}"/>
                </a:ext>
              </a:extLst>
            </p:cNvPr>
            <p:cNvSpPr/>
            <p:nvPr/>
          </p:nvSpPr>
          <p:spPr>
            <a:xfrm>
              <a:off x="778396" y="2224630"/>
              <a:ext cx="8221867" cy="14166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39D275B-EA25-4E97-A9D3-BAC11E17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602" y="2277489"/>
              <a:ext cx="6527645" cy="66675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4653CB-427E-4F28-96B0-56695F50C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08346" y="2847754"/>
              <a:ext cx="1739566" cy="44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2F326-CD6A-4F6D-9139-0CBF49A79A14}"/>
                </a:ext>
              </a:extLst>
            </p:cNvPr>
            <p:cNvSpPr txBox="1"/>
            <p:nvPr/>
          </p:nvSpPr>
          <p:spPr>
            <a:xfrm>
              <a:off x="3963046" y="2854231"/>
              <a:ext cx="3018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State(1~j-1)</a:t>
              </a:r>
              <a:r>
                <a:rPr lang="ko-KR" altLang="en-US" dirty="0">
                  <a:solidFill>
                    <a:srgbClr val="0070C0"/>
                  </a:solidFill>
                </a:rPr>
                <a:t>까지 </a:t>
              </a:r>
              <a:r>
                <a:rPr lang="en-US" altLang="ko-KR" dirty="0">
                  <a:solidFill>
                    <a:srgbClr val="0070C0"/>
                  </a:solidFill>
                </a:rPr>
                <a:t>data loss</a:t>
              </a:r>
              <a:r>
                <a:rPr lang="ko-KR" altLang="en-US" dirty="0">
                  <a:solidFill>
                    <a:srgbClr val="0070C0"/>
                  </a:solidFill>
                </a:rPr>
                <a:t>가 발생하지 않을 확률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A11C3AD-00A3-4B31-A6B1-D064E75A2D80}"/>
                </a:ext>
              </a:extLst>
            </p:cNvPr>
            <p:cNvCxnSpPr>
              <a:cxnSpLocks/>
            </p:cNvCxnSpPr>
            <p:nvPr/>
          </p:nvCxnSpPr>
          <p:spPr>
            <a:xfrm>
              <a:off x="3783118" y="2847754"/>
              <a:ext cx="3800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D89B33-1D06-4D4B-AD7B-1E8A64BA71AF}"/>
                </a:ext>
              </a:extLst>
            </p:cNvPr>
            <p:cNvSpPr txBox="1"/>
            <p:nvPr/>
          </p:nvSpPr>
          <p:spPr>
            <a:xfrm>
              <a:off x="1931007" y="2852249"/>
              <a:ext cx="2232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State(j)</a:t>
              </a:r>
              <a:r>
                <a:rPr lang="ko-KR" altLang="en-US" dirty="0">
                  <a:solidFill>
                    <a:srgbClr val="FF0000"/>
                  </a:solidFill>
                </a:rPr>
                <a:t>에서 </a:t>
              </a:r>
              <a:r>
                <a:rPr lang="en-US" altLang="ko-KR" dirty="0">
                  <a:solidFill>
                    <a:srgbClr val="FF0000"/>
                  </a:solidFill>
                </a:rPr>
                <a:t>data loss</a:t>
              </a:r>
              <a:r>
                <a:rPr lang="ko-KR" altLang="en-US" dirty="0">
                  <a:solidFill>
                    <a:srgbClr val="FF0000"/>
                  </a:solidFill>
                </a:rPr>
                <a:t>가 발생할 확률 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46DF4B8-581F-4A2B-83C9-B6DCA5D3FA58}"/>
                </a:ext>
              </a:extLst>
            </p:cNvPr>
            <p:cNvCxnSpPr>
              <a:cxnSpLocks/>
            </p:cNvCxnSpPr>
            <p:nvPr/>
          </p:nvCxnSpPr>
          <p:spPr>
            <a:xfrm>
              <a:off x="6981063" y="2854231"/>
              <a:ext cx="4988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B7BE55-19A0-4118-A2ED-96C93F7B15A7}"/>
                </a:ext>
              </a:extLst>
            </p:cNvPr>
            <p:cNvSpPr txBox="1"/>
            <p:nvPr/>
          </p:nvSpPr>
          <p:spPr>
            <a:xfrm>
              <a:off x="6781929" y="2867990"/>
              <a:ext cx="223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Time to write whole system once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7CE78ED-21E0-494E-94B4-3F1963008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31" y="4218003"/>
            <a:ext cx="3325472" cy="6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Mean Time to Data Loss(MTTDL) </a:t>
            </a:r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reaching state F</a:t>
            </a:r>
            <a:r>
              <a:rPr lang="en-US" altLang="ko-KR" sz="900" dirty="0"/>
              <a:t>R</a:t>
            </a:r>
            <a:r>
              <a:rPr lang="en-US" altLang="ko-KR" dirty="0"/>
              <a:t>(data loss: RAID cannot recover the system )</a:t>
            </a:r>
          </a:p>
          <a:p>
            <a:pPr lvl="2"/>
            <a:r>
              <a:rPr lang="en-US" altLang="ko-KR" dirty="0"/>
              <a:t>Bit errors accumulate and result in a page error. </a:t>
            </a:r>
          </a:p>
          <a:p>
            <a:pPr lvl="2"/>
            <a:r>
              <a:rPr lang="en-US" altLang="ko-KR" dirty="0"/>
              <a:t>The entire device failure lead to the failure of all the pages in the device. </a:t>
            </a:r>
          </a:p>
          <a:p>
            <a:pPr lvl="2"/>
            <a:r>
              <a:rPr lang="en-US" altLang="ko-KR" dirty="0"/>
              <a:t>For N device striping   </a:t>
            </a:r>
            <a:endParaRPr lang="en-US" altLang="ko-KR" sz="25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 rate of mirroring system fails (RAID2) </a:t>
            </a:r>
          </a:p>
          <a:p>
            <a:pPr lvl="2"/>
            <a:r>
              <a:rPr lang="en-US" altLang="ko-KR" dirty="0"/>
              <a:t>Assumption: each device pair is independent in a mirroring system </a:t>
            </a:r>
          </a:p>
          <a:p>
            <a:pPr lvl="2"/>
            <a:r>
              <a:rPr lang="en-US" altLang="ko-KR" dirty="0"/>
              <a:t>the pair fails with failure rate </a:t>
            </a:r>
          </a:p>
          <a:p>
            <a:pPr lvl="2"/>
            <a:r>
              <a:rPr lang="en-US" altLang="ko-KR" dirty="0"/>
              <a:t>For N devices in the mirroring system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52F67A-9F84-4346-8B1F-98427BB4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72" y="2905506"/>
            <a:ext cx="2520280" cy="445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449970-9BAA-4249-BAEF-55A81BB7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40" y="4161600"/>
            <a:ext cx="360039" cy="2451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DEC7A6-CE41-429D-A6DF-C8A2D6690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984" b="9057"/>
          <a:stretch/>
        </p:blipFill>
        <p:spPr>
          <a:xfrm>
            <a:off x="2016448" y="4783679"/>
            <a:ext cx="2724814" cy="4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6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Markov model of RAID5 system  </a:t>
            </a:r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reaching state F</a:t>
            </a:r>
            <a:r>
              <a:rPr lang="en-US" altLang="ko-KR" sz="900" dirty="0"/>
              <a:t>R</a:t>
            </a:r>
            <a:r>
              <a:rPr lang="en-US" altLang="ko-KR" dirty="0"/>
              <a:t>(data loss: RAID cannot recover the system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10DD96-858B-4E1E-9FE2-3922CB346659}"/>
              </a:ext>
            </a:extLst>
          </p:cNvPr>
          <p:cNvSpPr/>
          <p:nvPr/>
        </p:nvSpPr>
        <p:spPr>
          <a:xfrm>
            <a:off x="4464720" y="181030"/>
            <a:ext cx="27363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V</a:t>
            </a:r>
            <a:r>
              <a:rPr lang="en-US" altLang="ko-KR" sz="1000" b="1" cap="none" spc="0" dirty="0">
                <a:ln w="0"/>
                <a:solidFill>
                  <a:srgbClr val="FF0000"/>
                </a:solidFill>
              </a:rPr>
              <a:t>0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에서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F</a:t>
            </a:r>
            <a:r>
              <a:rPr lang="en-US" altLang="ko-KR" sz="1000" b="1" cap="none" spc="0" dirty="0">
                <a:ln w="0"/>
                <a:solidFill>
                  <a:srgbClr val="FF0000"/>
                </a:solidFill>
              </a:rPr>
              <a:t>R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로 가는데 왜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N-1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에 </a:t>
            </a:r>
            <a:r>
              <a:rPr lang="en-US" altLang="ko-KR" sz="1600" b="1" dirty="0">
                <a:ln w="0"/>
                <a:solidFill>
                  <a:srgbClr val="FF0000"/>
                </a:solidFill>
              </a:rPr>
              <a:t>Page error rate </a:t>
            </a:r>
            <a:r>
              <a:rPr lang="ko-KR" altLang="en-US" sz="1600" b="1" dirty="0">
                <a:ln w="0"/>
                <a:solidFill>
                  <a:srgbClr val="FF0000"/>
                </a:solidFill>
              </a:rPr>
              <a:t>곱</a:t>
            </a:r>
            <a:r>
              <a:rPr lang="en-US" altLang="ko-KR" sz="1600" b="1" dirty="0">
                <a:ln w="0"/>
                <a:solidFill>
                  <a:srgbClr val="FF0000"/>
                </a:solidFill>
              </a:rPr>
              <a:t>? </a:t>
            </a:r>
            <a:endParaRPr lang="en-US" altLang="ko-KR" sz="16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C37E4-D8AE-43DD-9D95-1BA5AEE82B64}"/>
              </a:ext>
            </a:extLst>
          </p:cNvPr>
          <p:cNvSpPr/>
          <p:nvPr/>
        </p:nvSpPr>
        <p:spPr>
          <a:xfrm>
            <a:off x="5604727" y="751741"/>
            <a:ext cx="273630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그림 새로 그리기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** 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7D56B83-924F-41D4-AC33-5D797DC071ED}"/>
              </a:ext>
            </a:extLst>
          </p:cNvPr>
          <p:cNvGrpSpPr/>
          <p:nvPr/>
        </p:nvGrpSpPr>
        <p:grpSpPr>
          <a:xfrm>
            <a:off x="995873" y="3110810"/>
            <a:ext cx="3844533" cy="2119510"/>
            <a:chOff x="1005530" y="2950039"/>
            <a:chExt cx="4279697" cy="2528237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A75D827-25D4-421B-B5DC-11270DD59848}"/>
                </a:ext>
              </a:extLst>
            </p:cNvPr>
            <p:cNvSpPr/>
            <p:nvPr/>
          </p:nvSpPr>
          <p:spPr>
            <a:xfrm>
              <a:off x="1005530" y="3777787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2F7CBFB4-B0FF-4D6A-8C74-5DDBB5DFE6AA}"/>
                </a:ext>
              </a:extLst>
            </p:cNvPr>
            <p:cNvSpPr/>
            <p:nvPr/>
          </p:nvSpPr>
          <p:spPr>
            <a:xfrm>
              <a:off x="2213823" y="2950040"/>
              <a:ext cx="604482" cy="5654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v</a:t>
              </a:r>
              <a:r>
                <a:rPr lang="en-US" altLang="ko-KR" sz="1200" dirty="0"/>
                <a:t>0</a:t>
              </a:r>
              <a:endParaRPr lang="ko-KR" altLang="en-US" sz="2800" dirty="0"/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442A712C-323B-4F28-A4E8-B6F719D13544}"/>
                </a:ext>
              </a:extLst>
            </p:cNvPr>
            <p:cNvSpPr/>
            <p:nvPr/>
          </p:nvSpPr>
          <p:spPr>
            <a:xfrm>
              <a:off x="2152892" y="4912832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</a:t>
              </a:r>
              <a:r>
                <a:rPr lang="en-US" altLang="ko-KR" sz="1100" dirty="0"/>
                <a:t>0</a:t>
              </a:r>
              <a:endParaRPr lang="ko-KR" altLang="en-US" sz="1200" dirty="0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37DFF838-DE16-4813-A0D4-F0541E363F76}"/>
                </a:ext>
              </a:extLst>
            </p:cNvPr>
            <p:cNvSpPr/>
            <p:nvPr/>
          </p:nvSpPr>
          <p:spPr>
            <a:xfrm>
              <a:off x="4137415" y="3489837"/>
              <a:ext cx="604484" cy="565444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</a:t>
              </a:r>
              <a:r>
                <a:rPr lang="en-US" altLang="ko-KR" sz="1200" dirty="0"/>
                <a:t>R</a:t>
              </a:r>
              <a:endParaRPr lang="ko-KR" altLang="en-US" sz="1200" dirty="0"/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5CFC277D-FB14-482D-8B57-95A28252405C}"/>
                </a:ext>
              </a:extLst>
            </p:cNvPr>
            <p:cNvCxnSpPr>
              <a:cxnSpLocks/>
              <a:stCxn id="4" idx="0"/>
              <a:endCxn id="11" idx="1"/>
            </p:cNvCxnSpPr>
            <p:nvPr/>
          </p:nvCxnSpPr>
          <p:spPr>
            <a:xfrm rot="5400000" flipH="1" flipV="1">
              <a:off x="1432589" y="2908030"/>
              <a:ext cx="744940" cy="994575"/>
            </a:xfrm>
            <a:prstGeom prst="curvedConnector3">
              <a:avLst>
                <a:gd name="adj1" fmla="val 10768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D67D6C45-4EED-4F36-83AD-11D5FB6E614B}"/>
                </a:ext>
              </a:extLst>
            </p:cNvPr>
            <p:cNvCxnSpPr>
              <a:cxnSpLocks/>
              <a:stCxn id="4" idx="4"/>
              <a:endCxn id="12" idx="4"/>
            </p:cNvCxnSpPr>
            <p:nvPr/>
          </p:nvCxnSpPr>
          <p:spPr>
            <a:xfrm rot="16200000" flipH="1">
              <a:off x="1313931" y="4337072"/>
              <a:ext cx="1135045" cy="1147362"/>
            </a:xfrm>
            <a:prstGeom prst="curvedConnector3">
              <a:avLst>
                <a:gd name="adj1" fmla="val 114542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29E8248F-C3A6-4467-829E-936EDE150568}"/>
                </a:ext>
              </a:extLst>
            </p:cNvPr>
            <p:cNvCxnSpPr>
              <a:cxnSpLocks/>
              <a:stCxn id="11" idx="4"/>
              <a:endCxn id="4" idx="6"/>
            </p:cNvCxnSpPr>
            <p:nvPr/>
          </p:nvCxnSpPr>
          <p:spPr>
            <a:xfrm rot="5400000">
              <a:off x="1790527" y="3334970"/>
              <a:ext cx="545025" cy="906052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E7700E0-DCCF-4D8A-AE4F-D6B67D4B4EE1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757375" y="3526275"/>
              <a:ext cx="1525142" cy="1669279"/>
            </a:xfrm>
            <a:prstGeom prst="curvedConnector4">
              <a:avLst>
                <a:gd name="adj1" fmla="val 30371"/>
                <a:gd name="adj2" fmla="val 113695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F68C2ABB-D700-40C4-863D-867E1C633FE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H="1">
              <a:off x="3111173" y="2354931"/>
              <a:ext cx="576235" cy="1766452"/>
            </a:xfrm>
            <a:prstGeom prst="curvedConnector3">
              <a:avLst>
                <a:gd name="adj1" fmla="val -13943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03F0DEB5-4353-4109-8AB9-797E6E515D28}"/>
                </a:ext>
              </a:extLst>
            </p:cNvPr>
            <p:cNvSpPr/>
            <p:nvPr/>
          </p:nvSpPr>
          <p:spPr>
            <a:xfrm>
              <a:off x="4680744" y="4706664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2ED5E82D-71DF-4926-B760-8F502D529927}"/>
                </a:ext>
              </a:extLst>
            </p:cNvPr>
            <p:cNvCxnSpPr>
              <a:cxnSpLocks/>
              <a:stCxn id="12" idx="5"/>
              <a:endCxn id="24" idx="3"/>
            </p:cNvCxnSpPr>
            <p:nvPr/>
          </p:nvCxnSpPr>
          <p:spPr>
            <a:xfrm rot="5400000" flipH="1" flipV="1">
              <a:off x="3615975" y="4242176"/>
              <a:ext cx="206168" cy="2100417"/>
            </a:xfrm>
            <a:prstGeom prst="curvedConnector3">
              <a:avLst>
                <a:gd name="adj1" fmla="val -151045"/>
              </a:avLst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59C5BC2-A981-443E-92E9-A3B5CF618ADD}"/>
              </a:ext>
            </a:extLst>
          </p:cNvPr>
          <p:cNvSpPr txBox="1"/>
          <p:nvPr/>
        </p:nvSpPr>
        <p:spPr>
          <a:xfrm>
            <a:off x="1124245" y="533119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Nd</a:t>
            </a:r>
            <a:endParaRPr lang="ko-KR" altLang="en-US" sz="1600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52B7AE-C120-4CA1-AE63-78ECC49D86A5}"/>
              </a:ext>
            </a:extLst>
          </p:cNvPr>
          <p:cNvSpPr txBox="1"/>
          <p:nvPr/>
        </p:nvSpPr>
        <p:spPr>
          <a:xfrm>
            <a:off x="416222" y="2949609"/>
            <a:ext cx="94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Nu</a:t>
            </a:r>
            <a:r>
              <a:rPr lang="en-US" altLang="ko-KR" sz="1200" i="1" dirty="0" err="1"/>
              <a:t>s</a:t>
            </a:r>
            <a:r>
              <a:rPr lang="en-US" altLang="ko-KR" sz="1600" i="1" dirty="0" err="1"/>
              <a:t>Tv</a:t>
            </a:r>
            <a:r>
              <a:rPr lang="en-US" altLang="ko-KR" sz="1600" i="1" dirty="0"/>
              <a:t>(x)</a:t>
            </a:r>
            <a:endParaRPr lang="ko-KR" altLang="en-US" sz="16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98A615-5B95-4F48-91F1-7AF64C3AC4F0}"/>
              </a:ext>
            </a:extLst>
          </p:cNvPr>
          <p:cNvSpPr txBox="1"/>
          <p:nvPr/>
        </p:nvSpPr>
        <p:spPr>
          <a:xfrm>
            <a:off x="3037572" y="2674760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(N-1)(v(x)+d)</a:t>
            </a:r>
            <a:endParaRPr lang="ko-KR" altLang="en-US" sz="1600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A17CF0-53D4-41FB-90D9-F0FCFE7B25F7}"/>
              </a:ext>
            </a:extLst>
          </p:cNvPr>
          <p:cNvSpPr txBox="1"/>
          <p:nvPr/>
        </p:nvSpPr>
        <p:spPr>
          <a:xfrm>
            <a:off x="3100647" y="5371173"/>
            <a:ext cx="25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n</a:t>
            </a:r>
            <a:endParaRPr lang="ko-KR" altLang="en-US" i="1" dirty="0"/>
          </a:p>
        </p:txBody>
      </p:sp>
      <p:sp>
        <p:nvSpPr>
          <p:cNvPr id="57" name="말풍선: 사각형 56">
            <a:extLst>
              <a:ext uri="{FF2B5EF4-FFF2-40B4-BE49-F238E27FC236}">
                <a16:creationId xmlns:a16="http://schemas.microsoft.com/office/drawing/2014/main" id="{DB9E1569-F073-4E73-B8B4-79AF5823DC97}"/>
              </a:ext>
            </a:extLst>
          </p:cNvPr>
          <p:cNvSpPr/>
          <p:nvPr/>
        </p:nvSpPr>
        <p:spPr>
          <a:xfrm>
            <a:off x="601729" y="5859090"/>
            <a:ext cx="1987323" cy="266099"/>
          </a:xfrm>
          <a:prstGeom prst="wedgeRectCallout">
            <a:avLst>
              <a:gd name="adj1" fmla="val -8133"/>
              <a:gd name="adj2" fmla="val -12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Device failure rate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7796EC-541D-4B9B-997D-4368BF79A784}"/>
              </a:ext>
            </a:extLst>
          </p:cNvPr>
          <p:cNvSpPr txBox="1"/>
          <p:nvPr/>
        </p:nvSpPr>
        <p:spPr>
          <a:xfrm>
            <a:off x="2929042" y="4165280"/>
            <a:ext cx="1662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(N-1)(</a:t>
            </a:r>
            <a:r>
              <a:rPr lang="en-US" altLang="ko-KR" sz="1600" i="1" dirty="0" err="1"/>
              <a:t>u</a:t>
            </a:r>
            <a:r>
              <a:rPr lang="en-US" altLang="ko-KR" sz="1200" i="1" dirty="0" err="1"/>
              <a:t>s</a:t>
            </a:r>
            <a:r>
              <a:rPr lang="en-US" altLang="ko-KR" sz="1600" i="1" dirty="0" err="1"/>
              <a:t>Tv</a:t>
            </a:r>
            <a:r>
              <a:rPr lang="en-US" altLang="ko-KR" sz="1600" i="1" dirty="0"/>
              <a:t>(x)+d)</a:t>
            </a:r>
            <a:endParaRPr lang="ko-KR" altLang="en-US" sz="1600" i="1" dirty="0"/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871367A5-26FE-4C0D-BDBB-81E2D1AFB7BD}"/>
              </a:ext>
            </a:extLst>
          </p:cNvPr>
          <p:cNvSpPr/>
          <p:nvPr/>
        </p:nvSpPr>
        <p:spPr>
          <a:xfrm>
            <a:off x="4263607" y="3180231"/>
            <a:ext cx="1128023" cy="307001"/>
          </a:xfrm>
          <a:prstGeom prst="wedgeRectCallout">
            <a:avLst>
              <a:gd name="adj1" fmla="val -37702"/>
              <a:gd name="adj2" fmla="val 1202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 loss</a:t>
            </a:r>
            <a:endParaRPr lang="ko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C15298B-751C-47A8-8247-741F263CF020}"/>
              </a:ext>
            </a:extLst>
          </p:cNvPr>
          <p:cNvSpPr/>
          <p:nvPr/>
        </p:nvSpPr>
        <p:spPr>
          <a:xfrm>
            <a:off x="954862" y="2979509"/>
            <a:ext cx="375789" cy="287041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F2BA7471-6E8C-4E6E-8B91-384A6EE392C9}"/>
              </a:ext>
            </a:extLst>
          </p:cNvPr>
          <p:cNvSpPr/>
          <p:nvPr/>
        </p:nvSpPr>
        <p:spPr>
          <a:xfrm>
            <a:off x="329572" y="2301745"/>
            <a:ext cx="3011686" cy="315200"/>
          </a:xfrm>
          <a:prstGeom prst="wedgeRectCallout">
            <a:avLst>
              <a:gd name="adj1" fmla="val -22124"/>
              <a:gd name="adj2" fmla="val 15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Uncorrectable page error rate</a:t>
            </a:r>
            <a:endParaRPr lang="ko-KR" altLang="en-US" sz="1600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B1E78D66-EA87-4F14-BD50-8361CFBD6DA5}"/>
              </a:ext>
            </a:extLst>
          </p:cNvPr>
          <p:cNvSpPr/>
          <p:nvPr/>
        </p:nvSpPr>
        <p:spPr>
          <a:xfrm>
            <a:off x="3225849" y="5795548"/>
            <a:ext cx="2239532" cy="310461"/>
          </a:xfrm>
          <a:prstGeom prst="wedgeRectCallout">
            <a:avLst>
              <a:gd name="adj1" fmla="val -41637"/>
              <a:gd name="adj2" fmla="val -10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Device recovery rate</a:t>
            </a:r>
            <a:endParaRPr lang="ko-KR" altLang="en-US" sz="1600" dirty="0"/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3482B5F-C582-48A4-9F35-3C307AB7624C}"/>
              </a:ext>
            </a:extLst>
          </p:cNvPr>
          <p:cNvSpPr txBox="1">
            <a:spLocks/>
          </p:cNvSpPr>
          <p:nvPr/>
        </p:nvSpPr>
        <p:spPr>
          <a:xfrm>
            <a:off x="5692686" y="2841095"/>
            <a:ext cx="3412336" cy="2648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Parity protection loses data when</a:t>
            </a:r>
          </a:p>
          <a:p>
            <a:pPr lvl="1"/>
            <a:r>
              <a:rPr lang="en-US" altLang="ko-KR" sz="1900" dirty="0"/>
              <a:t>Two Page errors in the same page group </a:t>
            </a:r>
          </a:p>
          <a:p>
            <a:pPr lvl="1"/>
            <a:r>
              <a:rPr lang="en-US" altLang="ko-KR" sz="1900" dirty="0"/>
              <a:t>Two device failures </a:t>
            </a:r>
          </a:p>
          <a:p>
            <a:pPr lvl="1"/>
            <a:r>
              <a:rPr lang="en-US" altLang="ko-KR" sz="1900" dirty="0"/>
              <a:t>Page error + device failure </a:t>
            </a:r>
          </a:p>
          <a:p>
            <a:pPr lvl="1"/>
            <a:r>
              <a:rPr lang="en-US" altLang="ko-KR" sz="1900" dirty="0"/>
              <a:t>Device failure + page error   </a:t>
            </a:r>
            <a:endParaRPr lang="en-US" altLang="ko-KR" sz="2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90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8958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SSD Parameters</a:t>
            </a:r>
            <a:r>
              <a:rPr lang="en-US" altLang="ko-KR" sz="1800" dirty="0"/>
              <a:t>(simulator</a:t>
            </a:r>
            <a:r>
              <a:rPr lang="ko-KR" altLang="en-US" sz="1800" dirty="0"/>
              <a:t>에 대한 정보 </a:t>
            </a:r>
            <a:r>
              <a:rPr lang="en-US" altLang="ko-KR" sz="1800" dirty="0"/>
              <a:t>X) </a:t>
            </a:r>
            <a:endParaRPr lang="en-US" altLang="ko-KR" dirty="0"/>
          </a:p>
          <a:p>
            <a:pPr lvl="1"/>
            <a:r>
              <a:rPr lang="en-US" altLang="ko-KR" dirty="0"/>
              <a:t>3x nm MLC flash memory (3x nm : 30 nm) </a:t>
            </a:r>
          </a:p>
          <a:p>
            <a:pPr lvl="1"/>
            <a:r>
              <a:rPr lang="en-US" altLang="ko-KR" dirty="0"/>
              <a:t>Capacity = 80GB </a:t>
            </a:r>
            <a:r>
              <a:rPr lang="en-US" altLang="ko-KR" sz="1500" dirty="0"/>
              <a:t>(</a:t>
            </a:r>
            <a:r>
              <a:rPr lang="ko-KR" altLang="en-US" sz="1400" dirty="0"/>
              <a:t>왜 </a:t>
            </a:r>
            <a:r>
              <a:rPr lang="en-US" altLang="ko-KR" sz="1400" dirty="0"/>
              <a:t>capacity 80GB?? </a:t>
            </a:r>
            <a:r>
              <a:rPr lang="ko-KR" altLang="en-US" sz="1400" dirty="0"/>
              <a:t>그때 당시 </a:t>
            </a:r>
            <a:r>
              <a:rPr lang="en-US" altLang="ko-KR" sz="1400" dirty="0"/>
              <a:t>SSD </a:t>
            </a:r>
            <a:r>
              <a:rPr lang="ko-KR" altLang="en-US" sz="1400" dirty="0"/>
              <a:t>성능 좋지 않을 때임을 고려할 것</a:t>
            </a:r>
            <a:r>
              <a:rPr lang="en-US" altLang="ko-KR" sz="1500" dirty="0"/>
              <a:t>) </a:t>
            </a:r>
            <a:r>
              <a:rPr lang="ko-KR" altLang="en-US" sz="1500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Page size=4KB </a:t>
            </a:r>
          </a:p>
          <a:p>
            <a:pPr lvl="2"/>
            <a:r>
              <a:rPr lang="en-US" altLang="ko-KR" dirty="0"/>
              <a:t>ECC: 61-bit errors correctable BCH code  (</a:t>
            </a:r>
            <a:r>
              <a:rPr lang="ko-KR" altLang="en-US" dirty="0"/>
              <a:t>왜 </a:t>
            </a:r>
            <a:r>
              <a:rPr lang="en-US" altLang="ko-KR" dirty="0"/>
              <a:t>61bit, BCH) </a:t>
            </a:r>
          </a:p>
          <a:p>
            <a:pPr lvl="1"/>
            <a:r>
              <a:rPr lang="en-US" altLang="ko-KR" dirty="0"/>
              <a:t>Annual device failure rate=3% (</a:t>
            </a:r>
            <a:r>
              <a:rPr lang="ko-KR" altLang="en-US" sz="1400" dirty="0"/>
              <a:t>참조 논문에 관련 내용 나옴 확인할 것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TRIM command is exploited -&gt; TRIM</a:t>
            </a:r>
            <a:r>
              <a:rPr lang="ko-KR" altLang="en-US" dirty="0"/>
              <a:t>을 썼다 </a:t>
            </a:r>
            <a:endParaRPr lang="en-US" altLang="ko-KR" dirty="0"/>
          </a:p>
          <a:p>
            <a:pPr lvl="2"/>
            <a:r>
              <a:rPr lang="en-US" altLang="ko-KR" dirty="0"/>
              <a:t>TRIM: OS</a:t>
            </a:r>
            <a:r>
              <a:rPr lang="ko-KR" altLang="en-US" dirty="0"/>
              <a:t>가 어느 블록의 데이터가 더 이상 사용되지 않고 내부적으로 삭제될 수 있는지 </a:t>
            </a:r>
            <a:r>
              <a:rPr lang="en-US" altLang="ko-KR" dirty="0"/>
              <a:t>SSD</a:t>
            </a:r>
            <a:r>
              <a:rPr lang="ko-KR" altLang="en-US" dirty="0"/>
              <a:t>에 알려주는 명령어이다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Simulation Parameters </a:t>
            </a:r>
          </a:p>
          <a:p>
            <a:pPr lvl="1"/>
            <a:r>
              <a:rPr lang="en-US" altLang="ko-KR" dirty="0"/>
              <a:t>The amount of data = 30GB/SSD (GC </a:t>
            </a:r>
            <a:r>
              <a:rPr lang="ko-KR" altLang="en-US" dirty="0"/>
              <a:t>영향 최소화</a:t>
            </a:r>
            <a:r>
              <a:rPr lang="en-US" altLang="ko-KR" dirty="0"/>
              <a:t>?)</a:t>
            </a:r>
          </a:p>
          <a:p>
            <a:pPr lvl="1"/>
            <a:r>
              <a:rPr lang="en-US" altLang="ko-KR" dirty="0"/>
              <a:t>Workload </a:t>
            </a:r>
          </a:p>
          <a:p>
            <a:pPr lvl="2"/>
            <a:r>
              <a:rPr lang="en-US" altLang="ko-KR" dirty="0" err="1"/>
              <a:t>Read+Write</a:t>
            </a:r>
            <a:r>
              <a:rPr lang="en-US" altLang="ko-KR" dirty="0"/>
              <a:t> = 125MB</a:t>
            </a:r>
            <a:r>
              <a:rPr lang="ko-KR" altLang="en-US" dirty="0"/>
              <a:t> </a:t>
            </a:r>
            <a:r>
              <a:rPr lang="en-US" altLang="ko-KR" dirty="0"/>
              <a:t>/s/SSD 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 err="1"/>
              <a:t>Read:Write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3:1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?) </a:t>
            </a:r>
            <a:r>
              <a:rPr lang="en-US" altLang="ko-KR" strike="sngStrike" dirty="0"/>
              <a:t>125/1(MB/s/SSD) : 125/3(MB/s/SSD) ????? </a:t>
            </a:r>
            <a:r>
              <a:rPr lang="en-US" altLang="ko-KR" dirty="0"/>
              <a:t>-&gt;  </a:t>
            </a:r>
            <a:r>
              <a:rPr lang="ko-KR" altLang="en-US" dirty="0"/>
              <a:t>전체 </a:t>
            </a:r>
            <a:r>
              <a:rPr lang="en-US" altLang="ko-KR" dirty="0"/>
              <a:t>WRITE </a:t>
            </a:r>
            <a:r>
              <a:rPr lang="ko-KR" altLang="en-US" dirty="0"/>
              <a:t>양 </a:t>
            </a:r>
            <a:r>
              <a:rPr lang="en-US" altLang="ko-KR" dirty="0"/>
              <a:t>1GB </a:t>
            </a:r>
          </a:p>
          <a:p>
            <a:pPr marL="914400" lvl="2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현실 반영</a:t>
            </a:r>
            <a:r>
              <a:rPr lang="en-US" altLang="ko-KR" dirty="0"/>
              <a:t>, </a:t>
            </a:r>
            <a:r>
              <a:rPr lang="ko-KR" altLang="en-US" dirty="0"/>
              <a:t>현실에서 </a:t>
            </a:r>
            <a:r>
              <a:rPr lang="en-US" altLang="ko-KR" dirty="0"/>
              <a:t>read write </a:t>
            </a:r>
            <a:r>
              <a:rPr lang="ko-KR" altLang="en-US" dirty="0"/>
              <a:t>비율 어느정도</a:t>
            </a:r>
            <a:r>
              <a:rPr lang="en-US" altLang="ko-KR" dirty="0"/>
              <a:t>? Workload </a:t>
            </a:r>
          </a:p>
          <a:p>
            <a:pPr lvl="1"/>
            <a:r>
              <a:rPr lang="en-US" altLang="ko-KR" dirty="0"/>
              <a:t>8 SSDs in an SSD array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0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895822"/>
          </a:xfrm>
        </p:spPr>
        <p:txBody>
          <a:bodyPr>
            <a:normAutofit/>
          </a:bodyPr>
          <a:lstStyle/>
          <a:p>
            <a:r>
              <a:rPr lang="en-US" altLang="ko-KR" dirty="0"/>
              <a:t>Relative MTTDL </a:t>
            </a:r>
          </a:p>
          <a:p>
            <a:pPr lvl="1"/>
            <a:r>
              <a:rPr lang="en-US" altLang="ko-KR" dirty="0"/>
              <a:t>The ratio of the lifetime of the target SSD array to that of </a:t>
            </a:r>
            <a:r>
              <a:rPr lang="en-US" altLang="ko-KR" dirty="0">
                <a:solidFill>
                  <a:srgbClr val="0804BC"/>
                </a:solidFill>
              </a:rPr>
              <a:t>single SSD with default parameters</a:t>
            </a:r>
            <a:r>
              <a:rPr lang="en-US" altLang="ko-KR" dirty="0">
                <a:solidFill>
                  <a:srgbClr val="0070C0"/>
                </a:solidFill>
              </a:rPr>
              <a:t> – </a:t>
            </a:r>
            <a:r>
              <a:rPr lang="ko-KR" altLang="en-US" dirty="0">
                <a:solidFill>
                  <a:srgbClr val="0070C0"/>
                </a:solidFill>
              </a:rPr>
              <a:t>어떤 부분을 실험에서 변경하는지 뒤에서 확인 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E06FF-1762-43FD-9A4B-DFBF061A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7" y="2133139"/>
            <a:ext cx="6120904" cy="350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067AE1-045A-4E42-8801-795BAAF142F5}"/>
              </a:ext>
            </a:extLst>
          </p:cNvPr>
          <p:cNvSpPr txBox="1"/>
          <p:nvPr/>
        </p:nvSpPr>
        <p:spPr>
          <a:xfrm>
            <a:off x="6112198" y="3959567"/>
            <a:ext cx="295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space utilization</a:t>
            </a:r>
            <a:r>
              <a:rPr lang="ko-KR" altLang="en-US" dirty="0"/>
              <a:t>을 어떻게 변경하지</a:t>
            </a:r>
            <a:r>
              <a:rPr lang="en-US" altLang="ko-KR" dirty="0"/>
              <a:t>? </a:t>
            </a:r>
            <a:r>
              <a:rPr lang="ko-KR" altLang="en-US" dirty="0"/>
              <a:t>전체 쓴 </a:t>
            </a:r>
            <a:r>
              <a:rPr lang="en-US" altLang="ko-KR" dirty="0"/>
              <a:t>data </a:t>
            </a:r>
            <a:r>
              <a:rPr lang="ko-KR" altLang="en-US" dirty="0"/>
              <a:t>양 </a:t>
            </a:r>
            <a:endParaRPr lang="en-US" altLang="ko-KR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84C0DFE6-59F0-45BC-B585-78EA5A2A9672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5400000" flipH="1" flipV="1">
            <a:off x="5160273" y="3211792"/>
            <a:ext cx="759079" cy="4101289"/>
          </a:xfrm>
          <a:prstGeom prst="curvedConnector3">
            <a:avLst>
              <a:gd name="adj1" fmla="val -30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5F14F2-F2BF-4CED-A8B0-9408D4EDA91A}"/>
              </a:ext>
            </a:extLst>
          </p:cNvPr>
          <p:cNvSpPr txBox="1"/>
          <p:nvPr/>
        </p:nvSpPr>
        <p:spPr>
          <a:xfrm>
            <a:off x="6602968" y="2278789"/>
            <a:ext cx="254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</a:t>
            </a:r>
            <a:r>
              <a:rPr lang="en-US" altLang="ko-KR" dirty="0"/>
              <a:t>0.5 </a:t>
            </a:r>
            <a:r>
              <a:rPr lang="ko-KR" altLang="en-US" dirty="0"/>
              <a:t>기준으로 뒤로 갈수록 </a:t>
            </a:r>
            <a:r>
              <a:rPr lang="en-US" altLang="ko-KR" dirty="0"/>
              <a:t>lifetime</a:t>
            </a:r>
            <a:r>
              <a:rPr lang="ko-KR" altLang="en-US" dirty="0"/>
              <a:t>이 급격히 감소하는지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-&gt; GC overhead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F87C85-63E6-4F55-8DD2-45D27584561E}"/>
              </a:ext>
            </a:extLst>
          </p:cNvPr>
          <p:cNvSpPr/>
          <p:nvPr/>
        </p:nvSpPr>
        <p:spPr>
          <a:xfrm>
            <a:off x="4680263" y="3302812"/>
            <a:ext cx="1194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감소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27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Lifetime of different number of SSDs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6968" y="5965568"/>
            <a:ext cx="2184347" cy="34120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DCED7-3E5A-4518-926E-C99ABA2FD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1" b="2288"/>
          <a:stretch/>
        </p:blipFill>
        <p:spPr>
          <a:xfrm>
            <a:off x="652773" y="1443021"/>
            <a:ext cx="7579369" cy="4038509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F08D162-566E-4573-B593-F5B4EEDB9821}"/>
              </a:ext>
            </a:extLst>
          </p:cNvPr>
          <p:cNvSpPr/>
          <p:nvPr/>
        </p:nvSpPr>
        <p:spPr>
          <a:xfrm>
            <a:off x="3099650" y="4846268"/>
            <a:ext cx="713243" cy="683264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3FED6-8364-471F-9207-B3492A21AC74}"/>
              </a:ext>
            </a:extLst>
          </p:cNvPr>
          <p:cNvSpPr/>
          <p:nvPr/>
        </p:nvSpPr>
        <p:spPr>
          <a:xfrm>
            <a:off x="3969533" y="5196075"/>
            <a:ext cx="41263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왜 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Mirroring? RAID5</a:t>
            </a:r>
            <a:r>
              <a: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아니지 않나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r>
              <a: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EFBE3-7A8D-442A-A995-D612E93A4309}"/>
              </a:ext>
            </a:extLst>
          </p:cNvPr>
          <p:cNvSpPr txBox="1"/>
          <p:nvPr/>
        </p:nvSpPr>
        <p:spPr>
          <a:xfrm>
            <a:off x="864078" y="5689916"/>
            <a:ext cx="76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*The</a:t>
            </a:r>
            <a:r>
              <a:rPr lang="ko-KR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of data=30GB/SSD, The capacity of SSD = 80GB, The space utilization=37.5% ,</a:t>
            </a:r>
          </a:p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Over-provisioning=50GB 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11AF27-FA75-47F3-AE19-FCD3CCC9ADA2}"/>
              </a:ext>
            </a:extLst>
          </p:cNvPr>
          <p:cNvSpPr/>
          <p:nvPr/>
        </p:nvSpPr>
        <p:spPr>
          <a:xfrm>
            <a:off x="7057007" y="3357215"/>
            <a:ext cx="216023" cy="25226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E4A15F-9F2B-4424-B537-EFE1F6EA3190}"/>
              </a:ext>
            </a:extLst>
          </p:cNvPr>
          <p:cNvSpPr/>
          <p:nvPr/>
        </p:nvSpPr>
        <p:spPr>
          <a:xfrm>
            <a:off x="7057008" y="2405649"/>
            <a:ext cx="216024" cy="25226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ED646-B659-41FC-B116-3E0E1C8D41DE}"/>
              </a:ext>
            </a:extLst>
          </p:cNvPr>
          <p:cNvSpPr txBox="1"/>
          <p:nvPr/>
        </p:nvSpPr>
        <p:spPr>
          <a:xfrm>
            <a:off x="7229622" y="2379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최댓값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A50CB-2C6D-48D3-B4BA-FF08316A9836}"/>
              </a:ext>
            </a:extLst>
          </p:cNvPr>
          <p:cNvSpPr txBox="1"/>
          <p:nvPr/>
        </p:nvSpPr>
        <p:spPr>
          <a:xfrm>
            <a:off x="7165018" y="3325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최솟값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565E56-FE3B-4231-B19D-5CA45E694E77}"/>
              </a:ext>
            </a:extLst>
          </p:cNvPr>
          <p:cNvSpPr/>
          <p:nvPr/>
        </p:nvSpPr>
        <p:spPr>
          <a:xfrm>
            <a:off x="4237133" y="706982"/>
            <a:ext cx="47255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확인해야 할 것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parity write </a:t>
            </a:r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어떻게 하는지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endParaRPr lang="en-US" altLang="ko-KR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25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Amount of Data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90019A-6022-441B-92DF-790E0030F885}"/>
              </a:ext>
            </a:extLst>
          </p:cNvPr>
          <p:cNvSpPr/>
          <p:nvPr/>
        </p:nvSpPr>
        <p:spPr>
          <a:xfrm>
            <a:off x="648296" y="5097468"/>
            <a:ext cx="8467879" cy="11863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저장되어 있는 데이터의 양이 증가하면 할수록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RAID5</a:t>
            </a:r>
            <a:r>
              <a:rPr lang="ko-KR" altLang="en-US" dirty="0"/>
              <a:t>의 </a:t>
            </a:r>
            <a:r>
              <a:rPr lang="en-US" altLang="ko-KR" dirty="0"/>
              <a:t>Endurance</a:t>
            </a:r>
            <a:r>
              <a:rPr lang="ko-KR" altLang="en-US" dirty="0"/>
              <a:t>는 급격히 감소한다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-&gt; data</a:t>
            </a:r>
            <a:r>
              <a:rPr lang="ko-KR" altLang="en-US" dirty="0"/>
              <a:t>의 양이 줄어들면</a:t>
            </a:r>
            <a:r>
              <a:rPr lang="en-US" altLang="ko-KR" dirty="0"/>
              <a:t>, GC </a:t>
            </a:r>
            <a:r>
              <a:rPr lang="ko-KR" altLang="en-US" dirty="0"/>
              <a:t>와 </a:t>
            </a:r>
            <a:r>
              <a:rPr lang="en-US" altLang="ko-KR" dirty="0"/>
              <a:t>Parity</a:t>
            </a:r>
            <a:r>
              <a:rPr lang="ko-KR" altLang="en-US" dirty="0"/>
              <a:t>로 인한 </a:t>
            </a:r>
            <a:r>
              <a:rPr lang="en-US" altLang="ko-KR" dirty="0"/>
              <a:t>overhead</a:t>
            </a:r>
            <a:r>
              <a:rPr lang="ko-KR" altLang="en-US" dirty="0"/>
              <a:t>가 같이 감소 </a:t>
            </a:r>
            <a:endParaRPr lang="en-US" altLang="ko-KR" dirty="0"/>
          </a:p>
          <a:p>
            <a:pPr algn="ctr"/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서로 </a:t>
            </a:r>
            <a:r>
              <a:rPr lang="en-US" altLang="ko-KR" dirty="0"/>
              <a:t>independent</a:t>
            </a:r>
            <a:r>
              <a:rPr lang="ko-KR" altLang="en-US" dirty="0"/>
              <a:t>하지 않기 때문 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E5387A-3B8E-4855-A910-70B8CAA44F70}"/>
              </a:ext>
            </a:extLst>
          </p:cNvPr>
          <p:cNvGrpSpPr/>
          <p:nvPr/>
        </p:nvGrpSpPr>
        <p:grpSpPr>
          <a:xfrm>
            <a:off x="864320" y="1476177"/>
            <a:ext cx="7560840" cy="3600400"/>
            <a:chOff x="533838" y="1476177"/>
            <a:chExt cx="7416824" cy="40360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403E96-A779-4AB2-8B49-93680F211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63"/>
            <a:stretch/>
          </p:blipFill>
          <p:spPr>
            <a:xfrm>
              <a:off x="533838" y="1476177"/>
              <a:ext cx="7416824" cy="40360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3449E5-E1F8-4769-A5E0-CC7918A5F9CD}"/>
                </a:ext>
              </a:extLst>
            </p:cNvPr>
            <p:cNvSpPr txBox="1"/>
            <p:nvPr/>
          </p:nvSpPr>
          <p:spPr>
            <a:xfrm>
              <a:off x="5157868" y="4182786"/>
              <a:ext cx="2492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*8 SSD Capacity= 640GB </a:t>
              </a:r>
              <a:endParaRPr lang="ko-KR" altLang="en-US" sz="1400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1C9ACB-6BF8-4C95-9BB3-DC5CBDA8FD65}"/>
                </a:ext>
              </a:extLst>
            </p:cNvPr>
            <p:cNvSpPr txBox="1"/>
            <p:nvPr/>
          </p:nvSpPr>
          <p:spPr>
            <a:xfrm>
              <a:off x="4099989" y="3786896"/>
              <a:ext cx="1264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Over-provisioning=400GB </a:t>
              </a:r>
              <a:endParaRPr lang="ko-KR" altLang="en-US" sz="1400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B7B084-FE73-4AB1-8D92-D81D836C7029}"/>
                </a:ext>
              </a:extLst>
            </p:cNvPr>
            <p:cNvSpPr txBox="1"/>
            <p:nvPr/>
          </p:nvSpPr>
          <p:spPr>
            <a:xfrm>
              <a:off x="2947861" y="3822900"/>
              <a:ext cx="1264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Over-provisioning=480GB </a:t>
              </a:r>
              <a:endParaRPr lang="ko-KR" altLang="en-US" sz="1400" i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26D627-48B8-4FD1-ADD4-0698584005E3}"/>
                </a:ext>
              </a:extLst>
            </p:cNvPr>
            <p:cNvSpPr txBox="1"/>
            <p:nvPr/>
          </p:nvSpPr>
          <p:spPr>
            <a:xfrm>
              <a:off x="1795733" y="3822900"/>
              <a:ext cx="1264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Over-provisioning=560GB </a:t>
              </a:r>
              <a:endParaRPr lang="ko-KR" altLang="en-US" sz="1400" i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A7E06D-CFCD-49EA-A230-E50B7FC54BDC}"/>
                </a:ext>
              </a:extLst>
            </p:cNvPr>
            <p:cNvSpPr/>
            <p:nvPr/>
          </p:nvSpPr>
          <p:spPr>
            <a:xfrm>
              <a:off x="1615713" y="3007544"/>
              <a:ext cx="3749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결과값</a:t>
              </a:r>
              <a:r>
                <a:rPr lang="en-US" altLang="ko-KR" dirty="0"/>
                <a:t>: </a:t>
              </a:r>
              <a:r>
                <a:rPr lang="ko-KR" altLang="en-US" dirty="0"/>
                <a:t>적어도 </a:t>
              </a:r>
              <a:r>
                <a:rPr lang="en-US" altLang="ko-KR" dirty="0"/>
                <a:t>400GB </a:t>
              </a:r>
              <a:r>
                <a:rPr lang="ko-KR" altLang="en-US" dirty="0"/>
                <a:t>이상의 </a:t>
              </a:r>
              <a:r>
                <a:rPr lang="en-US" altLang="ko-KR" dirty="0"/>
                <a:t>over-provisioning </a:t>
              </a:r>
              <a:r>
                <a:rPr lang="ko-KR" altLang="en-US" dirty="0"/>
                <a:t>공간 필요로 함  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376467B-D75F-4020-A7F3-F20A3D5D1013}"/>
                </a:ext>
              </a:extLst>
            </p:cNvPr>
            <p:cNvSpPr/>
            <p:nvPr/>
          </p:nvSpPr>
          <p:spPr>
            <a:xfrm rot="894247">
              <a:off x="1077047" y="2161511"/>
              <a:ext cx="4548207" cy="261928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C1109428-FC0D-473C-9CA3-17B9B6F666FB}"/>
                </a:ext>
              </a:extLst>
            </p:cNvPr>
            <p:cNvSpPr/>
            <p:nvPr/>
          </p:nvSpPr>
          <p:spPr>
            <a:xfrm rot="747001">
              <a:off x="2046994" y="2625676"/>
              <a:ext cx="5256584" cy="4925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39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Parameters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34AF6D-E79B-47BA-B51B-72F9DF418E80}"/>
              </a:ext>
            </a:extLst>
          </p:cNvPr>
          <p:cNvGrpSpPr/>
          <p:nvPr/>
        </p:nvGrpSpPr>
        <p:grpSpPr>
          <a:xfrm>
            <a:off x="783483" y="1497681"/>
            <a:ext cx="7569670" cy="4442269"/>
            <a:chOff x="864320" y="1500481"/>
            <a:chExt cx="7273032" cy="45401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9D1664-6C5F-40A4-BA19-D55C8CC2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320" y="1500481"/>
              <a:ext cx="7273032" cy="443946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1E856F-0CC1-4CBB-A7A6-96156B665300}"/>
                </a:ext>
              </a:extLst>
            </p:cNvPr>
            <p:cNvSpPr/>
            <p:nvPr/>
          </p:nvSpPr>
          <p:spPr>
            <a:xfrm>
              <a:off x="7222952" y="5699417"/>
              <a:ext cx="914400" cy="3412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94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Parameters</a:t>
            </a:r>
          </a:p>
          <a:p>
            <a:r>
              <a:rPr lang="en-US" altLang="ko-KR" dirty="0"/>
              <a:t>TECC(Threshold ECC)</a:t>
            </a:r>
          </a:p>
          <a:p>
            <a:pPr lvl="1"/>
            <a:r>
              <a:rPr lang="en-US" altLang="ko-KR" dirty="0"/>
              <a:t> ECC overhead </a:t>
            </a:r>
            <a:r>
              <a:rPr lang="ko-KR" altLang="en-US" dirty="0"/>
              <a:t>감소</a:t>
            </a:r>
            <a:r>
              <a:rPr lang="en-US" altLang="ko-KR" dirty="0"/>
              <a:t>, parity overhead</a:t>
            </a:r>
            <a:r>
              <a:rPr lang="ko-KR" altLang="en-US" dirty="0"/>
              <a:t>영향 증가 </a:t>
            </a:r>
            <a:endParaRPr lang="en-US" altLang="ko-KR" dirty="0"/>
          </a:p>
          <a:p>
            <a:r>
              <a:rPr lang="en-US" altLang="ko-KR" dirty="0"/>
              <a:t>Hotness: slightly increase the W.A. (80% data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20%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space)</a:t>
            </a:r>
          </a:p>
          <a:p>
            <a:pPr lvl="1"/>
            <a:r>
              <a:rPr lang="en-US" altLang="ko-KR" dirty="0"/>
              <a:t>GC</a:t>
            </a:r>
            <a:r>
              <a:rPr lang="ko-KR" altLang="en-US" dirty="0"/>
              <a:t> </a:t>
            </a:r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GC</a:t>
            </a:r>
            <a:r>
              <a:rPr lang="ko-KR" altLang="en-US" dirty="0"/>
              <a:t> </a:t>
            </a:r>
            <a:r>
              <a:rPr lang="en-US" altLang="ko-KR" dirty="0"/>
              <a:t>overhead</a:t>
            </a:r>
            <a:r>
              <a:rPr lang="ko-KR" altLang="en-US" dirty="0"/>
              <a:t> 감소 </a:t>
            </a:r>
            <a:endParaRPr lang="en-US" altLang="ko-KR" dirty="0"/>
          </a:p>
          <a:p>
            <a:pPr lvl="1"/>
            <a:r>
              <a:rPr lang="en-US" altLang="ko-KR" dirty="0"/>
              <a:t>Slightly: </a:t>
            </a:r>
          </a:p>
          <a:p>
            <a:r>
              <a:rPr lang="en-US" altLang="ko-KR" dirty="0"/>
              <a:t>Read-intensive workload</a:t>
            </a:r>
          </a:p>
          <a:p>
            <a:pPr lvl="1"/>
            <a:r>
              <a:rPr lang="en-US" altLang="ko-KR" dirty="0"/>
              <a:t>Less write, but ECC</a:t>
            </a:r>
            <a:r>
              <a:rPr lang="ko-KR" altLang="en-US" dirty="0"/>
              <a:t>로 인한 </a:t>
            </a:r>
            <a:r>
              <a:rPr lang="en-US" altLang="ko-KR" dirty="0"/>
              <a:t>overhead</a:t>
            </a:r>
            <a:r>
              <a:rPr lang="ko-KR" altLang="en-US" dirty="0"/>
              <a:t>가 </a:t>
            </a:r>
            <a:r>
              <a:rPr lang="en-US" altLang="ko-KR" dirty="0"/>
              <a:t>62.5MB</a:t>
            </a:r>
            <a:r>
              <a:rPr lang="ko-KR" altLang="en-US" dirty="0"/>
              <a:t>보다 크다 </a:t>
            </a:r>
            <a:endParaRPr lang="en-US" altLang="ko-KR" dirty="0"/>
          </a:p>
          <a:p>
            <a:r>
              <a:rPr lang="en-US" altLang="ko-KR" dirty="0"/>
              <a:t>Less-intensive workload  </a:t>
            </a:r>
          </a:p>
          <a:p>
            <a:pPr lvl="1"/>
            <a:r>
              <a:rPr lang="en-US" altLang="ko-KR" dirty="0"/>
              <a:t>More writes but lower read bandwidth, converts to redundant writes from frequent ECC recovery( read -&gt; ECC</a:t>
            </a:r>
            <a:r>
              <a:rPr lang="ko-KR" altLang="en-US" dirty="0"/>
              <a:t>로 </a:t>
            </a:r>
            <a:r>
              <a:rPr lang="en-US" altLang="ko-KR" dirty="0"/>
              <a:t>error</a:t>
            </a:r>
            <a:r>
              <a:rPr lang="ko-KR" altLang="en-US" dirty="0"/>
              <a:t>체크 </a:t>
            </a:r>
            <a:r>
              <a:rPr lang="en-US" altLang="ko-KR" dirty="0"/>
              <a:t>-&gt; write)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4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</a:t>
            </a:r>
            <a:r>
              <a:rPr lang="ko-KR" altLang="en-US" dirty="0"/>
              <a:t> </a:t>
            </a:r>
            <a:r>
              <a:rPr lang="en-US" altLang="ko-KR" dirty="0"/>
              <a:t>failure</a:t>
            </a:r>
            <a:r>
              <a:rPr lang="ko-KR" altLang="en-US" dirty="0"/>
              <a:t> </a:t>
            </a:r>
            <a:r>
              <a:rPr lang="en-US" altLang="ko-KR" dirty="0"/>
              <a:t>rate(annually 5%)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14316C-3B38-436A-AD45-16648280D315}"/>
              </a:ext>
            </a:extLst>
          </p:cNvPr>
          <p:cNvGrpSpPr/>
          <p:nvPr/>
        </p:nvGrpSpPr>
        <p:grpSpPr>
          <a:xfrm>
            <a:off x="1656408" y="1506167"/>
            <a:ext cx="6480720" cy="4285553"/>
            <a:chOff x="936328" y="1510640"/>
            <a:chExt cx="6408712" cy="42855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B8C84C-0677-45BE-9C4C-EDE12475A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18" r="360" b="1698"/>
            <a:stretch/>
          </p:blipFill>
          <p:spPr>
            <a:xfrm>
              <a:off x="936328" y="1510640"/>
              <a:ext cx="6408712" cy="414200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3C3F2D-DF89-4411-A142-4CE620CFBFD1}"/>
                </a:ext>
              </a:extLst>
            </p:cNvPr>
            <p:cNvSpPr/>
            <p:nvPr/>
          </p:nvSpPr>
          <p:spPr>
            <a:xfrm>
              <a:off x="5904880" y="5229193"/>
              <a:ext cx="1440160" cy="5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B7CE7B50-BCBB-43F9-97D4-68BD4F41672E}"/>
              </a:ext>
            </a:extLst>
          </p:cNvPr>
          <p:cNvSpPr/>
          <p:nvPr/>
        </p:nvSpPr>
        <p:spPr>
          <a:xfrm>
            <a:off x="5040784" y="2411654"/>
            <a:ext cx="2975934" cy="258204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E2C88-9D11-411B-AF85-48C5817ED0C6}"/>
              </a:ext>
            </a:extLst>
          </p:cNvPr>
          <p:cNvSpPr txBox="1"/>
          <p:nvPr/>
        </p:nvSpPr>
        <p:spPr>
          <a:xfrm>
            <a:off x="6120904" y="5848840"/>
            <a:ext cx="249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*8 SSD Capacity= 640GB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20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리스트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Server Trace Analysis for an Optimal Design of Solid State Drives[IJAER’16] (17/12/05)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Write-off loading: Practical power Management for Enterprise Storage [FAST’08] (17/12/06~)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br>
              <a:rPr lang="en-US" altLang="ko-KR" dirty="0"/>
            </a:br>
            <a:r>
              <a:rPr lang="en-US" altLang="ko-KR" dirty="0"/>
              <a:t>[Hotstorage’13] (17/12/11~18/01/04)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Addressing the Dark Side of Vision Research: Storage [Hotstorage’17] (17/12/21~18/01/02)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LX-SSD:Enhancing</a:t>
            </a:r>
            <a:r>
              <a:rPr lang="en-US" altLang="ko-KR" dirty="0"/>
              <a:t> the Lifespan of NAND Flash-based Memory via Recycling Invalid Pages[MSST’17](18/02/08~)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3p 4p 5p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B6D6FA-EBA7-4D62-A549-DDD69F12C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" t="1922" r="4253" b="1922"/>
          <a:stretch/>
        </p:blipFill>
        <p:spPr>
          <a:xfrm>
            <a:off x="963213" y="1786558"/>
            <a:ext cx="2811736" cy="37394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DEB461-56C0-47B6-BFA4-370CEC8C6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" t="1165" b="1913"/>
          <a:stretch/>
        </p:blipFill>
        <p:spPr>
          <a:xfrm>
            <a:off x="3311108" y="1714550"/>
            <a:ext cx="3002135" cy="37857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19A3C0-AA00-41DB-BE87-E40FDB729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60" y="1669586"/>
            <a:ext cx="2994490" cy="38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Locality Characterization </a:t>
            </a:r>
          </a:p>
          <a:p>
            <a:pPr lvl="1"/>
            <a:r>
              <a:rPr lang="en-US" altLang="ko-KR" dirty="0"/>
              <a:t>Value popularity: a characterization on frequency representing </a:t>
            </a:r>
            <a:r>
              <a:rPr lang="en-US" altLang="ko-KR" dirty="0">
                <a:solidFill>
                  <a:srgbClr val="FF0000"/>
                </a:solidFill>
              </a:rPr>
              <a:t>how many times an invalid page has been accessed</a:t>
            </a:r>
            <a:r>
              <a:rPr lang="en-US" altLang="ko-KR" dirty="0"/>
              <a:t> before it is invalidated, number of times being read </a:t>
            </a:r>
          </a:p>
          <a:p>
            <a:pPr lvl="1"/>
            <a:r>
              <a:rPr lang="en-US" altLang="ko-KR" dirty="0"/>
              <a:t>The invalid pages with higher value popularity, more preferred by the host, are more likely to be recyclable invalid pages than those with lower value popularity.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E2C88-9D11-411B-AF85-48C5817ED0C6}"/>
              </a:ext>
            </a:extLst>
          </p:cNvPr>
          <p:cNvSpPr txBox="1"/>
          <p:nvPr/>
        </p:nvSpPr>
        <p:spPr>
          <a:xfrm>
            <a:off x="6120904" y="5848840"/>
            <a:ext cx="249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*8 SSD Capacity= 640GB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5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LX-SSD: Enhancing the Lifespan of NAND Flash-based Memory via Recycling Invalid Pages</a:t>
            </a:r>
            <a:r>
              <a:rPr lang="en-US" altLang="ko-KR" sz="1600" dirty="0"/>
              <a:t>[MSST’17]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Enhancing the Lifespan of NAND Flash-based Memory via Recycling Invalid Pages.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Traditional FTLs perceive these invalid pages as useless locality, certain values are likely to appear afterward, resulting in abundant invalid pages being still useful.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Modify GC algorithm to delay certain useful invalid pages from being erased.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NAND Flash Memory </a:t>
            </a:r>
          </a:p>
          <a:p>
            <a:pPr lvl="1"/>
            <a:r>
              <a:rPr lang="en-US" altLang="ko-KR" dirty="0"/>
              <a:t>ECC </a:t>
            </a:r>
          </a:p>
          <a:p>
            <a:pPr lvl="1"/>
            <a:r>
              <a:rPr lang="en-US" altLang="ko-KR" dirty="0"/>
              <a:t>Parity Protection</a:t>
            </a:r>
          </a:p>
          <a:p>
            <a:r>
              <a:rPr lang="en-US" altLang="ko-KR" dirty="0"/>
              <a:t>Checklist</a:t>
            </a:r>
          </a:p>
          <a:p>
            <a:pPr lvl="1"/>
            <a:r>
              <a:rPr lang="en-US" altLang="ko-KR" dirty="0"/>
              <a:t>Parity(RAID5)</a:t>
            </a:r>
            <a:r>
              <a:rPr lang="ko-KR" altLang="en-US" dirty="0"/>
              <a:t>에서 </a:t>
            </a:r>
            <a:r>
              <a:rPr lang="en-US" altLang="ko-KR" dirty="0"/>
              <a:t>WRITE</a:t>
            </a:r>
            <a:r>
              <a:rPr lang="ko-KR" altLang="en-US" dirty="0"/>
              <a:t>하는 시점 </a:t>
            </a:r>
            <a:r>
              <a:rPr lang="en-US" altLang="ko-KR" dirty="0"/>
              <a:t>:</a:t>
            </a:r>
            <a:r>
              <a:rPr lang="ko-KR" altLang="en-US" dirty="0"/>
              <a:t> 한번의 </a:t>
            </a:r>
            <a:r>
              <a:rPr lang="en-US" altLang="ko-KR" dirty="0"/>
              <a:t>data write</a:t>
            </a:r>
            <a:r>
              <a:rPr lang="ko-KR" altLang="en-US" dirty="0"/>
              <a:t>가 모두 끝나고 난 후 </a:t>
            </a:r>
            <a:endParaRPr lang="en-US" altLang="ko-KR" dirty="0"/>
          </a:p>
          <a:p>
            <a:pPr lvl="1"/>
            <a:r>
              <a:rPr lang="en-US" altLang="ko-KR" dirty="0"/>
              <a:t>Over-provisioning </a:t>
            </a:r>
            <a:r>
              <a:rPr lang="ko-KR" altLang="en-US" dirty="0"/>
              <a:t>정의 </a:t>
            </a:r>
            <a:endParaRPr lang="en-US" altLang="ko-KR" dirty="0"/>
          </a:p>
          <a:p>
            <a:pPr lvl="1"/>
            <a:r>
              <a:rPr lang="en-US" altLang="ko-KR" dirty="0"/>
              <a:t>Markov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Reference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1.Write Amplification: Garbage collection </a:t>
            </a:r>
          </a:p>
          <a:p>
            <a:pPr lvl="1"/>
            <a:r>
              <a:rPr lang="en-US" altLang="ko-KR" dirty="0"/>
              <a:t>NAND flash memory  - non-volatile memory (ex. SSD)</a:t>
            </a:r>
          </a:p>
          <a:p>
            <a:pPr lvl="1"/>
            <a:r>
              <a:rPr lang="en-US" altLang="ko-KR" dirty="0"/>
              <a:t>A log structured system </a:t>
            </a:r>
          </a:p>
          <a:p>
            <a:pPr lvl="2"/>
            <a:r>
              <a:rPr lang="en-US" altLang="ko-KR" dirty="0"/>
              <a:t>Written in a unit of page: 4KB </a:t>
            </a:r>
          </a:p>
          <a:p>
            <a:pPr lvl="2"/>
            <a:r>
              <a:rPr lang="en-US" altLang="ko-KR" dirty="0"/>
              <a:t>Erased in a unit of a block: 512KB (bigger than the unit of write)</a:t>
            </a:r>
          </a:p>
          <a:p>
            <a:pPr lvl="2"/>
            <a:r>
              <a:rPr lang="en-US" altLang="ko-KR" dirty="0"/>
              <a:t>Does not support in-place update </a:t>
            </a:r>
          </a:p>
          <a:p>
            <a:pPr lvl="2"/>
            <a:r>
              <a:rPr lang="en-US" altLang="ko-KR" dirty="0"/>
              <a:t>Internal fragmentation and tidy the fragmented data for GC </a:t>
            </a:r>
          </a:p>
          <a:p>
            <a:pPr lvl="1"/>
            <a:r>
              <a:rPr lang="en-US" altLang="ko-KR" dirty="0"/>
              <a:t> Moves valid pages from one place to another for GC </a:t>
            </a:r>
          </a:p>
          <a:p>
            <a:pPr lvl="1"/>
            <a:r>
              <a:rPr lang="en-US" altLang="ko-KR" dirty="0"/>
              <a:t>This makes </a:t>
            </a:r>
            <a:r>
              <a:rPr lang="en-US" altLang="ko-KR" dirty="0">
                <a:solidFill>
                  <a:srgbClr val="FF0000"/>
                </a:solidFill>
              </a:rPr>
              <a:t>additional writes (W.A) </a:t>
            </a:r>
          </a:p>
          <a:p>
            <a:pPr lvl="1"/>
            <a:r>
              <a:rPr lang="en-US" altLang="ko-KR" dirty="0"/>
              <a:t>Dependent for </a:t>
            </a:r>
          </a:p>
          <a:p>
            <a:pPr lvl="1"/>
            <a:r>
              <a:rPr lang="en-US" altLang="ko-KR" dirty="0"/>
              <a:t>1. space utilization: SSD is nearly full, GC initiates quicker but less efficient  </a:t>
            </a:r>
          </a:p>
          <a:p>
            <a:pPr lvl="2"/>
            <a:r>
              <a:rPr lang="en-US" altLang="ko-KR" dirty="0"/>
              <a:t>Still a larger fraction of the blocks(invalid blocks) are still alive( invalid block</a:t>
            </a:r>
            <a:r>
              <a:rPr lang="ko-KR" altLang="en-US" dirty="0"/>
              <a:t>들이 여전히 지워지지 않고 남아있다는 의미</a:t>
            </a:r>
            <a:r>
              <a:rPr lang="en-US" altLang="ko-KR" dirty="0"/>
              <a:t>. )  </a:t>
            </a:r>
          </a:p>
          <a:p>
            <a:pPr lvl="1"/>
            <a:r>
              <a:rPr lang="en-US" altLang="ko-KR" dirty="0"/>
              <a:t>2. hotness of data: hot data tends to be more frequently invalidated, GC is efficient when hot workload concentrates on a small portion of data </a:t>
            </a:r>
          </a:p>
          <a:p>
            <a:pPr lvl="2"/>
            <a:r>
              <a:rPr lang="en-US" altLang="ko-KR" dirty="0"/>
              <a:t>Hotness data</a:t>
            </a:r>
            <a:r>
              <a:rPr lang="ko-KR" altLang="en-US" dirty="0"/>
              <a:t>들이 한곳에 모여 있을 수록 </a:t>
            </a:r>
            <a:r>
              <a:rPr lang="en-US" altLang="ko-KR" dirty="0"/>
              <a:t>GC efficient</a:t>
            </a:r>
            <a:r>
              <a:rPr lang="ko-KR" altLang="en-US" dirty="0"/>
              <a:t> 하다</a:t>
            </a:r>
            <a:r>
              <a:rPr lang="en-US" altLang="ko-KR" dirty="0"/>
              <a:t>(Hot</a:t>
            </a:r>
            <a:r>
              <a:rPr lang="ko-KR" altLang="en-US" dirty="0"/>
              <a:t>한 </a:t>
            </a:r>
            <a:r>
              <a:rPr lang="en-US" altLang="ko-KR" dirty="0"/>
              <a:t>data</a:t>
            </a:r>
            <a:r>
              <a:rPr lang="ko-KR" altLang="en-US" dirty="0"/>
              <a:t>들이 </a:t>
            </a:r>
            <a:r>
              <a:rPr lang="en-US" altLang="ko-KR" dirty="0"/>
              <a:t>random</a:t>
            </a:r>
            <a:r>
              <a:rPr lang="ko-KR" altLang="en-US" dirty="0"/>
              <a:t>하게 분포되어 있으면 오히려 더 </a:t>
            </a:r>
            <a:r>
              <a:rPr lang="ko-KR" altLang="en-US" dirty="0" err="1"/>
              <a:t>안좋다</a:t>
            </a:r>
            <a:r>
              <a:rPr lang="en-US" altLang="ko-KR" dirty="0"/>
              <a:t>.)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Write Amplification: ECC recovery </a:t>
            </a:r>
          </a:p>
          <a:p>
            <a:r>
              <a:rPr lang="en-US" altLang="ko-KR" dirty="0"/>
              <a:t>ECC: Error </a:t>
            </a:r>
            <a:r>
              <a:rPr lang="en-US" altLang="ko-KR"/>
              <a:t>Correcting Code</a:t>
            </a:r>
            <a:endParaRPr lang="en-US" altLang="ko-KR" dirty="0"/>
          </a:p>
          <a:p>
            <a:pPr lvl="1"/>
            <a:r>
              <a:rPr lang="en-US" altLang="ko-KR" dirty="0"/>
              <a:t>W.A. due to ECC recovery </a:t>
            </a:r>
          </a:p>
          <a:p>
            <a:pPr lvl="1"/>
            <a:r>
              <a:rPr lang="en-US" altLang="ko-KR" dirty="0"/>
              <a:t>Reads lead to write 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TECC </a:t>
            </a:r>
            <a:r>
              <a:rPr lang="ko-KR" altLang="en-US" dirty="0">
                <a:solidFill>
                  <a:srgbClr val="0070C0"/>
                </a:solidFill>
              </a:rPr>
              <a:t>에 대한 간략한 스키마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5D85DC-D466-4934-83F0-882C635D6F63}"/>
              </a:ext>
            </a:extLst>
          </p:cNvPr>
          <p:cNvSpPr/>
          <p:nvPr/>
        </p:nvSpPr>
        <p:spPr>
          <a:xfrm>
            <a:off x="2652422" y="6002542"/>
            <a:ext cx="446313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(Write amplification due to ECC on flash memory or leave those bit  errors alone, MSST’12 )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C0B7D-A5C8-4F1C-ABFC-A47CF74B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79" y="3308795"/>
            <a:ext cx="3389500" cy="247798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C2070E1-FE53-40DD-B238-12E22199B90B}"/>
              </a:ext>
            </a:extLst>
          </p:cNvPr>
          <p:cNvSpPr/>
          <p:nvPr/>
        </p:nvSpPr>
        <p:spPr>
          <a:xfrm>
            <a:off x="2184370" y="3924449"/>
            <a:ext cx="936104" cy="30253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39A4BD-1494-4978-9416-4FF56B5F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94" y="3276377"/>
            <a:ext cx="4896768" cy="27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Write Amplification: Parity update(RAID5) </a:t>
            </a:r>
          </a:p>
          <a:p>
            <a:r>
              <a:rPr lang="en-US" altLang="ko-KR" dirty="0"/>
              <a:t>Parity Protection Scheme(RAID5)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protect a device array from a device failure </a:t>
            </a:r>
          </a:p>
          <a:p>
            <a:pPr lvl="1"/>
            <a:r>
              <a:rPr lang="en-US" altLang="ko-KR" dirty="0"/>
              <a:t>1. Parity update results in additional writes </a:t>
            </a:r>
          </a:p>
          <a:p>
            <a:pPr lvl="2"/>
            <a:r>
              <a:rPr lang="en-US" altLang="ko-KR" dirty="0"/>
              <a:t>because</a:t>
            </a:r>
            <a:r>
              <a:rPr lang="ko-KR" altLang="en-US" dirty="0"/>
              <a:t> </a:t>
            </a:r>
            <a:r>
              <a:rPr lang="en-US" altLang="ko-KR" dirty="0"/>
              <a:t>parity block is the result from XOR operation of the data blocks</a:t>
            </a:r>
          </a:p>
          <a:p>
            <a:pPr lvl="2"/>
            <a:r>
              <a:rPr lang="en-US" altLang="ko-KR" dirty="0"/>
              <a:t>For a small write: W.A.F=2  -&gt; </a:t>
            </a:r>
            <a:r>
              <a:rPr lang="ko-KR" altLang="en-US" dirty="0"/>
              <a:t>이유</a:t>
            </a:r>
            <a:r>
              <a:rPr lang="en-US" altLang="ko-KR" dirty="0"/>
              <a:t>: the data block &amp; the parity block is updated (WAF=2/1) </a:t>
            </a:r>
          </a:p>
          <a:p>
            <a:pPr lvl="2"/>
            <a:r>
              <a:rPr lang="en-US" altLang="ko-KR" dirty="0"/>
              <a:t>For a larger write: W.A.F=N/(N-1)  -&gt; </a:t>
            </a:r>
            <a:r>
              <a:rPr lang="ko-KR" altLang="en-US" dirty="0"/>
              <a:t>이유</a:t>
            </a:r>
            <a:r>
              <a:rPr lang="en-US" altLang="ko-KR" dirty="0"/>
              <a:t>:  N-1</a:t>
            </a:r>
            <a:r>
              <a:rPr lang="ko-KR" altLang="en-US" dirty="0"/>
              <a:t>개의 </a:t>
            </a:r>
            <a:r>
              <a:rPr lang="en-US" altLang="ko-KR" dirty="0"/>
              <a:t>data block</a:t>
            </a:r>
            <a:r>
              <a:rPr lang="ko-KR" altLang="en-US" dirty="0"/>
              <a:t>이 </a:t>
            </a:r>
            <a:r>
              <a:rPr lang="en-US" altLang="ko-KR" dirty="0"/>
              <a:t>update</a:t>
            </a:r>
            <a:r>
              <a:rPr lang="ko-KR" altLang="en-US" dirty="0"/>
              <a:t>되면 </a:t>
            </a:r>
            <a:r>
              <a:rPr lang="en-US" altLang="ko-KR" dirty="0"/>
              <a:t>parity block 1</a:t>
            </a:r>
            <a:r>
              <a:rPr lang="ko-KR" altLang="en-US" dirty="0"/>
              <a:t>개도 </a:t>
            </a:r>
            <a:r>
              <a:rPr lang="en-US" altLang="ko-KR" dirty="0"/>
              <a:t>update</a:t>
            </a:r>
            <a:r>
              <a:rPr lang="ko-KR" altLang="en-US" dirty="0"/>
              <a:t>되기 때문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ACA6-D78C-4579-8B25-FEC072928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64" y="3665782"/>
            <a:ext cx="5440032" cy="227416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3E3DEFE-D6B2-4C97-AC3A-6E9B2DBA8E5E}"/>
              </a:ext>
            </a:extLst>
          </p:cNvPr>
          <p:cNvSpPr/>
          <p:nvPr/>
        </p:nvSpPr>
        <p:spPr>
          <a:xfrm rot="682960">
            <a:off x="3278819" y="4708050"/>
            <a:ext cx="2318194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8D275F-7E79-4854-999C-53B5E666DA5D}"/>
              </a:ext>
            </a:extLst>
          </p:cNvPr>
          <p:cNvSpPr/>
          <p:nvPr/>
        </p:nvSpPr>
        <p:spPr>
          <a:xfrm>
            <a:off x="3125814" y="3665782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block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되면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parity block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되어야 한다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40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MLC bit error behavior of flash memory </a:t>
            </a:r>
          </a:p>
          <a:p>
            <a:pPr lvl="1"/>
            <a:r>
              <a:rPr lang="en-US" altLang="ko-KR" dirty="0"/>
              <a:t>Read disturb(per</a:t>
            </a:r>
            <a:r>
              <a:rPr lang="ko-KR" altLang="en-US" dirty="0"/>
              <a:t> </a:t>
            </a:r>
            <a:r>
              <a:rPr lang="en-US" altLang="ko-KR" dirty="0"/>
              <a:t>read): cells not being read receive elevated voltage stress </a:t>
            </a:r>
          </a:p>
          <a:p>
            <a:pPr lvl="1"/>
            <a:r>
              <a:rPr lang="en-US" altLang="ko-KR" dirty="0"/>
              <a:t>Data retention failure(per month): charge loss/gain occurs on the floating gate over time </a:t>
            </a:r>
          </a:p>
          <a:p>
            <a:pPr lvl="1"/>
            <a:r>
              <a:rPr lang="en-US" altLang="ko-KR" dirty="0"/>
              <a:t>Write error(per write): write</a:t>
            </a:r>
            <a:r>
              <a:rPr lang="ko-KR" altLang="en-US" dirty="0"/>
              <a:t> </a:t>
            </a:r>
            <a:r>
              <a:rPr lang="en-US" altLang="ko-KR" dirty="0"/>
              <a:t>disturb</a:t>
            </a:r>
            <a:r>
              <a:rPr lang="ko-KR" altLang="en-US" dirty="0"/>
              <a:t>를 포함한 </a:t>
            </a:r>
            <a:r>
              <a:rPr lang="en-US" altLang="ko-KR" dirty="0"/>
              <a:t>write error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C4DA6-BB0C-4826-B841-70F788DA731A}"/>
              </a:ext>
            </a:extLst>
          </p:cNvPr>
          <p:cNvSpPr/>
          <p:nvPr/>
        </p:nvSpPr>
        <p:spPr>
          <a:xfrm>
            <a:off x="3456608" y="5975620"/>
            <a:ext cx="446313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(The Inconvenient truths for NAND Flash Memory , Flash Memory Summit’07)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3F9B93-AD2F-4826-B2F0-BF9F4A05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2" y="3042220"/>
            <a:ext cx="4076012" cy="2580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2E5256-D33F-4C8B-977E-5F397343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314" y="3042220"/>
            <a:ext cx="4124949" cy="25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model of page error rate </a:t>
            </a:r>
          </a:p>
          <a:p>
            <a:pPr lvl="1"/>
            <a:r>
              <a:rPr lang="en-US" altLang="ko-KR" dirty="0"/>
              <a:t>Markov model:</a:t>
            </a:r>
            <a:r>
              <a:rPr lang="ko-KR" altLang="en-US" dirty="0"/>
              <a:t>은닉 </a:t>
            </a:r>
            <a:r>
              <a:rPr lang="ko-KR" altLang="en-US" dirty="0" err="1"/>
              <a:t>마르코프</a:t>
            </a:r>
            <a:r>
              <a:rPr lang="ko-KR" altLang="en-US" dirty="0"/>
              <a:t> 모델은 시간의 흐름에 따라 변화하는 시스템의 패턴을 인식하는 작업에 유용하다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Markov model of page error rate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D159D8-0515-4D32-A831-9C28DDF1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" y="4325937"/>
            <a:ext cx="3973567" cy="16255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B7489F-6B93-41D1-9426-815FEC9FFDC0}"/>
              </a:ext>
            </a:extLst>
          </p:cNvPr>
          <p:cNvGrpSpPr/>
          <p:nvPr/>
        </p:nvGrpSpPr>
        <p:grpSpPr>
          <a:xfrm>
            <a:off x="1584400" y="2082801"/>
            <a:ext cx="2104970" cy="1718399"/>
            <a:chOff x="5916979" y="3905296"/>
            <a:chExt cx="2724769" cy="2035191"/>
          </a:xfrm>
        </p:grpSpPr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865C6232-2F97-43A4-AFDE-DD57B31F49D6}"/>
                </a:ext>
              </a:extLst>
            </p:cNvPr>
            <p:cNvSpPr/>
            <p:nvPr/>
          </p:nvSpPr>
          <p:spPr>
            <a:xfrm>
              <a:off x="5916979" y="4537344"/>
              <a:ext cx="792088" cy="73297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S1 </a:t>
              </a:r>
              <a:endParaRPr lang="ko-KR" altLang="en-US" dirty="0"/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31D9E133-5B50-45F3-9888-9A0B131E84B2}"/>
                </a:ext>
              </a:extLst>
            </p:cNvPr>
            <p:cNvSpPr/>
            <p:nvPr/>
          </p:nvSpPr>
          <p:spPr>
            <a:xfrm>
              <a:off x="7381267" y="4575469"/>
              <a:ext cx="792088" cy="71934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S2 </a:t>
              </a:r>
              <a:endParaRPr lang="ko-KR" altLang="en-US" dirty="0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D11762F7-007E-40C5-A644-BF1873F99DC8}"/>
                </a:ext>
              </a:extLst>
            </p:cNvPr>
            <p:cNvCxnSpPr>
              <a:cxnSpLocks/>
              <a:stCxn id="8" idx="0"/>
              <a:endCxn id="9" idx="0"/>
            </p:cNvCxnSpPr>
            <p:nvPr/>
          </p:nvCxnSpPr>
          <p:spPr>
            <a:xfrm rot="16200000" flipH="1">
              <a:off x="7026104" y="3824262"/>
              <a:ext cx="38126" cy="1464288"/>
            </a:xfrm>
            <a:prstGeom prst="curvedConnector3">
              <a:avLst>
                <a:gd name="adj1" fmla="val -71013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82A1E36B-34C3-4B0B-B23A-DF3E5643E06F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 flipH="1">
              <a:off x="7032919" y="4550420"/>
              <a:ext cx="24498" cy="1464288"/>
            </a:xfrm>
            <a:prstGeom prst="curvedConnector3">
              <a:avLst>
                <a:gd name="adj1" fmla="val -11051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19E931-B223-43B5-84F2-48625C580A13}"/>
                </a:ext>
              </a:extLst>
            </p:cNvPr>
            <p:cNvSpPr txBox="1"/>
            <p:nvPr/>
          </p:nvSpPr>
          <p:spPr>
            <a:xfrm>
              <a:off x="5988652" y="3905296"/>
              <a:ext cx="2653096" cy="400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Probability(S1-&gt;S2) 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AE7F02-FBC3-488F-8983-9397A48A256F}"/>
                </a:ext>
              </a:extLst>
            </p:cNvPr>
            <p:cNvSpPr txBox="1"/>
            <p:nvPr/>
          </p:nvSpPr>
          <p:spPr>
            <a:xfrm>
              <a:off x="6073964" y="5539519"/>
              <a:ext cx="2559720" cy="40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Probability(S2-&gt;S1)</a:t>
              </a:r>
              <a:endParaRPr lang="ko-KR" altLang="en-US" sz="1600" dirty="0"/>
            </a:p>
          </p:txBody>
        </p:sp>
      </p:grp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883EDB6-1C59-4B73-9928-FD850F189343}"/>
              </a:ext>
            </a:extLst>
          </p:cNvPr>
          <p:cNvSpPr txBox="1">
            <a:spLocks/>
          </p:cNvSpPr>
          <p:nvPr/>
        </p:nvSpPr>
        <p:spPr>
          <a:xfrm>
            <a:off x="4493628" y="3781210"/>
            <a:ext cx="3951885" cy="2590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300" dirty="0"/>
              <a:t>S: the number of bits in a page </a:t>
            </a:r>
          </a:p>
          <a:p>
            <a:pPr lvl="1"/>
            <a:r>
              <a:rPr lang="en-US" altLang="ko-KR" sz="1300" dirty="0"/>
              <a:t>K: the number of correctable bits by ECC per page </a:t>
            </a:r>
          </a:p>
          <a:p>
            <a:pPr lvl="1"/>
            <a:r>
              <a:rPr lang="en-US" altLang="ko-KR" sz="1300" dirty="0"/>
              <a:t>F</a:t>
            </a:r>
            <a:r>
              <a:rPr lang="en-US" altLang="ko-KR" sz="1000" dirty="0"/>
              <a:t>E</a:t>
            </a:r>
            <a:r>
              <a:rPr lang="en-US" altLang="ko-KR" sz="1300" dirty="0"/>
              <a:t>: (state) page error: ECC cannot recover the page(</a:t>
            </a:r>
            <a:r>
              <a:rPr lang="ko-KR" altLang="en-US" sz="1300" dirty="0"/>
              <a:t>복구 불가능한 상태</a:t>
            </a:r>
            <a:r>
              <a:rPr lang="en-US" altLang="ko-KR" sz="1300" dirty="0"/>
              <a:t>) </a:t>
            </a:r>
          </a:p>
          <a:p>
            <a:pPr lvl="1"/>
            <a:r>
              <a:rPr lang="el-GR" altLang="ko-KR" sz="1300" dirty="0"/>
              <a:t>λ(</a:t>
            </a:r>
            <a:r>
              <a:rPr lang="en-US" altLang="ko-KR" sz="1300" dirty="0"/>
              <a:t>x) : raw bit error rate </a:t>
            </a:r>
          </a:p>
          <a:p>
            <a:pPr lvl="1"/>
            <a:r>
              <a:rPr lang="en-US" altLang="ko-KR" sz="1300" dirty="0">
                <a:solidFill>
                  <a:srgbClr val="0070C0"/>
                </a:solidFill>
              </a:rPr>
              <a:t>µ: page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>
                <a:solidFill>
                  <a:srgbClr val="0070C0"/>
                </a:solidFill>
              </a:rPr>
              <a:t>access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>
                <a:solidFill>
                  <a:srgbClr val="0070C0"/>
                </a:solidFill>
              </a:rPr>
              <a:t>rate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이거는 </a:t>
            </a:r>
            <a:r>
              <a:rPr lang="ko-KR" altLang="en-US" sz="1300" dirty="0" err="1"/>
              <a:t>왜지</a:t>
            </a:r>
            <a:r>
              <a:rPr lang="en-US" altLang="ko-KR" sz="1300" dirty="0"/>
              <a:t>? </a:t>
            </a:r>
            <a:r>
              <a:rPr lang="ko-KR" altLang="en-US" sz="1300" dirty="0"/>
              <a:t>무슨 </a:t>
            </a:r>
            <a:r>
              <a:rPr lang="en-US" altLang="ko-KR" sz="1300" dirty="0"/>
              <a:t>page access ? ECC</a:t>
            </a:r>
            <a:r>
              <a:rPr lang="ko-KR" altLang="en-US" sz="1300" dirty="0"/>
              <a:t>가 </a:t>
            </a:r>
            <a:r>
              <a:rPr lang="en-US" altLang="ko-KR" sz="1300" dirty="0"/>
              <a:t>page</a:t>
            </a:r>
            <a:r>
              <a:rPr lang="ko-KR" altLang="en-US" sz="1300" dirty="0"/>
              <a:t>에 </a:t>
            </a:r>
            <a:r>
              <a:rPr lang="en-US" altLang="ko-KR" sz="1300" dirty="0"/>
              <a:t>access </a:t>
            </a:r>
            <a:r>
              <a:rPr lang="ko-KR" altLang="en-US" sz="1300" dirty="0"/>
              <a:t>하는 </a:t>
            </a:r>
            <a:r>
              <a:rPr lang="en-US" altLang="ko-KR" sz="1300" dirty="0"/>
              <a:t>rate</a:t>
            </a:r>
            <a:r>
              <a:rPr lang="ko-KR" altLang="en-US" sz="1300" dirty="0"/>
              <a:t>인가</a:t>
            </a:r>
            <a:r>
              <a:rPr lang="en-US" altLang="ko-KR" sz="1300" dirty="0"/>
              <a:t>??) </a:t>
            </a:r>
          </a:p>
          <a:p>
            <a:pPr lvl="1"/>
            <a:r>
              <a:rPr lang="en-US" altLang="ko-KR" sz="1300" dirty="0"/>
              <a:t>g(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x) : garbage collection access rate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12137</TotalTime>
  <Words>1615</Words>
  <Application>Microsoft Office PowerPoint</Application>
  <PresentationFormat>사용자 지정</PresentationFormat>
  <Paragraphs>277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Office 테마</vt:lpstr>
      <vt:lpstr>1_Office 테마</vt:lpstr>
      <vt:lpstr>Daily Study</vt:lpstr>
      <vt:lpstr>읽은 논문 리스트</vt:lpstr>
      <vt:lpstr>LX-SSD: Enhancing the Lifespan of NAND Flash-based Memory via Recycling Invalid Pages[MSST’17]</vt:lpstr>
      <vt:lpstr>PowerPoint 프레젠테이션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Motivations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1298</cp:revision>
  <cp:lastPrinted>2018-01-04T05:39:34Z</cp:lastPrinted>
  <dcterms:created xsi:type="dcterms:W3CDTF">2006-10-05T04:04:58Z</dcterms:created>
  <dcterms:modified xsi:type="dcterms:W3CDTF">2018-02-27T23:52:12Z</dcterms:modified>
</cp:coreProperties>
</file>