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24"/>
  </p:notesMasterIdLst>
  <p:handoutMasterIdLst>
    <p:handoutMasterId r:id="rId25"/>
  </p:handoutMasterIdLst>
  <p:sldIdLst>
    <p:sldId id="335" r:id="rId3"/>
    <p:sldId id="351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74" r:id="rId14"/>
    <p:sldId id="366" r:id="rId15"/>
    <p:sldId id="373" r:id="rId16"/>
    <p:sldId id="367" r:id="rId17"/>
    <p:sldId id="368" r:id="rId18"/>
    <p:sldId id="375" r:id="rId19"/>
    <p:sldId id="369" r:id="rId20"/>
    <p:sldId id="370" r:id="rId21"/>
    <p:sldId id="371" r:id="rId22"/>
    <p:sldId id="372" r:id="rId23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335"/>
            <p14:sldId id="351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74"/>
            <p14:sldId id="366"/>
            <p14:sldId id="373"/>
            <p14:sldId id="367"/>
            <p14:sldId id="368"/>
            <p14:sldId id="375"/>
            <p14:sldId id="369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826" autoAdjust="0"/>
  </p:normalViewPr>
  <p:slideViewPr>
    <p:cSldViewPr>
      <p:cViewPr varScale="1">
        <p:scale>
          <a:sx n="72" d="100"/>
          <a:sy n="72" d="100"/>
        </p:scale>
        <p:origin x="1096" y="56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3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2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7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Addressing the Dark Side of Vision Research: Storage</a:t>
            </a:r>
            <a:br>
              <a:rPr lang="en-US" altLang="ko-KR" sz="2400" dirty="0"/>
            </a:br>
            <a:r>
              <a:rPr lang="en-US" altLang="ko-KR" sz="1600" dirty="0"/>
              <a:t>[Hotstorage’17]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Improve visual processing run-times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The storage research can strongly influence visual processing run-times: </a:t>
            </a:r>
          </a:p>
          <a:p>
            <a:pPr marL="457200" lvl="1" indent="0">
              <a:buNone/>
            </a:pPr>
            <a:r>
              <a:rPr lang="en-US" altLang="ko-KR" dirty="0"/>
              <a:t>efficient metadata storage and new storage formats for visual data.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Propose a storage architecture designed for efficient visual data access that exploits next generation hardware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95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BFBD09-3566-4D4A-8CD7-E6C43C1D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CCC9D0-FEC3-44F6-BFAD-75B839DF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627"/>
            <a:ext cx="9361488" cy="52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6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D02F9E-401C-4D0F-8A2D-8C51676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BA6424-2488-497F-855C-6AA92019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188"/>
            <a:ext cx="9361488" cy="52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8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CBED81-3622-4B68-B203-39B72F5016F5}"/>
              </a:ext>
            </a:extLst>
          </p:cNvPr>
          <p:cNvSpPr/>
          <p:nvPr/>
        </p:nvSpPr>
        <p:spPr>
          <a:xfrm>
            <a:off x="4789004" y="3980918"/>
            <a:ext cx="3992269" cy="17197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Metadata as a Graph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3992270" cy="4680056"/>
          </a:xfrm>
        </p:spPr>
        <p:txBody>
          <a:bodyPr>
            <a:normAutofit/>
          </a:bodyPr>
          <a:lstStyle/>
          <a:p>
            <a:r>
              <a:rPr lang="en-US" altLang="ko-KR" dirty="0"/>
              <a:t>Visual Metadata as a Graph </a:t>
            </a:r>
          </a:p>
          <a:p>
            <a:pPr lvl="1"/>
            <a:r>
              <a:rPr lang="en-US" altLang="ko-KR" dirty="0"/>
              <a:t>Property graph </a:t>
            </a:r>
          </a:p>
          <a:p>
            <a:pPr lvl="2"/>
            <a:r>
              <a:rPr lang="en-US" altLang="ko-KR" dirty="0"/>
              <a:t>Nodes connected with Edges  ex. Location, Person </a:t>
            </a:r>
          </a:p>
          <a:p>
            <a:pPr lvl="2"/>
            <a:r>
              <a:rPr lang="en-US" altLang="ko-KR" dirty="0"/>
              <a:t>Properties on nodes/edges ex. </a:t>
            </a:r>
            <a:r>
              <a:rPr lang="en-US" altLang="ko-KR" dirty="0" err="1"/>
              <a:t>LocatedAt</a:t>
            </a:r>
            <a:r>
              <a:rPr lang="en-US" altLang="ko-KR" dirty="0"/>
              <a:t>, Contains </a:t>
            </a:r>
          </a:p>
          <a:p>
            <a:pPr lvl="2"/>
            <a:r>
              <a:rPr lang="en-US" altLang="ko-KR" dirty="0"/>
              <a:t>(optional) Group by tags </a:t>
            </a:r>
          </a:p>
          <a:p>
            <a:pPr lvl="1"/>
            <a:r>
              <a:rPr lang="en-US" altLang="ko-KR" dirty="0"/>
              <a:t>Supporting evolving scheme</a:t>
            </a:r>
          </a:p>
          <a:p>
            <a:pPr lvl="1"/>
            <a:r>
              <a:rPr lang="en-US" altLang="ko-KR" dirty="0"/>
              <a:t>Variety of indexes </a:t>
            </a:r>
          </a:p>
          <a:p>
            <a:pPr lvl="1"/>
            <a:r>
              <a:rPr lang="en-US" altLang="ko-KR" dirty="0"/>
              <a:t>Efficient</a:t>
            </a:r>
            <a:r>
              <a:rPr lang="ko-KR" altLang="en-US" dirty="0"/>
              <a:t> </a:t>
            </a:r>
            <a:r>
              <a:rPr lang="en-US" altLang="ko-KR" dirty="0"/>
              <a:t>compared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relational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Graph DB: 2-hop neighbor query</a:t>
            </a:r>
          </a:p>
          <a:p>
            <a:pPr lvl="2"/>
            <a:r>
              <a:rPr lang="en-US" altLang="ko-KR" dirty="0"/>
              <a:t>Relational DB: 2 joins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616673-2E48-46D8-82F2-F8A995005DE0}"/>
              </a:ext>
            </a:extLst>
          </p:cNvPr>
          <p:cNvGrpSpPr/>
          <p:nvPr/>
        </p:nvGrpSpPr>
        <p:grpSpPr>
          <a:xfrm>
            <a:off x="4503253" y="1044129"/>
            <a:ext cx="4381777" cy="2636389"/>
            <a:chOff x="1856075" y="3035114"/>
            <a:chExt cx="4381777" cy="26363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B042DD-A060-4DF6-B173-C7480A8B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7663" y="3035114"/>
              <a:ext cx="4038600" cy="22002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18D2A3-69D5-4E96-B065-CFEBA94A4D87}"/>
                </a:ext>
              </a:extLst>
            </p:cNvPr>
            <p:cNvSpPr/>
            <p:nvPr/>
          </p:nvSpPr>
          <p:spPr>
            <a:xfrm>
              <a:off x="1856075" y="5271393"/>
              <a:ext cx="438177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Find all photos of Alice from Hawaii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E8B93D-B266-4BE1-8DA4-322812ECD9BF}"/>
              </a:ext>
            </a:extLst>
          </p:cNvPr>
          <p:cNvSpPr/>
          <p:nvPr/>
        </p:nvSpPr>
        <p:spPr>
          <a:xfrm>
            <a:off x="4835878" y="4075363"/>
            <a:ext cx="385660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 * from Location L, Persons P, Photos Ph where 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P.hlocatedAt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Ph.contains=P.name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=‘Hawaii’ and P.name=‘Alice’; </a:t>
            </a:r>
            <a:endParaRPr lang="ko-KR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24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8B668-5654-4304-8B3A-F930370F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28B22C-8EA5-4C0D-A307-175ACF03A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579"/>
            <a:ext cx="9361488" cy="52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Persistent Memory Graph Database(PMGD)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graph database to persist the data on disk: serialize the data to write to a block sequential device </a:t>
            </a:r>
          </a:p>
          <a:p>
            <a:r>
              <a:rPr lang="en-US" altLang="ko-KR" dirty="0"/>
              <a:t>PM(persistent</a:t>
            </a:r>
            <a:r>
              <a:rPr lang="ko-KR" altLang="en-US" dirty="0"/>
              <a:t> </a:t>
            </a:r>
            <a:r>
              <a:rPr lang="en-US" altLang="ko-KR" dirty="0"/>
              <a:t>memory)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Traditional</a:t>
            </a:r>
            <a:r>
              <a:rPr lang="ko-KR" altLang="en-US" dirty="0"/>
              <a:t> </a:t>
            </a:r>
            <a:r>
              <a:rPr lang="en-US" altLang="ko-KR" dirty="0"/>
              <a:t>graph database to persist the data on disk : </a:t>
            </a:r>
            <a:r>
              <a:rPr lang="en-US" altLang="ko-KR" dirty="0">
                <a:solidFill>
                  <a:srgbClr val="FF0000"/>
                </a:solidFill>
              </a:rPr>
              <a:t>serialize the data to write to a block sequential device problem </a:t>
            </a:r>
          </a:p>
          <a:p>
            <a:pPr lvl="1"/>
            <a:r>
              <a:rPr lang="en-US" altLang="ko-KR" dirty="0"/>
              <a:t>Low, predictable access time and byte-addressable nature, bypassing the data serialization step  </a:t>
            </a:r>
          </a:p>
          <a:p>
            <a:pPr lvl="1"/>
            <a:r>
              <a:rPr lang="en-US" altLang="ko-KR" dirty="0"/>
              <a:t>PM caching architecture</a:t>
            </a:r>
          </a:p>
          <a:p>
            <a:pPr lvl="1"/>
            <a:r>
              <a:rPr lang="en-US" altLang="ko-KR" dirty="0"/>
              <a:t>Goal:</a:t>
            </a:r>
            <a:r>
              <a:rPr lang="ko-KR" altLang="en-US" dirty="0"/>
              <a:t> </a:t>
            </a:r>
            <a:r>
              <a:rPr lang="en-US" altLang="ko-KR" dirty="0"/>
              <a:t>balance between storage density(capacity) and speed of data retrieval </a:t>
            </a:r>
          </a:p>
          <a:p>
            <a:r>
              <a:rPr lang="en-US" altLang="ko-KR" dirty="0"/>
              <a:t>Graph database </a:t>
            </a:r>
          </a:p>
          <a:p>
            <a:pPr lvl="1"/>
            <a:r>
              <a:rPr lang="en-US" altLang="ko-KR" dirty="0"/>
              <a:t>Evolving scheme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5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CEA39E-B8F6-4ABC-80E8-F075E811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F49D82-CC6E-4A70-8DE5-185404B2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114"/>
            <a:ext cx="9361488" cy="52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2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548746-5B70-473D-8DD1-066EBBFF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9DE3D4-AF68-4610-8A41-08770194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41"/>
            <a:ext cx="9361488" cy="5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188145"/>
            <a:ext cx="8640000" cy="4536040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/>
              <a:t>Python_matrix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): typical approach</a:t>
            </a:r>
          </a:p>
          <a:p>
            <a:pPr lvl="1"/>
            <a:r>
              <a:rPr lang="en-US" altLang="ko-KR" sz="2000" dirty="0"/>
              <a:t>Store confidence value in matrix </a:t>
            </a:r>
            <a:endParaRPr lang="en-US" altLang="ko-KR" sz="2400" dirty="0"/>
          </a:p>
          <a:p>
            <a:r>
              <a:rPr lang="en-US" altLang="ko-KR" sz="2400" dirty="0" err="1"/>
              <a:t>Memsql</a:t>
            </a:r>
            <a:r>
              <a:rPr lang="en-US" altLang="ko-KR" sz="2400" dirty="0"/>
              <a:t> : relational database  </a:t>
            </a:r>
          </a:p>
          <a:p>
            <a:pPr lvl="1"/>
            <a:r>
              <a:rPr lang="en-US" altLang="ko-KR" sz="2000" dirty="0"/>
              <a:t>In-memory row store, on-disk column store </a:t>
            </a:r>
          </a:p>
          <a:p>
            <a:pPr lvl="1"/>
            <a:r>
              <a:rPr lang="en-US" altLang="ko-KR" sz="2000" dirty="0"/>
              <a:t>Doesn’t require buffer pool(contention problem x) </a:t>
            </a:r>
          </a:p>
          <a:p>
            <a:pPr lvl="1"/>
            <a:r>
              <a:rPr lang="en-US" altLang="ko-KR" sz="2000" dirty="0"/>
              <a:t>Performance in memory </a:t>
            </a:r>
          </a:p>
          <a:p>
            <a:pPr lvl="2"/>
            <a:r>
              <a:rPr lang="en-US" altLang="ko-KR" sz="1400" dirty="0" err="1"/>
              <a:t>Memsql_start</a:t>
            </a:r>
            <a:r>
              <a:rPr lang="en-US" altLang="ko-KR" sz="1400" dirty="0"/>
              <a:t>: no query caching </a:t>
            </a:r>
          </a:p>
          <a:p>
            <a:pPr lvl="2"/>
            <a:r>
              <a:rPr lang="en-US" altLang="ko-KR" sz="1400" dirty="0" err="1"/>
              <a:t>Memsql_opt</a:t>
            </a:r>
            <a:r>
              <a:rPr lang="en-US" altLang="ko-KR" sz="1400" dirty="0"/>
              <a:t> : multiple tries </a:t>
            </a:r>
          </a:p>
          <a:p>
            <a:r>
              <a:rPr lang="en-US" altLang="ko-KR" sz="2000" dirty="0"/>
              <a:t>Persistent Memory </a:t>
            </a:r>
          </a:p>
          <a:p>
            <a:pPr lvl="1"/>
            <a:r>
              <a:rPr lang="en-US" altLang="ko-KR" sz="1800" dirty="0" err="1"/>
              <a:t>Pmgd_pm</a:t>
            </a:r>
            <a:r>
              <a:rPr lang="en-US" altLang="ko-KR" sz="1800" dirty="0"/>
              <a:t> : PMGD persisted on a SSD</a:t>
            </a:r>
          </a:p>
          <a:p>
            <a:pPr lvl="1"/>
            <a:r>
              <a:rPr lang="en-US" altLang="ko-KR" sz="1800" dirty="0" err="1"/>
              <a:t>Pmgd_dram</a:t>
            </a:r>
            <a:r>
              <a:rPr lang="en-US" altLang="ko-KR" sz="1800" dirty="0"/>
              <a:t>: DRAM </a:t>
            </a:r>
          </a:p>
          <a:p>
            <a:endParaRPr lang="en-US" altLang="ko-KR" sz="20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A1039B-677D-4DEA-968C-2989B1F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/>
          <a:lstStyle/>
          <a:p>
            <a:r>
              <a:rPr lang="en-US" altLang="ko-KR" dirty="0"/>
              <a:t>Metadata Query Comparison </a:t>
            </a:r>
          </a:p>
        </p:txBody>
      </p:sp>
    </p:spTree>
    <p:extLst>
      <p:ext uri="{BB962C8B-B14F-4D97-AF65-F5344CB8AC3E}">
        <p14:creationId xmlns:p14="http://schemas.microsoft.com/office/powerpoint/2010/main" val="405814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5133CC-917C-433D-967B-7C38E74A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17C973-E689-4591-BB40-2021987F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684"/>
            <a:ext cx="9361488" cy="52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222826-2465-4D33-8176-FBEE1A5E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7AB783-4C5A-4B96-9148-97F05A15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640"/>
            <a:ext cx="9361488" cy="52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1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32AD7-2270-4131-9883-A334F8FB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487"/>
            <a:ext cx="9361488" cy="5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3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0EDD1D-B42B-4BB8-A956-CF78DEAE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45AC3E-2FA3-42E4-AEAD-65181DA0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560"/>
            <a:ext cx="9361488" cy="527761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E7DF5474-511E-4F0D-84FC-9F6E72C5FB9D}"/>
              </a:ext>
            </a:extLst>
          </p:cNvPr>
          <p:cNvSpPr/>
          <p:nvPr/>
        </p:nvSpPr>
        <p:spPr>
          <a:xfrm>
            <a:off x="7400054" y="4270321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F70E5BB-8B28-487F-828D-3CDBAF035FF2}"/>
              </a:ext>
            </a:extLst>
          </p:cNvPr>
          <p:cNvSpPr/>
          <p:nvPr/>
        </p:nvSpPr>
        <p:spPr>
          <a:xfrm>
            <a:off x="7367014" y="2891978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55C45-A18D-42EC-B27D-5263B04EEEA1}"/>
              </a:ext>
            </a:extLst>
          </p:cNvPr>
          <p:cNvSpPr/>
          <p:nvPr/>
        </p:nvSpPr>
        <p:spPr>
          <a:xfrm>
            <a:off x="3672632" y="2835037"/>
            <a:ext cx="37866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optimized for small size data </a:t>
            </a:r>
          </a:p>
        </p:txBody>
      </p:sp>
    </p:spTree>
    <p:extLst>
      <p:ext uri="{BB962C8B-B14F-4D97-AF65-F5344CB8AC3E}">
        <p14:creationId xmlns:p14="http://schemas.microsoft.com/office/powerpoint/2010/main" val="173552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6D3B6F-BB6E-4B60-9D93-55F001D3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5060CB-82BF-4D0B-AA76-A015C8E3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643"/>
            <a:ext cx="9361488" cy="52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8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720F77-E6A5-404E-906B-E11A907F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7510E5-16C3-45DC-9281-DECF936B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577"/>
            <a:ext cx="9361488" cy="52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3EB55E-2201-4AF7-A634-5B15C441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FFAD1-5DDA-4C0E-BC75-6154A5AF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502"/>
            <a:ext cx="9361488" cy="52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7AE01E-2B29-431B-A834-549CC83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CC881F-0682-403F-9D23-C203AEB4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551"/>
            <a:ext cx="9361488" cy="52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303B43-12A8-4F4D-8ACD-935C10A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7EECA1-6D35-4705-ACDD-763E1C9F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610"/>
            <a:ext cx="9361488" cy="52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4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0EC63A-63A3-4707-A014-5F548EFF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F3BF53-3EB8-48EA-B11C-DA96AD42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74"/>
            <a:ext cx="9361488" cy="5318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AB65AF-3D26-4316-8447-F09B4499CD04}"/>
              </a:ext>
            </a:extLst>
          </p:cNvPr>
          <p:cNvSpPr/>
          <p:nvPr/>
        </p:nvSpPr>
        <p:spPr>
          <a:xfrm>
            <a:off x="4536728" y="2788870"/>
            <a:ext cx="37273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0"/>
                <a:solidFill>
                  <a:srgbClr val="FF0000"/>
                </a:solidFill>
              </a:rPr>
              <a:t>Data access time is still problematic </a:t>
            </a:r>
            <a:endParaRPr lang="en-US" altLang="ko-KR" sz="2400" b="1" cap="none" spc="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1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D1C7E5-62EF-4496-9A29-E888FB58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2AF45A-7C33-4AC6-8038-63055C65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41"/>
            <a:ext cx="9361488" cy="5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5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0E71A7-214C-42C4-AE29-12C09E9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1844AC-F75A-4CA5-AED5-D1932E83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014"/>
            <a:ext cx="9361488" cy="526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10256</TotalTime>
  <Words>356</Words>
  <Application>Microsoft Office PowerPoint</Application>
  <PresentationFormat>사용자 지정</PresentationFormat>
  <Paragraphs>81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Century Gothic</vt:lpstr>
      <vt:lpstr>Wingdings</vt:lpstr>
      <vt:lpstr>Office 테마</vt:lpstr>
      <vt:lpstr>1_Office 테마</vt:lpstr>
      <vt:lpstr>Addressing the Dark Side of Vision Research: Storage [Hotstorage’17]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Visual Metadata as a Graph </vt:lpstr>
      <vt:lpstr>PowerPoint 프레젠테이션</vt:lpstr>
      <vt:lpstr>Persistent Memory Graph Database(PMGD) </vt:lpstr>
      <vt:lpstr>PowerPoint 프레젠테이션</vt:lpstr>
      <vt:lpstr>PowerPoint 프레젠테이션</vt:lpstr>
      <vt:lpstr>Metadata Query Comparison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1249</cp:revision>
  <dcterms:created xsi:type="dcterms:W3CDTF">2006-10-05T04:04:58Z</dcterms:created>
  <dcterms:modified xsi:type="dcterms:W3CDTF">2018-02-22T10:57:22Z</dcterms:modified>
</cp:coreProperties>
</file>