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ropbox%20(dclab)\KSC%20RAID\&#44608;&#49436;&#51652;\&#49892;&#54744;&#52769;&#51221;&#4405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ropbox%20(dclab)\KSC%20RAID\&#44608;&#49436;&#51652;\&#49892;&#54744;&#52769;&#51221;&#4405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ropbox%20(dclab)\KSC%20RAID\&#44608;&#49436;&#51652;\&#49892;&#54744;&#52769;&#51221;&#44050;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'paper (2)'!$K$2:$K$3</c:f>
              <c:strCache>
                <c:ptCount val="2"/>
                <c:pt idx="0">
                  <c:v>IOPS</c:v>
                </c:pt>
                <c:pt idx="1">
                  <c:v>Intel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'paper (2)'!$J$4:$J$6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'paper (2)'!$K$4:$K$6</c:f>
              <c:numCache>
                <c:formatCode>General</c:formatCode>
                <c:ptCount val="3"/>
                <c:pt idx="0">
                  <c:v>9.7780000000000005</c:v>
                </c:pt>
                <c:pt idx="1">
                  <c:v>16.363</c:v>
                </c:pt>
                <c:pt idx="2">
                  <c:v>21.385999999999999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A-4415-A1A3-C8283408B4FD}"/>
            </c:ext>
          </c:extLst>
        </c:ser>
        <c:ser>
          <c:idx val="3"/>
          <c:order val="1"/>
          <c:tx>
            <c:strRef>
              <c:f>'paper (2)'!$L$2:$L$3</c:f>
              <c:strCache>
                <c:ptCount val="2"/>
                <c:pt idx="0">
                  <c:v>IOPS</c:v>
                </c:pt>
                <c:pt idx="1">
                  <c:v>Samsung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'paper (2)'!$J$4:$J$6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'paper (2)'!$L$4:$L$6</c:f>
              <c:numCache>
                <c:formatCode>General</c:formatCode>
                <c:ptCount val="3"/>
                <c:pt idx="0">
                  <c:v>34.151000000000003</c:v>
                </c:pt>
                <c:pt idx="1">
                  <c:v>37.14</c:v>
                </c:pt>
                <c:pt idx="2">
                  <c:v>43.988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3A-4415-A1A3-C8283408B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2270256"/>
        <c:axId val="852276240"/>
      </c:barChart>
      <c:lineChart>
        <c:grouping val="standard"/>
        <c:varyColors val="0"/>
        <c:ser>
          <c:idx val="0"/>
          <c:order val="2"/>
          <c:tx>
            <c:strRef>
              <c:f>'paper (2)'!$M$2:$M$3</c:f>
              <c:strCache>
                <c:ptCount val="2"/>
                <c:pt idx="0">
                  <c:v>Latency</c:v>
                </c:pt>
                <c:pt idx="1">
                  <c:v>Intel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cat>
            <c:numRef>
              <c:f>'paper (2)'!$J$4:$J$6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'paper (2)'!$M$4:$M$6</c:f>
              <c:numCache>
                <c:formatCode>General</c:formatCode>
                <c:ptCount val="3"/>
                <c:pt idx="0">
                  <c:v>101.31</c:v>
                </c:pt>
                <c:pt idx="1">
                  <c:v>60.22</c:v>
                </c:pt>
                <c:pt idx="2">
                  <c:v>46.03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3A-4415-A1A3-C8283408B4FD}"/>
            </c:ext>
          </c:extLst>
        </c:ser>
        <c:ser>
          <c:idx val="1"/>
          <c:order val="3"/>
          <c:tx>
            <c:strRef>
              <c:f>'paper (2)'!$N$2:$N$3</c:f>
              <c:strCache>
                <c:ptCount val="2"/>
                <c:pt idx="0">
                  <c:v>Latency</c:v>
                </c:pt>
                <c:pt idx="1">
                  <c:v>Samsung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cat>
            <c:numRef>
              <c:f>'paper (2)'!$J$4:$J$6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'paper (2)'!$N$4:$N$6</c:f>
              <c:numCache>
                <c:formatCode>General</c:formatCode>
                <c:ptCount val="3"/>
                <c:pt idx="0">
                  <c:v>28.46</c:v>
                </c:pt>
                <c:pt idx="1">
                  <c:v>26.18</c:v>
                </c:pt>
                <c:pt idx="2">
                  <c:v>22.01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3A-4415-A1A3-C8283408B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267536"/>
        <c:axId val="852286032"/>
      </c:lineChart>
      <c:catAx>
        <c:axId val="85227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276240"/>
        <c:crosses val="autoZero"/>
        <c:auto val="1"/>
        <c:lblAlgn val="ctr"/>
        <c:lblOffset val="100"/>
        <c:noMultiLvlLbl val="0"/>
      </c:catAx>
      <c:valAx>
        <c:axId val="852276240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IOPS (x1000)</a:t>
                </a:r>
                <a:endParaRPr lang="ko-KR" sz="1600" dirty="0"/>
              </a:p>
            </c:rich>
          </c:tx>
          <c:layout>
            <c:manualLayout>
              <c:xMode val="edge"/>
              <c:yMode val="edge"/>
              <c:x val="1.2309450374559855E-2"/>
              <c:y val="0.380158016549630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270256"/>
        <c:crosses val="autoZero"/>
        <c:crossBetween val="between"/>
      </c:valAx>
      <c:valAx>
        <c:axId val="8522860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Latency</a:t>
                </a:r>
                <a:endParaRPr lang="ko-KR" sz="1600" dirty="0"/>
              </a:p>
            </c:rich>
          </c:tx>
          <c:layout>
            <c:manualLayout>
              <c:xMode val="edge"/>
              <c:yMode val="edge"/>
              <c:x val="0.93266437931721058"/>
              <c:y val="0.482017839211886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267536"/>
        <c:crosses val="max"/>
        <c:crossBetween val="between"/>
      </c:valAx>
      <c:catAx>
        <c:axId val="852267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2286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 sz="12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946578708952"/>
          <c:y val="0.11128099611151032"/>
          <c:w val="0.78801068425820964"/>
          <c:h val="0.7625918626154490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'paper (2)'!$L$16</c:f>
              <c:strCache>
                <c:ptCount val="1"/>
                <c:pt idx="0">
                  <c:v>IOPS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ffectLst/>
            </c:spPr>
          </c:errBars>
          <c:cat>
            <c:strRef>
              <c:f>'paper (2)'!$K$17:$K$20</c:f>
              <c:strCache>
                <c:ptCount val="4"/>
                <c:pt idx="0">
                  <c:v>S0I3</c:v>
                </c:pt>
                <c:pt idx="1">
                  <c:v>S1I2</c:v>
                </c:pt>
                <c:pt idx="2">
                  <c:v>S2I1</c:v>
                </c:pt>
                <c:pt idx="3">
                  <c:v>S3I0</c:v>
                </c:pt>
              </c:strCache>
            </c:strRef>
          </c:cat>
          <c:val>
            <c:numRef>
              <c:f>'paper (2)'!$L$17:$L$20</c:f>
              <c:numCache>
                <c:formatCode>General</c:formatCode>
                <c:ptCount val="4"/>
                <c:pt idx="0">
                  <c:v>21.385999999999999</c:v>
                </c:pt>
                <c:pt idx="1">
                  <c:v>24.126999999999999</c:v>
                </c:pt>
                <c:pt idx="2">
                  <c:v>25.893000000000001</c:v>
                </c:pt>
                <c:pt idx="3">
                  <c:v>43.988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B9-419E-A99E-CE994AA82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1114672"/>
        <c:axId val="891108688"/>
      </c:barChart>
      <c:lineChart>
        <c:grouping val="standard"/>
        <c:varyColors val="0"/>
        <c:ser>
          <c:idx val="3"/>
          <c:order val="1"/>
          <c:tx>
            <c:strRef>
              <c:f>'paper (2)'!$M$16</c:f>
              <c:strCache>
                <c:ptCount val="1"/>
                <c:pt idx="0">
                  <c:v>Latency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'paper (2)'!$K$17:$K$20</c:f>
              <c:strCache>
                <c:ptCount val="4"/>
                <c:pt idx="0">
                  <c:v>S0I3</c:v>
                </c:pt>
                <c:pt idx="1">
                  <c:v>S1I2</c:v>
                </c:pt>
                <c:pt idx="2">
                  <c:v>S2I1</c:v>
                </c:pt>
                <c:pt idx="3">
                  <c:v>S3I0</c:v>
                </c:pt>
              </c:strCache>
            </c:strRef>
          </c:cat>
          <c:val>
            <c:numRef>
              <c:f>'paper (2)'!$M$17:$M$20</c:f>
              <c:numCache>
                <c:formatCode>General</c:formatCode>
                <c:ptCount val="4"/>
                <c:pt idx="0">
                  <c:v>46.03</c:v>
                </c:pt>
                <c:pt idx="1">
                  <c:v>40.619999999999997</c:v>
                </c:pt>
                <c:pt idx="2">
                  <c:v>37.840000000000003</c:v>
                </c:pt>
                <c:pt idx="3">
                  <c:v>22.01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B9-419E-A99E-CE994AA82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0610864"/>
        <c:axId val="900609232"/>
      </c:lineChart>
      <c:catAx>
        <c:axId val="89111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1108688"/>
        <c:crosses val="autoZero"/>
        <c:auto val="1"/>
        <c:lblAlgn val="ctr"/>
        <c:lblOffset val="100"/>
        <c:noMultiLvlLbl val="0"/>
      </c:catAx>
      <c:valAx>
        <c:axId val="891108688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 dirty="0"/>
                  <a:t>IOPS (x1000)</a:t>
                </a:r>
                <a:endParaRPr lang="ko-KR" alt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1114672"/>
        <c:crosses val="autoZero"/>
        <c:crossBetween val="between"/>
      </c:valAx>
      <c:valAx>
        <c:axId val="9006092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 dirty="0"/>
                  <a:t>Latency</a:t>
                </a:r>
                <a:endParaRPr lang="ko-KR" alt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0610864"/>
        <c:crosses val="max"/>
        <c:crossBetween val="between"/>
        <c:majorUnit val="10"/>
      </c:valAx>
      <c:catAx>
        <c:axId val="9006108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006092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771720117715834"/>
          <c:y val="0"/>
          <c:w val="0.26456559764568333"/>
          <c:h val="0.11672008230207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 sz="1200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'paper (2)'!$K$31</c:f>
              <c:strCache>
                <c:ptCount val="1"/>
                <c:pt idx="0">
                  <c:v>S0I3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cat>
            <c:numRef>
              <c:f>'paper (2)'!$L$30:$O$30</c:f>
              <c:numCache>
                <c:formatCode>General</c:formatCode>
                <c:ptCount val="4"/>
                <c:pt idx="0">
                  <c:v>99.5</c:v>
                </c:pt>
                <c:pt idx="1">
                  <c:v>99.9</c:v>
                </c:pt>
                <c:pt idx="2">
                  <c:v>99.95</c:v>
                </c:pt>
                <c:pt idx="3">
                  <c:v>99.99</c:v>
                </c:pt>
              </c:numCache>
            </c:numRef>
          </c:cat>
          <c:val>
            <c:numRef>
              <c:f>'paper (2)'!$L$31:$O$31</c:f>
              <c:numCache>
                <c:formatCode>General</c:formatCode>
                <c:ptCount val="4"/>
                <c:pt idx="0">
                  <c:v>17</c:v>
                </c:pt>
                <c:pt idx="1">
                  <c:v>14912</c:v>
                </c:pt>
                <c:pt idx="2">
                  <c:v>15296</c:v>
                </c:pt>
                <c:pt idx="3">
                  <c:v>18304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D7-4C44-9FE1-50DC2CCBDFB1}"/>
            </c:ext>
          </c:extLst>
        </c:ser>
        <c:ser>
          <c:idx val="3"/>
          <c:order val="1"/>
          <c:tx>
            <c:strRef>
              <c:f>'paper (2)'!$K$32</c:f>
              <c:strCache>
                <c:ptCount val="1"/>
                <c:pt idx="0">
                  <c:v>S1I2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x"/>
            <c:size val="5"/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cat>
            <c:numRef>
              <c:f>'paper (2)'!$L$30:$O$30</c:f>
              <c:numCache>
                <c:formatCode>General</c:formatCode>
                <c:ptCount val="4"/>
                <c:pt idx="0">
                  <c:v>99.5</c:v>
                </c:pt>
                <c:pt idx="1">
                  <c:v>99.9</c:v>
                </c:pt>
                <c:pt idx="2">
                  <c:v>99.95</c:v>
                </c:pt>
                <c:pt idx="3">
                  <c:v>99.99</c:v>
                </c:pt>
              </c:numCache>
            </c:numRef>
          </c:cat>
          <c:val>
            <c:numRef>
              <c:f>'paper (2)'!$L$32:$O$32</c:f>
              <c:numCache>
                <c:formatCode>General</c:formatCode>
                <c:ptCount val="4"/>
                <c:pt idx="0">
                  <c:v>15</c:v>
                </c:pt>
                <c:pt idx="1">
                  <c:v>14528</c:v>
                </c:pt>
                <c:pt idx="2">
                  <c:v>15040</c:v>
                </c:pt>
                <c:pt idx="3">
                  <c:v>21376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D7-4C44-9FE1-50DC2CCBDFB1}"/>
            </c:ext>
          </c:extLst>
        </c:ser>
        <c:ser>
          <c:idx val="0"/>
          <c:order val="2"/>
          <c:tx>
            <c:strRef>
              <c:f>'paper (2)'!$K$33</c:f>
              <c:strCache>
                <c:ptCount val="1"/>
                <c:pt idx="0">
                  <c:v>S2I1 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cat>
            <c:numRef>
              <c:f>'paper (2)'!$L$30:$O$30</c:f>
              <c:numCache>
                <c:formatCode>General</c:formatCode>
                <c:ptCount val="4"/>
                <c:pt idx="0">
                  <c:v>99.5</c:v>
                </c:pt>
                <c:pt idx="1">
                  <c:v>99.9</c:v>
                </c:pt>
                <c:pt idx="2">
                  <c:v>99.95</c:v>
                </c:pt>
                <c:pt idx="3">
                  <c:v>99.99</c:v>
                </c:pt>
              </c:numCache>
            </c:numRef>
          </c:cat>
          <c:val>
            <c:numRef>
              <c:f>'paper (2)'!$L$33:$O$33</c:f>
              <c:numCache>
                <c:formatCode>General</c:formatCode>
                <c:ptCount val="4"/>
                <c:pt idx="0">
                  <c:v>15</c:v>
                </c:pt>
                <c:pt idx="1">
                  <c:v>14272</c:v>
                </c:pt>
                <c:pt idx="2">
                  <c:v>15168</c:v>
                </c:pt>
                <c:pt idx="3">
                  <c:v>21888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D7-4C44-9FE1-50DC2CCBDFB1}"/>
            </c:ext>
          </c:extLst>
        </c:ser>
        <c:ser>
          <c:idx val="1"/>
          <c:order val="3"/>
          <c:tx>
            <c:strRef>
              <c:f>'paper (2)'!$K$34</c:f>
              <c:strCache>
                <c:ptCount val="1"/>
                <c:pt idx="0">
                  <c:v>S3I0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cat>
            <c:numRef>
              <c:f>'paper (2)'!$L$30:$O$30</c:f>
              <c:numCache>
                <c:formatCode>General</c:formatCode>
                <c:ptCount val="4"/>
                <c:pt idx="0">
                  <c:v>99.5</c:v>
                </c:pt>
                <c:pt idx="1">
                  <c:v>99.9</c:v>
                </c:pt>
                <c:pt idx="2">
                  <c:v>99.95</c:v>
                </c:pt>
                <c:pt idx="3">
                  <c:v>99.99</c:v>
                </c:pt>
              </c:numCache>
            </c:numRef>
          </c:cat>
          <c:val>
            <c:numRef>
              <c:f>'paper (2)'!$L$34:$O$34</c:f>
              <c:numCache>
                <c:formatCode>General</c:formatCode>
                <c:ptCount val="4"/>
                <c:pt idx="0">
                  <c:v>13</c:v>
                </c:pt>
                <c:pt idx="1">
                  <c:v>12352</c:v>
                </c:pt>
                <c:pt idx="2">
                  <c:v>14528</c:v>
                </c:pt>
                <c:pt idx="3">
                  <c:v>16064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D7-4C44-9FE1-50DC2CCBD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4150352"/>
        <c:axId val="894151984"/>
      </c:lineChart>
      <c:catAx>
        <c:axId val="89415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4151984"/>
        <c:crosses val="autoZero"/>
        <c:auto val="1"/>
        <c:lblAlgn val="ctr"/>
        <c:lblOffset val="100"/>
        <c:noMultiLvlLbl val="0"/>
      </c:catAx>
      <c:valAx>
        <c:axId val="89415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 dirty="0"/>
                  <a:t>Tale-Latency</a:t>
                </a:r>
                <a:endParaRPr lang="ko-KR" alt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415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 sz="1200"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0.87345</cdr:x>
      <cdr:y>0.19366</cdr:y>
    </cdr:from>
    <cdr:to>
      <cdr:x>0.92981</cdr:x>
      <cdr:y>0.4102</cdr:y>
    </cdr:to>
    <cdr:sp macro="" textlink="">
      <cdr:nvSpPr>
        <cdr:cNvPr id="2" name="화살표: 아래쪽 1">
          <a:extLst xmlns:a="http://schemas.openxmlformats.org/drawingml/2006/main">
            <a:ext uri="{FF2B5EF4-FFF2-40B4-BE49-F238E27FC236}">
              <a16:creationId xmlns:a16="http://schemas.microsoft.com/office/drawing/2014/main" id="{0D17616B-9B7E-4A74-BE1E-788DAE3B16C8}"/>
            </a:ext>
          </a:extLst>
        </cdr:cNvPr>
        <cdr:cNvSpPr/>
      </cdr:nvSpPr>
      <cdr:spPr>
        <a:xfrm xmlns:a="http://schemas.openxmlformats.org/drawingml/2006/main" rot="10800000">
          <a:off x="6705599" y="879878"/>
          <a:ext cx="432705" cy="983845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85467-222E-4D4E-A895-1AD1BA00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EFFE1-A2D6-4898-8C82-EC22D011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82C4F-9B7D-45A9-B44A-B49B08EF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28E00-02BB-4DB9-9907-EA34B2FF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15EB4-D0CD-4B1A-B9A6-3859B2DE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88CCE-2C3D-46E9-9EA9-0AF92280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A9D78D-3F86-4345-9D42-5CD9D141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B8FA-6E9B-4FFC-9767-CD5CF1AD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2DED6-20E8-4B73-80D7-9211509D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0D474-515D-4AFF-9BDC-39CD6624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6D01CC-2542-410D-A627-D6EFD91FD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E056C-9893-41B2-9285-43E584FF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B3B76-58ED-46CF-A477-59463664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D1901-BE86-4C41-94BA-5D4C81AF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C6DAF-517C-4E35-A2DF-BD6677E6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9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3FC88-BC2F-4DEC-913D-0BB94E05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EA149-BDFA-418D-8777-EF953916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7E91C-6B2C-4BA0-A58B-CE5DDD18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C4551-3334-48F2-87B7-6A88473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C97E4-8594-4621-BC62-11FFB7F3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974EC-9AB0-483F-AF84-EAFD3FA4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BC702-4D1E-47DA-A506-700FF710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99CDD-ABE8-4A40-844A-AFDE8FE9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DDAE1-A387-47C8-B3DB-79FBD404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5E479-5986-4250-93BB-47EB6CC7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6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EE0FC-9FE1-4666-A8B3-1D00A56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80A0C-8316-4C2F-B108-BEB3FCCF1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8947E-0ACE-4FA3-9DBA-7A92DCFC7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07772-20FA-41D4-871B-8774109A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BC009-02E3-4038-A5D9-BD4239CC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0F8CD-2D0B-4055-8E9B-B1DE4007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E77F9-B4FA-4276-AD6B-1733D476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FB998-20FD-4D25-A664-B571E816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0534-E16C-4917-AA5D-BFEF8DDE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BB3335-CB54-4411-B64F-723677F36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975AC5-467A-437F-9F6C-FDE84E074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02F9E1-EE8F-43B8-A8CF-5CE3B0EB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12DF5B-163D-4701-9A06-C56328A0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5CF27D-A508-4174-9EB7-29E488FD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5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A55B6-FE37-4CA8-A517-B7F854E5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967F1B-C858-4B58-9E1B-F9917721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169676-EDE5-470C-9C32-7E8A98A6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DCAD1-D420-472F-BAE7-6723E758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30EA85-C021-4F77-AC9F-06ABAD01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9E61BF-6709-4D52-B786-E5FA22D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464E2-D674-4D53-B994-8BDBF903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F816-7A11-4611-809F-8E16A3FF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83D3-2856-4686-A5B3-83E012CC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22237-CBE8-4F32-B7FA-FC337074D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5981C-813F-47F6-A74C-D87A490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82788-F604-42B8-9845-F735ED6C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753C6-0F8E-45A7-9B33-550D2A50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2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42D50-926A-4042-BE98-59BAFC33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5020-F3D1-4510-8481-D9FA79692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B4F7C-E812-4666-9800-2C99AA0F1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DE51A-092F-4222-A1C4-3FF213EC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44721-E90D-45F0-912E-F9B2AE88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2386F-E202-4DF4-A103-F24F7E82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204C47-5D7C-4A18-848B-52A672D7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D02CF-0D7B-4852-8876-0F02E244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2A0D6-E694-43D3-990F-43FE4DEE0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0CDD-4A84-448D-9147-154293CF0942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014A4-3FE9-40C7-8F89-03CD27C97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10EB4-99FE-4DC3-A85A-F819B4612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D82C-B6DA-4E25-B47A-F7A6DCC7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6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DC821-68AC-4256-8325-C59C4C131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를 구성하는 스토리지를 고려한 </a:t>
            </a:r>
            <a:r>
              <a:rPr lang="en-US" altLang="ko-KR" dirty="0"/>
              <a:t>I/O</a:t>
            </a:r>
            <a:r>
              <a:rPr lang="ko-KR" altLang="en-US" dirty="0"/>
              <a:t>처리 성능 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ED2A73-8C84-4E4D-9888-9FFF2DEB5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104"/>
            <a:ext cx="9144000" cy="1407695"/>
          </a:xfrm>
        </p:spPr>
        <p:txBody>
          <a:bodyPr/>
          <a:lstStyle/>
          <a:p>
            <a:r>
              <a:rPr lang="ko-KR" altLang="en-US" dirty="0"/>
              <a:t>성균관대학교 김서진</a:t>
            </a:r>
          </a:p>
        </p:txBody>
      </p:sp>
    </p:spTree>
    <p:extLst>
      <p:ext uri="{BB962C8B-B14F-4D97-AF65-F5344CB8AC3E}">
        <p14:creationId xmlns:p14="http://schemas.microsoft.com/office/powerpoint/2010/main" val="35148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9853650-C41B-4A1B-827C-0BB2365F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77323">
            <a:off x="1845669" y="1306211"/>
            <a:ext cx="3238633" cy="3238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30A3B3-A8AC-465C-AC39-335A4FAF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34" y="1292609"/>
            <a:ext cx="4233871" cy="28221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44B12B-C420-4C57-9964-B9C7B05D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37"/>
            <a:ext cx="10515600" cy="1325563"/>
          </a:xfrm>
        </p:spPr>
        <p:txBody>
          <a:bodyPr/>
          <a:lstStyle/>
          <a:p>
            <a:r>
              <a:rPr lang="en-US" altLang="ko-KR" b="1" dirty="0"/>
              <a:t>HDD vs SSD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BB388-01B6-4AE5-92A2-1D95AC69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0600"/>
            <a:ext cx="5308600" cy="1110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-</a:t>
            </a:r>
            <a:r>
              <a:rPr lang="ko-KR" altLang="en-US" b="1" dirty="0"/>
              <a:t>기존에 사용되던 스토리지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용량에 비해 저렴한 가격 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670C25A-8939-4570-9809-A2BBC05CD6B3}"/>
              </a:ext>
            </a:extLst>
          </p:cNvPr>
          <p:cNvSpPr txBox="1">
            <a:spLocks/>
          </p:cNvSpPr>
          <p:nvPr/>
        </p:nvSpPr>
        <p:spPr>
          <a:xfrm>
            <a:off x="6350000" y="4585493"/>
            <a:ext cx="5308600" cy="1591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-DRAM Buffer 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</a:t>
            </a:r>
            <a:r>
              <a:rPr lang="ko-KR" altLang="en-US" b="1" dirty="0"/>
              <a:t>더 높은 </a:t>
            </a:r>
            <a:r>
              <a:rPr lang="en-US" altLang="ko-KR" b="1" dirty="0"/>
              <a:t>I/O </a:t>
            </a:r>
            <a:r>
              <a:rPr lang="ko-KR" altLang="en-US" b="1" dirty="0"/>
              <a:t>성능 보장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</a:t>
            </a:r>
            <a:r>
              <a:rPr lang="ko-KR" altLang="en-US" b="1" dirty="0"/>
              <a:t>더 높은 에너지 효율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458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33DB1-CC0E-48B3-8B22-447006EB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r>
              <a:rPr lang="en-US" altLang="ko-KR" b="1" dirty="0"/>
              <a:t>About RAID </a:t>
            </a:r>
            <a:r>
              <a:rPr lang="en-US" altLang="ko-KR" sz="2800" dirty="0"/>
              <a:t>(Redundant Array of</a:t>
            </a:r>
            <a:r>
              <a:rPr lang="ko-KR" altLang="en-US" sz="2800" dirty="0"/>
              <a:t> </a:t>
            </a:r>
            <a:r>
              <a:rPr lang="en-US" altLang="ko-KR" sz="2800" dirty="0"/>
              <a:t>Independent Disks)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43C65-6DCE-45AD-B4EC-56EF54A4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601788"/>
            <a:ext cx="5994400" cy="46021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여러 개의 디스크를 연결하여 하나의 디스크처럼 데이터를 저장 및 관리하는 기술</a:t>
            </a:r>
            <a:endParaRPr lang="en-US" altLang="ko-KR" dirty="0"/>
          </a:p>
          <a:p>
            <a:pPr fontAlgn="base"/>
            <a:r>
              <a:rPr lang="ko-KR" altLang="en-US" dirty="0"/>
              <a:t>구성 방식</a:t>
            </a:r>
            <a:r>
              <a:rPr lang="en-US" altLang="ko-KR" dirty="0"/>
              <a:t>: </a:t>
            </a:r>
            <a:r>
              <a:rPr lang="ko-KR" altLang="en-US" dirty="0"/>
              <a:t>하드웨어 방식</a:t>
            </a:r>
            <a:r>
              <a:rPr lang="en-US" altLang="ko-KR" dirty="0"/>
              <a:t>, </a:t>
            </a:r>
            <a:r>
              <a:rPr lang="ko-KR" altLang="en-US" dirty="0"/>
              <a:t>소프트웨어 방식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하드웨어 </a:t>
            </a:r>
            <a:r>
              <a:rPr lang="en-US" altLang="ko-KR" dirty="0"/>
              <a:t>RAID:</a:t>
            </a:r>
            <a:r>
              <a:rPr lang="ko-KR" altLang="en-US" dirty="0"/>
              <a:t> 하드웨어로 </a:t>
            </a:r>
            <a:r>
              <a:rPr lang="en-US" altLang="ko-KR" dirty="0"/>
              <a:t>RAID</a:t>
            </a:r>
            <a:r>
              <a:rPr lang="ko-KR" altLang="en-US" dirty="0"/>
              <a:t>기능  구현</a:t>
            </a:r>
            <a:r>
              <a:rPr lang="en-US" altLang="ko-KR" dirty="0"/>
              <a:t> </a:t>
            </a:r>
          </a:p>
          <a:p>
            <a:pPr lvl="1" fontAlgn="base">
              <a:buFontTx/>
              <a:buChar char="-"/>
            </a:pPr>
            <a:r>
              <a:rPr lang="ko-KR" altLang="en-US" dirty="0"/>
              <a:t>소프트웨어</a:t>
            </a:r>
            <a:r>
              <a:rPr lang="en-US" altLang="ko-KR" dirty="0"/>
              <a:t> RAID:</a:t>
            </a:r>
            <a:r>
              <a:rPr lang="ko-KR" altLang="en-US" dirty="0"/>
              <a:t>소프트웨어 </a:t>
            </a:r>
            <a:r>
              <a:rPr lang="en-US" altLang="ko-KR" dirty="0"/>
              <a:t>RAID </a:t>
            </a:r>
            <a:r>
              <a:rPr lang="ko-KR" altLang="en-US" dirty="0"/>
              <a:t>기능 구현</a:t>
            </a:r>
            <a:r>
              <a:rPr lang="en-US" altLang="ko-KR" dirty="0"/>
              <a:t>, RAID </a:t>
            </a:r>
            <a:r>
              <a:rPr lang="ko-KR" altLang="en-US" dirty="0"/>
              <a:t>소프트웨어가 운영체제 안에 포함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레벨에 따라 성능향상 및 데이터 일관성 유지 </a:t>
            </a:r>
            <a:endParaRPr lang="en-US" altLang="ko-KR" dirty="0"/>
          </a:p>
        </p:txBody>
      </p:sp>
      <p:pic>
        <p:nvPicPr>
          <p:cNvPr id="5" name="_x334748200" descr="EMB00001094436e">
            <a:extLst>
              <a:ext uri="{FF2B5EF4-FFF2-40B4-BE49-F238E27FC236}">
                <a16:creationId xmlns:a16="http://schemas.microsoft.com/office/drawing/2014/main" id="{C746097B-4DEC-40C0-B535-3B721A9F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" t="4543" r="3444" b="6425"/>
          <a:stretch>
            <a:fillRect/>
          </a:stretch>
        </p:blipFill>
        <p:spPr bwMode="auto">
          <a:xfrm>
            <a:off x="7099300" y="1601788"/>
            <a:ext cx="4163327" cy="416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5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4AA8F-09BD-47E0-AA24-F25DC87A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RAID Level </a:t>
            </a:r>
            <a:endParaRPr lang="ko-KR" alt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50A2C2-DF23-4D10-8C8A-79E64E02D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45131E-1A69-46CF-91A9-1D4BFB2D9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73678"/>
              </p:ext>
            </p:extLst>
          </p:nvPr>
        </p:nvGraphicFramePr>
        <p:xfrm>
          <a:off x="1003300" y="1524000"/>
          <a:ext cx="10350500" cy="467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330">
                  <a:extLst>
                    <a:ext uri="{9D8B030D-6E8A-4147-A177-3AD203B41FA5}">
                      <a16:colId xmlns:a16="http://schemas.microsoft.com/office/drawing/2014/main" val="218317191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446955570"/>
                    </a:ext>
                  </a:extLst>
                </a:gridCol>
                <a:gridCol w="3279578">
                  <a:extLst>
                    <a:ext uri="{9D8B030D-6E8A-4147-A177-3AD203B41FA5}">
                      <a16:colId xmlns:a16="http://schemas.microsoft.com/office/drawing/2014/main" val="3323800664"/>
                    </a:ext>
                  </a:extLst>
                </a:gridCol>
                <a:gridCol w="2943422">
                  <a:extLst>
                    <a:ext uri="{9D8B030D-6E8A-4147-A177-3AD203B41FA5}">
                      <a16:colId xmlns:a16="http://schemas.microsoft.com/office/drawing/2014/main" val="258690211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RAID0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RAID1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RAID5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65290"/>
                  </a:ext>
                </a:extLst>
              </a:tr>
              <a:tr h="1032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구성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스트라이핑</a:t>
                      </a:r>
                      <a:r>
                        <a:rPr lang="ko-KR" altLang="en-US" sz="2000" dirty="0"/>
                        <a:t>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미러링</a:t>
                      </a:r>
                      <a:r>
                        <a:rPr lang="ko-KR" altLang="en-US" sz="2000" dirty="0"/>
                        <a:t>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패리티 블록을 모든 디스크에 분배하여 저장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9469"/>
                  </a:ext>
                </a:extLst>
              </a:tr>
              <a:tr h="10320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I/O</a:t>
                      </a:r>
                      <a:r>
                        <a:rPr lang="ko-KR" altLang="en-US" sz="2000" dirty="0"/>
                        <a:t>로드가 여러 개의 디스크로 분산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각 디스크에 같은 데이터를 중복해서 저장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모든 데이터 및 패리티 블록을 나눠서 저장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97852"/>
                  </a:ext>
                </a:extLst>
              </a:tr>
              <a:tr h="1032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장점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디스크 개수에 따라 저장 용량 증가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성능 향상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디스크 중 하나가 </a:t>
                      </a:r>
                      <a:r>
                        <a:rPr lang="ko-KR" altLang="en-US" sz="2000" dirty="0" err="1"/>
                        <a:t>고장나더라도</a:t>
                      </a:r>
                      <a:r>
                        <a:rPr lang="ko-KR" altLang="en-US" sz="2000" dirty="0"/>
                        <a:t> 데이터의 안정성 보장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디스크 중 하나가 </a:t>
                      </a:r>
                      <a:r>
                        <a:rPr lang="ko-KR" altLang="en-US" sz="2000" dirty="0" err="1"/>
                        <a:t>고장나더라도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정상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32892"/>
                  </a:ext>
                </a:extLst>
              </a:tr>
              <a:tr h="1032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단점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디스크 중 한 개라도 </a:t>
                      </a:r>
                      <a:r>
                        <a:rPr lang="ko-KR" altLang="en-US" sz="2000" dirty="0" err="1"/>
                        <a:t>고장시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전체 </a:t>
                      </a:r>
                      <a:r>
                        <a:rPr lang="en-US" altLang="ko-KR" sz="2000" dirty="0"/>
                        <a:t>RAID</a:t>
                      </a:r>
                      <a:r>
                        <a:rPr lang="ko-KR" altLang="en-US" sz="2000" dirty="0"/>
                        <a:t>에 문제 발생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미러링</a:t>
                      </a:r>
                      <a:r>
                        <a:rPr lang="ko-KR" altLang="en-US" sz="2000" dirty="0"/>
                        <a:t> 구성으로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실제 전체 용량의 절반만 사용 가능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쓰기 </a:t>
                      </a:r>
                      <a:r>
                        <a:rPr lang="ko-KR" altLang="en-US" sz="2000" dirty="0" err="1"/>
                        <a:t>작업시</a:t>
                      </a:r>
                      <a:r>
                        <a:rPr lang="ko-KR" altLang="en-US" sz="2000" dirty="0"/>
                        <a:t> 성능 하락</a:t>
                      </a:r>
                      <a:r>
                        <a:rPr lang="en-US" altLang="ko-KR" sz="2000" dirty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5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7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2A31-4FAB-4FA4-8945-BD7C930A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 Environment 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023C9-05F4-4FCC-BB00-56460F84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62100"/>
            <a:ext cx="5257800" cy="4614863"/>
          </a:xfrm>
        </p:spPr>
        <p:txBody>
          <a:bodyPr>
            <a:normAutofit/>
          </a:bodyPr>
          <a:lstStyle/>
          <a:p>
            <a:r>
              <a:rPr lang="ko-KR" altLang="en-US" dirty="0"/>
              <a:t>실험환경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sz="2800" dirty="0"/>
              <a:t>소프트웨어</a:t>
            </a:r>
            <a:r>
              <a:rPr lang="en-US" altLang="ko-KR" sz="2800" dirty="0"/>
              <a:t> RAID </a:t>
            </a:r>
          </a:p>
          <a:p>
            <a:pPr lvl="1">
              <a:buFontTx/>
              <a:buChar char="-"/>
            </a:pPr>
            <a:r>
              <a:rPr lang="en-US" altLang="ko-KR" sz="2800" dirty="0"/>
              <a:t>Workload </a:t>
            </a:r>
          </a:p>
          <a:p>
            <a:pPr lvl="2"/>
            <a:r>
              <a:rPr lang="en-US" altLang="ko-KR" sz="2400" dirty="0"/>
              <a:t>Random write: 3GB </a:t>
            </a:r>
            <a:endParaRPr lang="en-US" altLang="ko-KR" dirty="0"/>
          </a:p>
          <a:p>
            <a:r>
              <a:rPr lang="ko-KR" altLang="en-US" dirty="0"/>
              <a:t>실험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두 종류 </a:t>
            </a:r>
            <a:r>
              <a:rPr lang="en-US" altLang="ko-KR" dirty="0"/>
              <a:t>SSD</a:t>
            </a:r>
            <a:r>
              <a:rPr lang="ko-KR" altLang="en-US" dirty="0"/>
              <a:t> 성능을 측정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두 종류 </a:t>
            </a:r>
            <a:r>
              <a:rPr lang="en-US" altLang="ko-KR" dirty="0"/>
              <a:t>SSD</a:t>
            </a:r>
            <a:r>
              <a:rPr lang="ko-KR" altLang="en-US" dirty="0"/>
              <a:t> 비율을 다르게 구성한</a:t>
            </a:r>
            <a:r>
              <a:rPr lang="en-US" altLang="ko-KR" dirty="0"/>
              <a:t>, RAID </a:t>
            </a:r>
            <a:r>
              <a:rPr lang="ko-KR" altLang="en-US" dirty="0"/>
              <a:t>성능 측정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6E398B-2BE6-4B7A-B1B2-A585D76A8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89205"/>
              </p:ext>
            </p:extLst>
          </p:nvPr>
        </p:nvGraphicFramePr>
        <p:xfrm>
          <a:off x="6239002" y="1817688"/>
          <a:ext cx="5257800" cy="3648854"/>
        </p:xfrm>
        <a:graphic>
          <a:graphicData uri="http://schemas.openxmlformats.org/drawingml/2006/table">
            <a:tbl>
              <a:tblPr/>
              <a:tblGrid>
                <a:gridCol w="1917196">
                  <a:extLst>
                    <a:ext uri="{9D8B030D-6E8A-4147-A177-3AD203B41FA5}">
                      <a16:colId xmlns:a16="http://schemas.microsoft.com/office/drawing/2014/main" val="2337677862"/>
                    </a:ext>
                  </a:extLst>
                </a:gridCol>
                <a:gridCol w="3340604">
                  <a:extLst>
                    <a:ext uri="{9D8B030D-6E8A-4147-A177-3AD203B41FA5}">
                      <a16:colId xmlns:a16="http://schemas.microsoft.com/office/drawing/2014/main" val="2893247743"/>
                    </a:ext>
                  </a:extLst>
                </a:gridCol>
              </a:tblGrid>
              <a:tr h="5598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OS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Ubuntu 14.04.5 LTS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793901"/>
                  </a:ext>
                </a:extLst>
              </a:tr>
              <a:tr h="1013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CPU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Intel(R) Core(TM) i5-3570 CPU @ 3.40GHz</a:t>
                      </a:r>
                      <a:endParaRPr lang="pt-BR" sz="2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55730"/>
                  </a:ext>
                </a:extLst>
              </a:tr>
              <a:tr h="389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File system 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Ext4 filesystem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297457"/>
                  </a:ext>
                </a:extLst>
              </a:tr>
              <a:tr h="55981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Storage 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Intel 540s 128GB 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130059"/>
                  </a:ext>
                </a:extLst>
              </a:tr>
              <a:tr h="559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Samsung 850 PRO 128GB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482072"/>
                  </a:ext>
                </a:extLst>
              </a:tr>
              <a:tr h="5598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Benchmark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FIO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ver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2.1.3 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41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85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8D79-FC0C-46BF-842F-AFB4C662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서로 다른 종류의 </a:t>
            </a:r>
            <a:r>
              <a:rPr lang="en-US" altLang="ko-KR" b="1" dirty="0"/>
              <a:t>SSD </a:t>
            </a:r>
            <a:r>
              <a:rPr lang="ko-KR" altLang="en-US" b="1" dirty="0"/>
              <a:t>성능 비교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296C-702B-43E0-A54C-804C7291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F49545-896F-43A8-A7EA-87AF49FE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02D5C77-DA4D-4002-A33F-C036604C0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116598"/>
              </p:ext>
            </p:extLst>
          </p:nvPr>
        </p:nvGraphicFramePr>
        <p:xfrm>
          <a:off x="1865176" y="1640959"/>
          <a:ext cx="8253821" cy="4438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ABDB69C-66BB-42E9-87C6-60EC8E4E72F4}"/>
              </a:ext>
            </a:extLst>
          </p:cNvPr>
          <p:cNvSpPr/>
          <p:nvPr/>
        </p:nvSpPr>
        <p:spPr>
          <a:xfrm>
            <a:off x="5089474" y="5992297"/>
            <a:ext cx="2013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/>
              <a:t>Number of SSDs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5A56433B-93F8-420A-90A4-5A779D0FE4C7}"/>
              </a:ext>
            </a:extLst>
          </p:cNvPr>
          <p:cNvSpPr/>
          <p:nvPr/>
        </p:nvSpPr>
        <p:spPr>
          <a:xfrm>
            <a:off x="7102526" y="2103437"/>
            <a:ext cx="4065179" cy="1325563"/>
          </a:xfrm>
          <a:prstGeom prst="wedgeRoundRectCallout">
            <a:avLst>
              <a:gd name="adj1" fmla="val -39462"/>
              <a:gd name="adj2" fmla="val 82651"/>
              <a:gd name="adj3" fmla="val 1666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Samsumg</a:t>
            </a:r>
            <a:r>
              <a:rPr lang="en-US" altLang="ko-KR" dirty="0"/>
              <a:t> SSD</a:t>
            </a:r>
            <a:r>
              <a:rPr lang="ko-KR" altLang="en-US" dirty="0"/>
              <a:t>가 </a:t>
            </a:r>
            <a:r>
              <a:rPr lang="en-US" altLang="ko-KR" dirty="0"/>
              <a:t>Intel SSD</a:t>
            </a:r>
            <a:r>
              <a:rPr lang="ko-KR" altLang="en-US" dirty="0"/>
              <a:t>보다 </a:t>
            </a:r>
            <a:r>
              <a:rPr lang="en-US" altLang="ko-KR" dirty="0"/>
              <a:t>IOPS</a:t>
            </a:r>
            <a:r>
              <a:rPr lang="ko-KR" altLang="en-US" dirty="0"/>
              <a:t>는 더 높고</a:t>
            </a:r>
            <a:r>
              <a:rPr lang="en-US" altLang="ko-KR" dirty="0"/>
              <a:t>, Latency</a:t>
            </a:r>
            <a:r>
              <a:rPr lang="ko-KR" altLang="en-US" dirty="0"/>
              <a:t>는 더 낮다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Samsung SSD</a:t>
            </a:r>
            <a:r>
              <a:rPr lang="ko-KR" altLang="en-US" dirty="0"/>
              <a:t>의 성능이 더 우수한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1506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23156-5284-4EF0-A09E-7CC87F28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두 종류 </a:t>
            </a:r>
            <a:r>
              <a:rPr lang="en-US" altLang="ko-KR" b="1" dirty="0"/>
              <a:t>SSD</a:t>
            </a:r>
            <a:r>
              <a:rPr lang="ko-KR" altLang="en-US" b="1" dirty="0"/>
              <a:t>로 구성된 </a:t>
            </a:r>
            <a:r>
              <a:rPr lang="en-US" altLang="ko-KR" b="1" dirty="0"/>
              <a:t>RAID</a:t>
            </a:r>
            <a:r>
              <a:rPr lang="ko-KR" altLang="en-US" b="1" dirty="0"/>
              <a:t>의 성능 비교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19B179-93FC-4DB1-B009-D3CE858A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531ABAE-79D6-4F15-AC9A-9138CADFB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696491"/>
              </p:ext>
            </p:extLst>
          </p:nvPr>
        </p:nvGraphicFramePr>
        <p:xfrm>
          <a:off x="1979476" y="1556544"/>
          <a:ext cx="8233047" cy="4570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42D9A5EA-7104-494D-B079-BB44EBE69F82}"/>
              </a:ext>
            </a:extLst>
          </p:cNvPr>
          <p:cNvSpPr/>
          <p:nvPr/>
        </p:nvSpPr>
        <p:spPr>
          <a:xfrm>
            <a:off x="7547026" y="1627188"/>
            <a:ext cx="4065179" cy="1325563"/>
          </a:xfrm>
          <a:prstGeom prst="wedgeRoundRectCallout">
            <a:avLst>
              <a:gd name="adj1" fmla="val -39462"/>
              <a:gd name="adj2" fmla="val 82651"/>
              <a:gd name="adj3" fmla="val 1666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RAID</a:t>
            </a:r>
            <a:r>
              <a:rPr lang="ko-KR" altLang="en-US" dirty="0"/>
              <a:t>를 구성하는 </a:t>
            </a:r>
            <a:r>
              <a:rPr lang="en-US" altLang="ko-KR" dirty="0" err="1"/>
              <a:t>Samsumg</a:t>
            </a:r>
            <a:r>
              <a:rPr lang="en-US" altLang="ko-KR" dirty="0"/>
              <a:t> SSD</a:t>
            </a:r>
            <a:r>
              <a:rPr lang="ko-KR" altLang="en-US" dirty="0"/>
              <a:t>의 비율이 더 높아질 수록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I/O</a:t>
            </a:r>
            <a:r>
              <a:rPr lang="ko-KR" altLang="en-US" dirty="0"/>
              <a:t> 성능은 더 좋아진다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0E9B0D-0F3A-410A-B818-2436A0D0D567}"/>
              </a:ext>
            </a:extLst>
          </p:cNvPr>
          <p:cNvSpPr/>
          <p:nvPr/>
        </p:nvSpPr>
        <p:spPr>
          <a:xfrm>
            <a:off x="5238232" y="6090999"/>
            <a:ext cx="17155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RAID</a:t>
            </a:r>
            <a:r>
              <a:rPr lang="ko-KR" altLang="en-US" sz="1800" b="1" dirty="0">
                <a:solidFill>
                  <a:schemeClr val="tx1"/>
                </a:solidFill>
              </a:rPr>
              <a:t>구성 </a:t>
            </a:r>
            <a:r>
              <a:rPr lang="en-US" altLang="ko-KR" sz="1800" b="1" dirty="0">
                <a:solidFill>
                  <a:schemeClr val="tx1"/>
                </a:solidFill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57647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1EB5D-EE53-43EC-9050-D8109E65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SSD </a:t>
            </a:r>
            <a:r>
              <a:rPr lang="ko-KR" altLang="en-US" dirty="0"/>
              <a:t>구성 비율에 따른 </a:t>
            </a:r>
            <a:r>
              <a:rPr lang="en-US" altLang="ko-KR" dirty="0"/>
              <a:t>TAIL-LATENCY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78961-AA9A-42A2-A447-5D878D3F7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5BC120B-94F7-4B3D-AA80-58A5632AB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659081"/>
              </p:ext>
            </p:extLst>
          </p:nvPr>
        </p:nvGraphicFramePr>
        <p:xfrm>
          <a:off x="1587500" y="1690688"/>
          <a:ext cx="8108950" cy="44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9D3FA5DC-0859-4A32-8676-0156E4FE2D6D}"/>
              </a:ext>
            </a:extLst>
          </p:cNvPr>
          <p:cNvSpPr/>
          <p:nvPr/>
        </p:nvSpPr>
        <p:spPr>
          <a:xfrm>
            <a:off x="7524160" y="4184649"/>
            <a:ext cx="4065179" cy="1325563"/>
          </a:xfrm>
          <a:prstGeom prst="wedgeRoundRectCallout">
            <a:avLst>
              <a:gd name="adj1" fmla="val -37588"/>
              <a:gd name="adj2" fmla="val -83097"/>
              <a:gd name="adj3" fmla="val 1666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Tail-latency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개라도 성능이 떨어지는 </a:t>
            </a:r>
            <a:r>
              <a:rPr lang="en-US" altLang="ko-KR" dirty="0"/>
              <a:t>SSD</a:t>
            </a:r>
            <a:r>
              <a:rPr lang="ko-KR" altLang="en-US" dirty="0"/>
              <a:t>가 섞여 있는 경우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성능이 좋지 않은 </a:t>
            </a:r>
            <a:r>
              <a:rPr lang="en-US" altLang="ko-KR" dirty="0"/>
              <a:t>SSD</a:t>
            </a:r>
            <a:r>
              <a:rPr lang="ko-KR" altLang="en-US" dirty="0"/>
              <a:t>로 구성된 </a:t>
            </a:r>
            <a:r>
              <a:rPr lang="en-US" altLang="ko-KR" dirty="0"/>
              <a:t>RAID</a:t>
            </a:r>
            <a:r>
              <a:rPr lang="ko-KR" altLang="en-US" dirty="0"/>
              <a:t>의 것과 비슷해진다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875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71871-903B-48F2-BC26-608F9AA5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D08E4-D459-4348-B431-516C3018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ko-KR" altLang="en-US" dirty="0"/>
              <a:t>성능이 더 좋은 </a:t>
            </a:r>
            <a:r>
              <a:rPr lang="en-US" altLang="ko-KR" dirty="0"/>
              <a:t>SSD</a:t>
            </a:r>
            <a:r>
              <a:rPr lang="ko-KR" altLang="en-US" dirty="0"/>
              <a:t>의 비율이 높아질 수록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RAID </a:t>
            </a:r>
            <a:r>
              <a:rPr lang="ko-KR" altLang="en-US" dirty="0"/>
              <a:t>성능 향상</a:t>
            </a:r>
            <a:endParaRPr lang="en-US" altLang="ko-KR" dirty="0"/>
          </a:p>
          <a:p>
            <a:r>
              <a:rPr lang="ko-KR" altLang="en-US" dirty="0"/>
              <a:t>하나라도 성능이 좋지 않은 </a:t>
            </a:r>
            <a:r>
              <a:rPr lang="en-US" altLang="ko-KR" dirty="0"/>
              <a:t>SSD</a:t>
            </a:r>
            <a:r>
              <a:rPr lang="ko-KR" altLang="en-US" dirty="0"/>
              <a:t>가 섞여 있는 경우</a:t>
            </a:r>
            <a:r>
              <a:rPr lang="en-US" altLang="ko-KR" dirty="0"/>
              <a:t>, </a:t>
            </a:r>
            <a:r>
              <a:rPr lang="ko-KR" altLang="en-US" dirty="0"/>
              <a:t>성능 </a:t>
            </a:r>
            <a:r>
              <a:rPr lang="en-US" altLang="ko-KR" dirty="0"/>
              <a:t>IOPS </a:t>
            </a:r>
            <a:r>
              <a:rPr lang="ko-KR" altLang="en-US" dirty="0"/>
              <a:t>최대 </a:t>
            </a:r>
            <a:r>
              <a:rPr lang="en-US" altLang="ko-KR" dirty="0"/>
              <a:t>58.9% </a:t>
            </a:r>
            <a:r>
              <a:rPr lang="ko-KR" altLang="en-US" dirty="0"/>
              <a:t>하락  </a:t>
            </a:r>
            <a:endParaRPr lang="en-US" altLang="ko-KR" dirty="0"/>
          </a:p>
          <a:p>
            <a:r>
              <a:rPr lang="ko-KR" altLang="en-US" dirty="0"/>
              <a:t>성능이 낮은 </a:t>
            </a:r>
            <a:r>
              <a:rPr lang="en-US" altLang="ko-KR" dirty="0"/>
              <a:t>SSD</a:t>
            </a:r>
            <a:r>
              <a:rPr lang="ko-KR" altLang="en-US" dirty="0"/>
              <a:t>가 섞여 있는 경우 </a:t>
            </a:r>
            <a:r>
              <a:rPr lang="en-US" altLang="ko-KR" dirty="0"/>
              <a:t>,Tail-latency</a:t>
            </a:r>
            <a:r>
              <a:rPr lang="ko-KR" altLang="en-US" dirty="0"/>
              <a:t>는 가장 좋지 않은 </a:t>
            </a:r>
            <a:r>
              <a:rPr lang="en-US" altLang="ko-KR" dirty="0"/>
              <a:t>SSD</a:t>
            </a:r>
            <a:r>
              <a:rPr lang="ko-KR" altLang="en-US" dirty="0"/>
              <a:t>의 것과 유사해진다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Cost</a:t>
            </a:r>
            <a:r>
              <a:rPr lang="ko-KR" altLang="en-US" dirty="0"/>
              <a:t>를 고려하여 여러 종류의 </a:t>
            </a:r>
            <a:r>
              <a:rPr lang="en-US" altLang="ko-KR" dirty="0"/>
              <a:t>SSD</a:t>
            </a:r>
            <a:r>
              <a:rPr lang="ko-KR" altLang="en-US" dirty="0"/>
              <a:t>로 </a:t>
            </a:r>
            <a:r>
              <a:rPr lang="en-US" altLang="ko-KR" dirty="0"/>
              <a:t>RAID</a:t>
            </a:r>
            <a:r>
              <a:rPr lang="ko-KR" altLang="en-US" dirty="0"/>
              <a:t>를 구성할 때</a:t>
            </a:r>
            <a:r>
              <a:rPr lang="en-US" altLang="ko-KR" dirty="0"/>
              <a:t>,</a:t>
            </a:r>
            <a:r>
              <a:rPr lang="ko-KR" altLang="en-US" dirty="0"/>
              <a:t> 전체 </a:t>
            </a:r>
            <a:r>
              <a:rPr lang="en-US" altLang="ko-KR" dirty="0"/>
              <a:t>RAID</a:t>
            </a:r>
            <a:r>
              <a:rPr lang="ko-KR" altLang="en-US" dirty="0"/>
              <a:t>의 성능에 따라</a:t>
            </a:r>
            <a:r>
              <a:rPr lang="en-US" altLang="ko-KR" dirty="0"/>
              <a:t> </a:t>
            </a:r>
            <a:r>
              <a:rPr lang="ko-KR" altLang="en-US" dirty="0"/>
              <a:t>구성하는 </a:t>
            </a:r>
            <a:r>
              <a:rPr lang="en-US" altLang="ko-KR" dirty="0"/>
              <a:t>SSD</a:t>
            </a:r>
            <a:r>
              <a:rPr lang="ko-KR" altLang="en-US" dirty="0"/>
              <a:t>의 성능 차이를 고려해야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025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429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바탕</vt:lpstr>
      <vt:lpstr>한양신명조</vt:lpstr>
      <vt:lpstr>휴먼명조</vt:lpstr>
      <vt:lpstr>Arial</vt:lpstr>
      <vt:lpstr>Office 테마</vt:lpstr>
      <vt:lpstr>RAID를 구성하는 스토리지를 고려한 I/O처리 성능 분석 </vt:lpstr>
      <vt:lpstr>HDD vs SSD</vt:lpstr>
      <vt:lpstr>About RAID (Redundant Array of Independent Disks)</vt:lpstr>
      <vt:lpstr>RAID Level </vt:lpstr>
      <vt:lpstr>Simulation Environment  </vt:lpstr>
      <vt:lpstr>서로 다른 종류의 SSD 성능 비교  </vt:lpstr>
      <vt:lpstr>두 종류 SSD로 구성된 RAID의 성능 비교  </vt:lpstr>
      <vt:lpstr>SSD 구성 비율에 따른 TAIL-LATENCY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RAID를 구성하는 스토리지를 고려한 I/O처리 성능 분석</dc:title>
  <dc:creator>SeojinKim</dc:creator>
  <cp:lastModifiedBy>SeojinKim</cp:lastModifiedBy>
  <cp:revision>14</cp:revision>
  <dcterms:created xsi:type="dcterms:W3CDTF">2017-12-19T08:29:24Z</dcterms:created>
  <dcterms:modified xsi:type="dcterms:W3CDTF">2017-12-19T13:27:25Z</dcterms:modified>
</cp:coreProperties>
</file>