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9"/>
  </p:notesMasterIdLst>
  <p:handoutMasterIdLst>
    <p:handoutMasterId r:id="rId10"/>
  </p:handoutMasterIdLst>
  <p:sldIdLst>
    <p:sldId id="353" r:id="rId3"/>
    <p:sldId id="354" r:id="rId4"/>
    <p:sldId id="356" r:id="rId5"/>
    <p:sldId id="366" r:id="rId6"/>
    <p:sldId id="361" r:id="rId7"/>
    <p:sldId id="362" r:id="rId8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53"/>
            <p14:sldId id="354"/>
            <p14:sldId id="356"/>
            <p14:sldId id="366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5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4B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3896" autoAdjust="0"/>
  </p:normalViewPr>
  <p:slideViewPr>
    <p:cSldViewPr>
      <p:cViewPr varScale="1">
        <p:scale>
          <a:sx n="53" d="100"/>
          <a:sy n="53" d="100"/>
        </p:scale>
        <p:origin x="1456" y="4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8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5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468065"/>
            <a:ext cx="8640000" cy="5256120"/>
          </a:xfrm>
        </p:spPr>
        <p:txBody>
          <a:bodyPr>
            <a:normAutofit/>
          </a:bodyPr>
          <a:lstStyle/>
          <a:p>
            <a:r>
              <a:rPr lang="en-US" altLang="ko-KR" dirty="0"/>
              <a:t>1.Write Amplification: Garbage collection </a:t>
            </a:r>
          </a:p>
          <a:p>
            <a:pPr lvl="1"/>
            <a:r>
              <a:rPr lang="en-US" altLang="ko-KR" dirty="0"/>
              <a:t>NAND flash memory  - non-volatile memory (ex. SSD)</a:t>
            </a:r>
          </a:p>
          <a:p>
            <a:pPr lvl="1"/>
            <a:r>
              <a:rPr lang="en-US" altLang="ko-KR" dirty="0"/>
              <a:t>A log structured system </a:t>
            </a:r>
          </a:p>
          <a:p>
            <a:pPr lvl="2"/>
            <a:r>
              <a:rPr lang="en-US" altLang="ko-KR" dirty="0"/>
              <a:t>Written in a unit of page: 4KB </a:t>
            </a:r>
          </a:p>
          <a:p>
            <a:pPr lvl="2"/>
            <a:r>
              <a:rPr lang="en-US" altLang="ko-KR" dirty="0"/>
              <a:t>Erased in a unit of a block: 512KB (bigger than the unit of write)</a:t>
            </a:r>
          </a:p>
          <a:p>
            <a:pPr lvl="2"/>
            <a:r>
              <a:rPr lang="en-US" altLang="ko-KR" dirty="0"/>
              <a:t>Does not support in-place update </a:t>
            </a:r>
          </a:p>
          <a:p>
            <a:pPr lvl="2"/>
            <a:r>
              <a:rPr lang="en-US" altLang="ko-KR" dirty="0"/>
              <a:t>Internal fragmentation and tidy the fragmented data for GC </a:t>
            </a:r>
          </a:p>
          <a:p>
            <a:pPr lvl="1"/>
            <a:r>
              <a:rPr lang="en-US" altLang="ko-KR" dirty="0"/>
              <a:t> Moves valid pages from one place to another for GC </a:t>
            </a:r>
          </a:p>
          <a:p>
            <a:pPr lvl="1"/>
            <a:r>
              <a:rPr lang="en-US" altLang="ko-KR" dirty="0"/>
              <a:t>This makes </a:t>
            </a:r>
            <a:r>
              <a:rPr lang="en-US" altLang="ko-KR" dirty="0">
                <a:solidFill>
                  <a:srgbClr val="FF0000"/>
                </a:solidFill>
              </a:rPr>
              <a:t>additional writes (W.A) </a:t>
            </a:r>
          </a:p>
          <a:p>
            <a:pPr lvl="1"/>
            <a:r>
              <a:rPr lang="en-US" altLang="ko-KR" dirty="0"/>
              <a:t>Dependent for </a:t>
            </a:r>
          </a:p>
          <a:p>
            <a:pPr lvl="1"/>
            <a:r>
              <a:rPr lang="en-US" altLang="ko-KR" dirty="0"/>
              <a:t>1. space utilization: SSD is nearly full, GC initiates quicker but less efficient  </a:t>
            </a:r>
          </a:p>
          <a:p>
            <a:pPr lvl="2"/>
            <a:r>
              <a:rPr lang="en-US" altLang="ko-KR" dirty="0"/>
              <a:t>Still a larger fraction of the blocks(invalid blocks) are still alive</a:t>
            </a:r>
          </a:p>
          <a:p>
            <a:pPr lvl="1"/>
            <a:r>
              <a:rPr lang="en-US" altLang="ko-KR" dirty="0"/>
              <a:t>2. hotness of data: hot data tends to be more frequently invalidated, GC is efficient when hot workload concentrates on a small portion of data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Write Amplification: ECC recovery </a:t>
            </a:r>
          </a:p>
          <a:p>
            <a:r>
              <a:rPr lang="en-US" altLang="ko-KR" dirty="0"/>
              <a:t>ECC: Error Correcting Code</a:t>
            </a:r>
          </a:p>
          <a:p>
            <a:pPr lvl="1"/>
            <a:r>
              <a:rPr lang="en-US" altLang="ko-KR" dirty="0"/>
              <a:t>W.A. due to ECC recovery </a:t>
            </a:r>
          </a:p>
          <a:p>
            <a:pPr lvl="1"/>
            <a:r>
              <a:rPr lang="en-US" altLang="ko-KR" dirty="0"/>
              <a:t>Reads lead to write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D85DC-D466-4934-83F0-882C635D6F63}"/>
              </a:ext>
            </a:extLst>
          </p:cNvPr>
          <p:cNvSpPr/>
          <p:nvPr/>
        </p:nvSpPr>
        <p:spPr>
          <a:xfrm>
            <a:off x="2652422" y="6002542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(Write amplification due to ECC on flash memory or leave those bit  errors alone, MSST’12 )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0B7D-A5C8-4F1C-ABFC-A47CF74B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95" y="2886628"/>
            <a:ext cx="3389500" cy="247798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C2070E1-FE53-40DD-B238-12E22199B90B}"/>
              </a:ext>
            </a:extLst>
          </p:cNvPr>
          <p:cNvSpPr/>
          <p:nvPr/>
        </p:nvSpPr>
        <p:spPr>
          <a:xfrm>
            <a:off x="2184370" y="3924449"/>
            <a:ext cx="936104" cy="30253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9A4BD-1494-4978-9416-4FF56B5F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495" y="2785219"/>
            <a:ext cx="4896768" cy="27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Mean Time to Data Loss(MTTDL) </a:t>
            </a:r>
          </a:p>
          <a:p>
            <a:pPr lvl="1"/>
            <a:r>
              <a:rPr lang="en-US" altLang="ko-KR" dirty="0"/>
              <a:t>Mean Time to Data Loss(MTTDL):the mean time to data loss, the expected time to encounter the first data loss, </a:t>
            </a:r>
            <a:r>
              <a:rPr lang="ko-KR" altLang="en-US" dirty="0">
                <a:solidFill>
                  <a:srgbClr val="0070C0"/>
                </a:solidFill>
              </a:rPr>
              <a:t>길면 길수록 </a:t>
            </a:r>
            <a:r>
              <a:rPr lang="en-US" altLang="ko-KR" dirty="0">
                <a:solidFill>
                  <a:srgbClr val="0070C0"/>
                </a:solidFill>
              </a:rPr>
              <a:t>Endurance </a:t>
            </a:r>
            <a:r>
              <a:rPr lang="ko-KR" altLang="en-US" dirty="0">
                <a:solidFill>
                  <a:srgbClr val="0070C0"/>
                </a:solidFill>
              </a:rPr>
              <a:t>높다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165770" y="4155283"/>
            <a:ext cx="4320000" cy="2016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800" b="0" dirty="0"/>
              <a:t>Us : space utilization of SSD </a:t>
            </a:r>
          </a:p>
          <a:p>
            <a:pPr lvl="1"/>
            <a:r>
              <a:rPr lang="en-US" altLang="ko-KR" sz="1800" b="0" dirty="0"/>
              <a:t>T : the number of pages in an SSD </a:t>
            </a:r>
          </a:p>
          <a:p>
            <a:pPr lvl="1"/>
            <a:r>
              <a:rPr lang="en-US" altLang="ko-KR" sz="1800" b="0" dirty="0"/>
              <a:t>v(x) : uncorrectable page error rate 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1C9D61-A0D7-403B-9C89-745D309B8841}"/>
              </a:ext>
            </a:extLst>
          </p:cNvPr>
          <p:cNvGrpSpPr/>
          <p:nvPr/>
        </p:nvGrpSpPr>
        <p:grpSpPr>
          <a:xfrm>
            <a:off x="750316" y="2224630"/>
            <a:ext cx="8235783" cy="1416631"/>
            <a:chOff x="778396" y="2224630"/>
            <a:chExt cx="8235783" cy="141663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82A375-79D6-44E8-82FF-50611BA2272A}"/>
                </a:ext>
              </a:extLst>
            </p:cNvPr>
            <p:cNvSpPr/>
            <p:nvPr/>
          </p:nvSpPr>
          <p:spPr>
            <a:xfrm>
              <a:off x="778396" y="2224630"/>
              <a:ext cx="8221867" cy="14166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9D275B-EA25-4E97-A9D3-BAC11E176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602" y="2277489"/>
              <a:ext cx="6527645" cy="66675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34653CB-427E-4F28-96B0-56695F50C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08346" y="2847754"/>
              <a:ext cx="1739566" cy="44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E2F326-CD6A-4F6D-9139-0CBF49A79A14}"/>
                </a:ext>
              </a:extLst>
            </p:cNvPr>
            <p:cNvSpPr txBox="1"/>
            <p:nvPr/>
          </p:nvSpPr>
          <p:spPr>
            <a:xfrm>
              <a:off x="3963046" y="2854231"/>
              <a:ext cx="30180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State(1~j-1)</a:t>
              </a:r>
              <a:r>
                <a:rPr lang="ko-KR" altLang="en-US" dirty="0">
                  <a:solidFill>
                    <a:srgbClr val="0070C0"/>
                  </a:solidFill>
                </a:rPr>
                <a:t>까지 </a:t>
              </a:r>
              <a:r>
                <a:rPr lang="en-US" altLang="ko-KR" dirty="0">
                  <a:solidFill>
                    <a:srgbClr val="0070C0"/>
                  </a:solidFill>
                </a:rPr>
                <a:t>data loss</a:t>
              </a:r>
              <a:r>
                <a:rPr lang="ko-KR" altLang="en-US" dirty="0">
                  <a:solidFill>
                    <a:srgbClr val="0070C0"/>
                  </a:solidFill>
                </a:rPr>
                <a:t>가 발생하지 않을 확률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A11C3AD-00A3-4B31-A6B1-D064E75A2D80}"/>
                </a:ext>
              </a:extLst>
            </p:cNvPr>
            <p:cNvCxnSpPr>
              <a:cxnSpLocks/>
            </p:cNvCxnSpPr>
            <p:nvPr/>
          </p:nvCxnSpPr>
          <p:spPr>
            <a:xfrm>
              <a:off x="3783118" y="2847754"/>
              <a:ext cx="3800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D89B33-1D06-4D4B-AD7B-1E8A64BA71AF}"/>
                </a:ext>
              </a:extLst>
            </p:cNvPr>
            <p:cNvSpPr txBox="1"/>
            <p:nvPr/>
          </p:nvSpPr>
          <p:spPr>
            <a:xfrm>
              <a:off x="1931007" y="2852249"/>
              <a:ext cx="223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State(j)</a:t>
              </a:r>
              <a:r>
                <a:rPr lang="ko-KR" altLang="en-US" dirty="0">
                  <a:solidFill>
                    <a:srgbClr val="FF0000"/>
                  </a:solidFill>
                </a:rPr>
                <a:t>에서 </a:t>
              </a:r>
              <a:r>
                <a:rPr lang="en-US" altLang="ko-KR" dirty="0">
                  <a:solidFill>
                    <a:srgbClr val="FF0000"/>
                  </a:solidFill>
                </a:rPr>
                <a:t>data loss</a:t>
              </a:r>
              <a:r>
                <a:rPr lang="ko-KR" altLang="en-US" dirty="0">
                  <a:solidFill>
                    <a:srgbClr val="FF0000"/>
                  </a:solidFill>
                </a:rPr>
                <a:t>가 발생할 확률 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6DF4B8-581F-4A2B-83C9-B6DCA5D3FA58}"/>
                </a:ext>
              </a:extLst>
            </p:cNvPr>
            <p:cNvCxnSpPr>
              <a:cxnSpLocks/>
            </p:cNvCxnSpPr>
            <p:nvPr/>
          </p:nvCxnSpPr>
          <p:spPr>
            <a:xfrm>
              <a:off x="6981063" y="2854231"/>
              <a:ext cx="4988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B7BE55-19A0-4118-A2ED-96C93F7B15A7}"/>
                </a:ext>
              </a:extLst>
            </p:cNvPr>
            <p:cNvSpPr txBox="1"/>
            <p:nvPr/>
          </p:nvSpPr>
          <p:spPr>
            <a:xfrm>
              <a:off x="6781929" y="2867990"/>
              <a:ext cx="223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Time to write whole system once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7CE78ED-21E0-494E-94B4-3F196300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031" y="4218003"/>
            <a:ext cx="3325472" cy="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283549"/>
            <a:ext cx="8640000" cy="544063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Markov model of RAID5 system  </a:t>
            </a:r>
          </a:p>
          <a:p>
            <a:pPr lvl="1"/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 </a:t>
            </a:r>
            <a:r>
              <a:rPr lang="en-US" altLang="ko-KR" sz="1800" dirty="0"/>
              <a:t>loss</a:t>
            </a:r>
            <a:r>
              <a:rPr lang="ko-KR" altLang="en-US" sz="1800" dirty="0"/>
              <a:t> </a:t>
            </a:r>
            <a:r>
              <a:rPr lang="en-US" altLang="ko-KR" sz="1800" dirty="0"/>
              <a:t>rate</a:t>
            </a:r>
            <a:r>
              <a:rPr lang="ko-KR" altLang="en-US" sz="1800" dirty="0"/>
              <a:t> </a:t>
            </a:r>
            <a:r>
              <a:rPr lang="en-US" altLang="ko-KR" sz="1800" dirty="0"/>
              <a:t>for</a:t>
            </a:r>
            <a:r>
              <a:rPr lang="ko-KR" altLang="en-US" sz="1800" dirty="0"/>
              <a:t> </a:t>
            </a:r>
            <a:r>
              <a:rPr lang="en-US" altLang="ko-KR" sz="1800" dirty="0"/>
              <a:t>reaching state F</a:t>
            </a:r>
            <a:r>
              <a:rPr lang="en-US" altLang="ko-KR" sz="1000" dirty="0"/>
              <a:t>R</a:t>
            </a:r>
            <a:r>
              <a:rPr lang="en-US" altLang="ko-KR" sz="1800" dirty="0"/>
              <a:t>(data loss: RAID cannot recover the system )</a:t>
            </a:r>
          </a:p>
          <a:p>
            <a:pPr lvl="1"/>
            <a:endParaRPr lang="en-US" altLang="ko-KR" sz="18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7D56B83-924F-41D4-AC33-5D797DC071ED}"/>
              </a:ext>
            </a:extLst>
          </p:cNvPr>
          <p:cNvGrpSpPr/>
          <p:nvPr/>
        </p:nvGrpSpPr>
        <p:grpSpPr>
          <a:xfrm>
            <a:off x="1226904" y="2632307"/>
            <a:ext cx="3844533" cy="2119510"/>
            <a:chOff x="1005530" y="2950039"/>
            <a:chExt cx="4279697" cy="2528237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A75D827-25D4-421B-B5DC-11270DD59848}"/>
                </a:ext>
              </a:extLst>
            </p:cNvPr>
            <p:cNvSpPr/>
            <p:nvPr/>
          </p:nvSpPr>
          <p:spPr>
            <a:xfrm>
              <a:off x="1005530" y="3777787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2F7CBFB4-B0FF-4D6A-8C74-5DDBB5DFE6AA}"/>
                </a:ext>
              </a:extLst>
            </p:cNvPr>
            <p:cNvSpPr/>
            <p:nvPr/>
          </p:nvSpPr>
          <p:spPr>
            <a:xfrm>
              <a:off x="2213823" y="2950040"/>
              <a:ext cx="604482" cy="5654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v</a:t>
              </a:r>
              <a:r>
                <a:rPr lang="en-US" altLang="ko-KR" sz="1200" dirty="0"/>
                <a:t>0</a:t>
              </a:r>
              <a:endParaRPr lang="ko-KR" altLang="en-US" sz="2800" dirty="0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442A712C-323B-4F28-A4E8-B6F719D13544}"/>
                </a:ext>
              </a:extLst>
            </p:cNvPr>
            <p:cNvSpPr/>
            <p:nvPr/>
          </p:nvSpPr>
          <p:spPr>
            <a:xfrm>
              <a:off x="2152892" y="4912832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</a:t>
              </a:r>
              <a:r>
                <a:rPr lang="en-US" altLang="ko-KR" sz="1100" dirty="0"/>
                <a:t>0</a:t>
              </a:r>
              <a:endParaRPr lang="ko-KR" altLang="en-US" sz="1200" dirty="0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37DFF838-DE16-4813-A0D4-F0541E363F76}"/>
                </a:ext>
              </a:extLst>
            </p:cNvPr>
            <p:cNvSpPr/>
            <p:nvPr/>
          </p:nvSpPr>
          <p:spPr>
            <a:xfrm>
              <a:off x="4137415" y="3489837"/>
              <a:ext cx="604484" cy="565444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</a:t>
              </a:r>
              <a:r>
                <a:rPr lang="en-US" altLang="ko-KR" sz="1200" dirty="0"/>
                <a:t>R</a:t>
              </a:r>
              <a:endParaRPr lang="ko-KR" altLang="en-US" sz="1200" dirty="0"/>
            </a:p>
          </p:txBody>
        </p:sp>
        <p:cxnSp>
          <p:nvCxnSpPr>
            <p:cNvPr id="7" name="연결선: 구부러짐 6">
              <a:extLst>
                <a:ext uri="{FF2B5EF4-FFF2-40B4-BE49-F238E27FC236}">
                  <a16:creationId xmlns:a16="http://schemas.microsoft.com/office/drawing/2014/main" id="{5CFC277D-FB14-482D-8B57-95A28252405C}"/>
                </a:ext>
              </a:extLst>
            </p:cNvPr>
            <p:cNvCxnSpPr>
              <a:cxnSpLocks/>
              <a:stCxn id="4" idx="0"/>
              <a:endCxn id="11" idx="1"/>
            </p:cNvCxnSpPr>
            <p:nvPr/>
          </p:nvCxnSpPr>
          <p:spPr>
            <a:xfrm rot="5400000" flipH="1" flipV="1">
              <a:off x="1432589" y="2908030"/>
              <a:ext cx="744940" cy="994575"/>
            </a:xfrm>
            <a:prstGeom prst="curvedConnector3">
              <a:avLst>
                <a:gd name="adj1" fmla="val 10768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D67D6C45-4EED-4F36-83AD-11D5FB6E614B}"/>
                </a:ext>
              </a:extLst>
            </p:cNvPr>
            <p:cNvCxnSpPr>
              <a:cxnSpLocks/>
              <a:stCxn id="4" idx="4"/>
              <a:endCxn id="12" idx="4"/>
            </p:cNvCxnSpPr>
            <p:nvPr/>
          </p:nvCxnSpPr>
          <p:spPr>
            <a:xfrm rot="16200000" flipH="1">
              <a:off x="1313931" y="4337072"/>
              <a:ext cx="1135045" cy="1147362"/>
            </a:xfrm>
            <a:prstGeom prst="curvedConnector3">
              <a:avLst>
                <a:gd name="adj1" fmla="val 114542"/>
              </a:avLst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29E8248F-C3A6-4467-829E-936EDE150568}"/>
                </a:ext>
              </a:extLst>
            </p:cNvPr>
            <p:cNvCxnSpPr>
              <a:cxnSpLocks/>
              <a:stCxn id="11" idx="4"/>
              <a:endCxn id="4" idx="6"/>
            </p:cNvCxnSpPr>
            <p:nvPr/>
          </p:nvCxnSpPr>
          <p:spPr>
            <a:xfrm rot="5400000">
              <a:off x="1790527" y="3334970"/>
              <a:ext cx="545025" cy="906052"/>
            </a:xfrm>
            <a:prstGeom prst="curvedConnector2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E7700E0-DCCF-4D8A-AE4F-D6B67D4B4EE1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2757375" y="3526275"/>
              <a:ext cx="1525142" cy="1669279"/>
            </a:xfrm>
            <a:prstGeom prst="curvedConnector4">
              <a:avLst>
                <a:gd name="adj1" fmla="val 30371"/>
                <a:gd name="adj2" fmla="val 113695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F68C2ABB-D700-40C4-863D-867E1C633FE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H="1">
              <a:off x="3111173" y="2354931"/>
              <a:ext cx="576235" cy="1766452"/>
            </a:xfrm>
            <a:prstGeom prst="curvedConnector3">
              <a:avLst>
                <a:gd name="adj1" fmla="val -13943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03F0DEB5-4353-4109-8AB9-797E6E515D28}"/>
                </a:ext>
              </a:extLst>
            </p:cNvPr>
            <p:cNvSpPr/>
            <p:nvPr/>
          </p:nvSpPr>
          <p:spPr>
            <a:xfrm>
              <a:off x="4680744" y="4706664"/>
              <a:ext cx="604483" cy="565444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26" name="연결선: 구부러짐 25">
              <a:extLst>
                <a:ext uri="{FF2B5EF4-FFF2-40B4-BE49-F238E27FC236}">
                  <a16:creationId xmlns:a16="http://schemas.microsoft.com/office/drawing/2014/main" id="{2ED5E82D-71DF-4926-B760-8F502D529927}"/>
                </a:ext>
              </a:extLst>
            </p:cNvPr>
            <p:cNvCxnSpPr>
              <a:cxnSpLocks/>
              <a:stCxn id="12" idx="5"/>
              <a:endCxn id="24" idx="3"/>
            </p:cNvCxnSpPr>
            <p:nvPr/>
          </p:nvCxnSpPr>
          <p:spPr>
            <a:xfrm rot="5400000" flipH="1" flipV="1">
              <a:off x="3615975" y="4242176"/>
              <a:ext cx="206168" cy="2100417"/>
            </a:xfrm>
            <a:prstGeom prst="curvedConnector3">
              <a:avLst>
                <a:gd name="adj1" fmla="val -151045"/>
              </a:avLst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59C5BC2-A981-443E-92E9-A3B5CF618ADD}"/>
              </a:ext>
            </a:extLst>
          </p:cNvPr>
          <p:cNvSpPr txBox="1"/>
          <p:nvPr/>
        </p:nvSpPr>
        <p:spPr>
          <a:xfrm>
            <a:off x="1355276" y="485269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Nd</a:t>
            </a:r>
            <a:endParaRPr lang="ko-KR" altLang="en-US" sz="1600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52B7AE-C120-4CA1-AE63-78ECC49D86A5}"/>
              </a:ext>
            </a:extLst>
          </p:cNvPr>
          <p:cNvSpPr txBox="1"/>
          <p:nvPr/>
        </p:nvSpPr>
        <p:spPr>
          <a:xfrm>
            <a:off x="647253" y="2471106"/>
            <a:ext cx="94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Nu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</a:t>
            </a:r>
            <a:endParaRPr lang="ko-KR" altLang="en-US" sz="16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8A615-5B95-4F48-91F1-7AF64C3AC4F0}"/>
              </a:ext>
            </a:extLst>
          </p:cNvPr>
          <p:cNvSpPr txBox="1"/>
          <p:nvPr/>
        </p:nvSpPr>
        <p:spPr>
          <a:xfrm>
            <a:off x="3268603" y="2196257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1+3 = (N-1)(v(x)+d) </a:t>
            </a:r>
            <a:endParaRPr lang="ko-KR" altLang="en-US" sz="16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7CF0-53D4-41FB-90D9-F0FCFE7B25F7}"/>
              </a:ext>
            </a:extLst>
          </p:cNvPr>
          <p:cNvSpPr txBox="1"/>
          <p:nvPr/>
        </p:nvSpPr>
        <p:spPr>
          <a:xfrm>
            <a:off x="3331678" y="4892670"/>
            <a:ext cx="25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n</a:t>
            </a:r>
            <a:endParaRPr lang="ko-KR" altLang="en-US" i="1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DB9E1569-F073-4E73-B8B4-79AF5823DC97}"/>
              </a:ext>
            </a:extLst>
          </p:cNvPr>
          <p:cNvSpPr/>
          <p:nvPr/>
        </p:nvSpPr>
        <p:spPr>
          <a:xfrm>
            <a:off x="832760" y="5380587"/>
            <a:ext cx="1987323" cy="266099"/>
          </a:xfrm>
          <a:prstGeom prst="wedgeRectCallout">
            <a:avLst>
              <a:gd name="adj1" fmla="val -8133"/>
              <a:gd name="adj2" fmla="val -122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failure rate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796EC-541D-4B9B-997D-4368BF79A784}"/>
              </a:ext>
            </a:extLst>
          </p:cNvPr>
          <p:cNvSpPr txBox="1"/>
          <p:nvPr/>
        </p:nvSpPr>
        <p:spPr>
          <a:xfrm>
            <a:off x="3160073" y="3686777"/>
            <a:ext cx="225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 2+4=(N-1)(</a:t>
            </a:r>
            <a:r>
              <a:rPr lang="en-US" altLang="ko-KR" sz="1600" i="1" dirty="0" err="1"/>
              <a:t>u</a:t>
            </a:r>
            <a:r>
              <a:rPr lang="en-US" altLang="ko-KR" sz="1200" i="1" dirty="0" err="1"/>
              <a:t>s</a:t>
            </a:r>
            <a:r>
              <a:rPr lang="en-US" altLang="ko-KR" sz="1600" i="1" dirty="0" err="1"/>
              <a:t>Tv</a:t>
            </a:r>
            <a:r>
              <a:rPr lang="en-US" altLang="ko-KR" sz="1600" i="1" dirty="0"/>
              <a:t>(x)+d)</a:t>
            </a:r>
            <a:endParaRPr lang="ko-KR" altLang="en-US" sz="1600" i="1" dirty="0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871367A5-26FE-4C0D-BDBB-81E2D1AFB7BD}"/>
              </a:ext>
            </a:extLst>
          </p:cNvPr>
          <p:cNvSpPr/>
          <p:nvPr/>
        </p:nvSpPr>
        <p:spPr>
          <a:xfrm>
            <a:off x="4494638" y="2701728"/>
            <a:ext cx="1128023" cy="307001"/>
          </a:xfrm>
          <a:prstGeom prst="wedgeRectCallout">
            <a:avLst>
              <a:gd name="adj1" fmla="val -37702"/>
              <a:gd name="adj2" fmla="val 1202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Data loss</a:t>
            </a:r>
            <a:endParaRPr lang="ko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C15298B-751C-47A8-8247-741F263CF020}"/>
              </a:ext>
            </a:extLst>
          </p:cNvPr>
          <p:cNvSpPr/>
          <p:nvPr/>
        </p:nvSpPr>
        <p:spPr>
          <a:xfrm>
            <a:off x="1185893" y="2501006"/>
            <a:ext cx="375789" cy="287041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F2BA7471-6E8C-4E6E-8B91-384A6EE392C9}"/>
              </a:ext>
            </a:extLst>
          </p:cNvPr>
          <p:cNvSpPr/>
          <p:nvPr/>
        </p:nvSpPr>
        <p:spPr>
          <a:xfrm>
            <a:off x="560603" y="1823242"/>
            <a:ext cx="3011686" cy="315200"/>
          </a:xfrm>
          <a:prstGeom prst="wedgeRectCallout">
            <a:avLst>
              <a:gd name="adj1" fmla="val -22124"/>
              <a:gd name="adj2" fmla="val 15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Uncorrectable page error rate</a:t>
            </a:r>
            <a:endParaRPr lang="ko-KR" altLang="en-US" sz="1600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B1E78D66-EA87-4F14-BD50-8361CFBD6DA5}"/>
              </a:ext>
            </a:extLst>
          </p:cNvPr>
          <p:cNvSpPr/>
          <p:nvPr/>
        </p:nvSpPr>
        <p:spPr>
          <a:xfrm>
            <a:off x="3456880" y="5317045"/>
            <a:ext cx="2239532" cy="310461"/>
          </a:xfrm>
          <a:prstGeom prst="wedgeRectCallout">
            <a:avLst>
              <a:gd name="adj1" fmla="val -41637"/>
              <a:gd name="adj2" fmla="val -102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Device recovery rate</a:t>
            </a:r>
            <a:endParaRPr lang="ko-KR" altLang="en-US" sz="1600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03482B5F-C582-48A4-9F35-3C307AB7624C}"/>
              </a:ext>
            </a:extLst>
          </p:cNvPr>
          <p:cNvSpPr txBox="1">
            <a:spLocks/>
          </p:cNvSpPr>
          <p:nvPr/>
        </p:nvSpPr>
        <p:spPr>
          <a:xfrm>
            <a:off x="5692686" y="2841095"/>
            <a:ext cx="3412336" cy="264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Parity protection loses data when</a:t>
            </a:r>
          </a:p>
          <a:p>
            <a:pPr lvl="1"/>
            <a:r>
              <a:rPr lang="en-US" altLang="ko-KR" sz="1900" dirty="0"/>
              <a:t>1.Two Page errors in the same page group </a:t>
            </a:r>
          </a:p>
          <a:p>
            <a:pPr lvl="1"/>
            <a:r>
              <a:rPr lang="en-US" altLang="ko-KR" sz="1900" dirty="0"/>
              <a:t>2.Two device failures </a:t>
            </a:r>
          </a:p>
          <a:p>
            <a:pPr lvl="1"/>
            <a:r>
              <a:rPr lang="en-US" altLang="ko-KR" sz="1900" dirty="0"/>
              <a:t>3.Page error + device failure </a:t>
            </a:r>
          </a:p>
          <a:p>
            <a:pPr lvl="1"/>
            <a:r>
              <a:rPr lang="en-US" altLang="ko-KR" sz="1900" dirty="0"/>
              <a:t>4.Device failure + page error   </a:t>
            </a:r>
            <a:endParaRPr lang="en-US" altLang="ko-KR" sz="2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9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Different Parameters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34AF6D-E79B-47BA-B51B-72F9DF418E80}"/>
              </a:ext>
            </a:extLst>
          </p:cNvPr>
          <p:cNvGrpSpPr/>
          <p:nvPr/>
        </p:nvGrpSpPr>
        <p:grpSpPr>
          <a:xfrm>
            <a:off x="783483" y="1497681"/>
            <a:ext cx="7569670" cy="4442269"/>
            <a:chOff x="864320" y="1500481"/>
            <a:chExt cx="7273032" cy="45401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9D1664-6C5F-40A4-BA19-D55C8CC2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20" y="1500481"/>
              <a:ext cx="7273032" cy="443946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1E856F-0CC1-4CBB-A7A6-96156B665300}"/>
                </a:ext>
              </a:extLst>
            </p:cNvPr>
            <p:cNvSpPr/>
            <p:nvPr/>
          </p:nvSpPr>
          <p:spPr>
            <a:xfrm>
              <a:off x="7222952" y="5699417"/>
              <a:ext cx="914400" cy="3412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9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63" y="468065"/>
            <a:ext cx="8640000" cy="5256120"/>
          </a:xfrm>
        </p:spPr>
        <p:txBody>
          <a:bodyPr/>
          <a:lstStyle/>
          <a:p>
            <a:r>
              <a:rPr lang="en-US" altLang="ko-KR" dirty="0"/>
              <a:t>Different Parameters</a:t>
            </a:r>
          </a:p>
          <a:p>
            <a:r>
              <a:rPr lang="en-US" altLang="ko-KR" dirty="0"/>
              <a:t>TECC(Threshold ECC)</a:t>
            </a:r>
          </a:p>
          <a:p>
            <a:pPr lvl="1"/>
            <a:r>
              <a:rPr lang="en-US" altLang="ko-KR" dirty="0"/>
              <a:t> ECC overhead </a:t>
            </a:r>
            <a:r>
              <a:rPr lang="ko-KR" altLang="en-US" dirty="0"/>
              <a:t>감소</a:t>
            </a:r>
            <a:r>
              <a:rPr lang="en-US" altLang="ko-KR" dirty="0"/>
              <a:t>, parity overhead</a:t>
            </a:r>
            <a:r>
              <a:rPr lang="ko-KR" altLang="en-US" dirty="0"/>
              <a:t>영향 증가 </a:t>
            </a:r>
            <a:endParaRPr lang="en-US" altLang="ko-KR" dirty="0"/>
          </a:p>
          <a:p>
            <a:r>
              <a:rPr lang="en-US" altLang="ko-KR" dirty="0"/>
              <a:t>Hotness: slightly increase the W.A. (80% data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20%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space)</a:t>
            </a:r>
          </a:p>
          <a:p>
            <a:pPr lvl="1"/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efficient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GC</a:t>
            </a:r>
            <a:r>
              <a:rPr lang="ko-KR" altLang="en-US" dirty="0"/>
              <a:t> </a:t>
            </a:r>
            <a:r>
              <a:rPr lang="en-US" altLang="ko-KR" dirty="0"/>
              <a:t>overhead</a:t>
            </a:r>
            <a:r>
              <a:rPr lang="ko-KR" altLang="en-US" dirty="0"/>
              <a:t> 감소 </a:t>
            </a:r>
            <a:endParaRPr lang="en-US" altLang="ko-KR" dirty="0"/>
          </a:p>
          <a:p>
            <a:pPr lvl="1"/>
            <a:r>
              <a:rPr lang="en-US" altLang="ko-KR" dirty="0"/>
              <a:t>Slightly</a:t>
            </a:r>
          </a:p>
          <a:p>
            <a:r>
              <a:rPr lang="en-US" altLang="ko-KR" dirty="0"/>
              <a:t>Read-intensive workload</a:t>
            </a:r>
          </a:p>
          <a:p>
            <a:pPr lvl="1"/>
            <a:r>
              <a:rPr lang="en-US" altLang="ko-KR" dirty="0"/>
              <a:t>Less write, but ECC</a:t>
            </a:r>
            <a:r>
              <a:rPr lang="ko-KR" altLang="en-US" dirty="0"/>
              <a:t>로 인한 </a:t>
            </a:r>
            <a:r>
              <a:rPr lang="en-US" altLang="ko-KR" dirty="0"/>
              <a:t>overhead</a:t>
            </a:r>
            <a:r>
              <a:rPr lang="ko-KR" altLang="en-US" dirty="0"/>
              <a:t>가 </a:t>
            </a:r>
            <a:r>
              <a:rPr lang="en-US" altLang="ko-KR" dirty="0"/>
              <a:t>62.5MB/s/SSD</a:t>
            </a:r>
            <a:r>
              <a:rPr lang="ko-KR" altLang="en-US" dirty="0"/>
              <a:t>보다 크다 </a:t>
            </a:r>
            <a:endParaRPr lang="en-US" altLang="ko-KR" dirty="0"/>
          </a:p>
          <a:p>
            <a:r>
              <a:rPr lang="en-US" altLang="ko-KR" dirty="0"/>
              <a:t>Less-intensive workload  </a:t>
            </a:r>
          </a:p>
          <a:p>
            <a:pPr lvl="1"/>
            <a:r>
              <a:rPr lang="en-US" altLang="ko-KR" dirty="0"/>
              <a:t>More writes but lower read bandwidth, converts to redundant writes from frequent ECC recovery( read -&gt; ECC</a:t>
            </a:r>
            <a:r>
              <a:rPr lang="ko-KR" altLang="en-US" dirty="0"/>
              <a:t>로 </a:t>
            </a:r>
            <a:r>
              <a:rPr lang="en-US" altLang="ko-KR" dirty="0"/>
              <a:t>error</a:t>
            </a:r>
            <a:r>
              <a:rPr lang="ko-KR" altLang="en-US" dirty="0"/>
              <a:t>체크 </a:t>
            </a:r>
            <a:r>
              <a:rPr lang="en-US" altLang="ko-KR" dirty="0"/>
              <a:t>-&gt; write)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449E5-E1F8-4769-A5E0-CC7918A5F9CD}"/>
              </a:ext>
            </a:extLst>
          </p:cNvPr>
          <p:cNvSpPr txBox="1"/>
          <p:nvPr/>
        </p:nvSpPr>
        <p:spPr>
          <a:xfrm>
            <a:off x="648296" y="5939950"/>
            <a:ext cx="249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*8 SSD Capacity= 640GB </a:t>
            </a:r>
            <a:endParaRPr lang="ko-KR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4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10314</TotalTime>
  <Words>501</Words>
  <Application>Microsoft Office PowerPoint</Application>
  <PresentationFormat>사용자 지정</PresentationFormat>
  <Paragraphs>87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프레젠테이션</vt:lpstr>
      <vt:lpstr>TECC</vt:lpstr>
      <vt:lpstr>Today 공부한 내용</vt:lpstr>
      <vt:lpstr>PowerPoint 프레젠테이션</vt:lpstr>
      <vt:lpstr>Today 공부한 내용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1292</cp:revision>
  <cp:lastPrinted>2018-01-04T05:39:34Z</cp:lastPrinted>
  <dcterms:created xsi:type="dcterms:W3CDTF">2006-10-05T04:04:58Z</dcterms:created>
  <dcterms:modified xsi:type="dcterms:W3CDTF">2018-01-05T01:44:14Z</dcterms:modified>
</cp:coreProperties>
</file>