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56" r:id="rId1"/>
    <p:sldMasterId id="2147484069" r:id="rId2"/>
  </p:sldMasterIdLst>
  <p:notesMasterIdLst>
    <p:notesMasterId r:id="rId8"/>
  </p:notesMasterIdLst>
  <p:handoutMasterIdLst>
    <p:handoutMasterId r:id="rId9"/>
  </p:handoutMasterIdLst>
  <p:sldIdLst>
    <p:sldId id="395" r:id="rId3"/>
    <p:sldId id="407" r:id="rId4"/>
    <p:sldId id="401" r:id="rId5"/>
    <p:sldId id="408" r:id="rId6"/>
    <p:sldId id="409" r:id="rId7"/>
  </p:sldIdLst>
  <p:sldSz cx="9361488" cy="6408738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3BBBA73A-D899-4DC3-B572-EC896EB73079}">
          <p14:sldIdLst>
            <p14:sldId id="395"/>
            <p14:sldId id="407"/>
            <p14:sldId id="401"/>
            <p14:sldId id="408"/>
            <p14:sldId id="40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49" userDrawn="1">
          <p15:clr>
            <a:srgbClr val="A4A3A4"/>
          </p15:clr>
        </p15:guide>
        <p15:guide id="3" orient="horz" pos="215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D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826" autoAdjust="0"/>
  </p:normalViewPr>
  <p:slideViewPr>
    <p:cSldViewPr>
      <p:cViewPr varScale="1">
        <p:scale>
          <a:sx n="52" d="100"/>
          <a:sy n="52" d="100"/>
        </p:scale>
        <p:origin x="52" y="464"/>
      </p:cViewPr>
      <p:guideLst>
        <p:guide orient="horz" pos="2160"/>
        <p:guide pos="2949"/>
        <p:guide orient="horz" pos="215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ojinKim\Desktop\&#49892;&#54744;_raid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ojinKim\Desktop\&#49892;&#54744;_raid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ojinKim\Desktop\&#49892;&#54744;_raid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b="1">
                <a:solidFill>
                  <a:sysClr val="windowText" lastClr="000000"/>
                </a:solidFill>
              </a:rPr>
              <a:t>Write</a:t>
            </a:r>
            <a:r>
              <a:rPr lang="en-US" altLang="ko-KR" b="1" baseline="0">
                <a:solidFill>
                  <a:sysClr val="windowText" lastClr="000000"/>
                </a:solidFill>
              </a:rPr>
              <a:t> Queued(/dev/md0)</a:t>
            </a:r>
            <a:endParaRPr lang="ko-KR" altLang="en-US" b="1">
              <a:solidFill>
                <a:sysClr val="windowText" lastClr="000000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Sheet1!$M$5</c:f>
              <c:strCache>
                <c:ptCount val="1"/>
                <c:pt idx="0">
                  <c:v>횟수(K)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Sheet1!$N$4:$O$4</c:f>
              <c:strCache>
                <c:ptCount val="2"/>
                <c:pt idx="0">
                  <c:v>R0D3</c:v>
                </c:pt>
                <c:pt idx="1">
                  <c:v>R5D3</c:v>
                </c:pt>
              </c:strCache>
            </c:strRef>
          </c:cat>
          <c:val>
            <c:numRef>
              <c:f>Sheet1!$N$5:$O$5</c:f>
              <c:numCache>
                <c:formatCode>General</c:formatCode>
                <c:ptCount val="2"/>
                <c:pt idx="0">
                  <c:v>1092</c:v>
                </c:pt>
                <c:pt idx="1">
                  <c:v>1130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8F1-4059-9341-71750675502C}"/>
            </c:ext>
          </c:extLst>
        </c:ser>
        <c:ser>
          <c:idx val="1"/>
          <c:order val="1"/>
          <c:tx>
            <c:strRef>
              <c:f>Sheet1!$M$6</c:f>
              <c:strCache>
                <c:ptCount val="1"/>
                <c:pt idx="0">
                  <c:v>쓰기양(MiB)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Sheet1!$N$4:$O$4</c:f>
              <c:strCache>
                <c:ptCount val="2"/>
                <c:pt idx="0">
                  <c:v>R0D3</c:v>
                </c:pt>
                <c:pt idx="1">
                  <c:v>R5D3</c:v>
                </c:pt>
              </c:strCache>
            </c:strRef>
          </c:cat>
          <c:val>
            <c:numRef>
              <c:f>Sheet1!$N$6:$O$6</c:f>
              <c:numCache>
                <c:formatCode>General</c:formatCode>
                <c:ptCount val="2"/>
                <c:pt idx="0">
                  <c:v>8979</c:v>
                </c:pt>
                <c:pt idx="1">
                  <c:v>9017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8F1-4059-9341-7175067550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96138760"/>
        <c:axId val="696139088"/>
      </c:barChart>
      <c:catAx>
        <c:axId val="6961387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96139088"/>
        <c:crosses val="autoZero"/>
        <c:auto val="1"/>
        <c:lblAlgn val="ctr"/>
        <c:lblOffset val="100"/>
        <c:noMultiLvlLbl val="0"/>
      </c:catAx>
      <c:valAx>
        <c:axId val="696139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961387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b="1" dirty="0">
                <a:solidFill>
                  <a:schemeClr val="tx1"/>
                </a:solidFill>
              </a:rPr>
              <a:t>Write Queued(/dev/</a:t>
            </a:r>
            <a:r>
              <a:rPr lang="en-US" altLang="ko-KR" b="1" dirty="0" err="1">
                <a:solidFill>
                  <a:schemeClr val="tx1"/>
                </a:solidFill>
              </a:rPr>
              <a:t>sdx</a:t>
            </a:r>
            <a:r>
              <a:rPr lang="en-US" altLang="ko-KR" b="1" dirty="0">
                <a:solidFill>
                  <a:schemeClr val="tx1"/>
                </a:solidFill>
              </a:rPr>
              <a:t>) </a:t>
            </a:r>
            <a:endParaRPr lang="ko-KR" altLang="en-US" b="1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Sheet1!$E$41</c:f>
              <c:strCache>
                <c:ptCount val="1"/>
                <c:pt idx="0">
                  <c:v>SDA1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Sheet1!$D$42:$D$45</c:f>
              <c:strCache>
                <c:ptCount val="4"/>
                <c:pt idx="0">
                  <c:v>R0D3(K)</c:v>
                </c:pt>
                <c:pt idx="1">
                  <c:v>R0D3(MiB)</c:v>
                </c:pt>
                <c:pt idx="2">
                  <c:v>R5D3(K)</c:v>
                </c:pt>
                <c:pt idx="3">
                  <c:v>R5D3(MiB)</c:v>
                </c:pt>
              </c:strCache>
            </c:strRef>
          </c:cat>
          <c:val>
            <c:numRef>
              <c:f>Sheet1!$E$42:$E$45</c:f>
              <c:numCache>
                <c:formatCode>General</c:formatCode>
                <c:ptCount val="4"/>
                <c:pt idx="0">
                  <c:v>365</c:v>
                </c:pt>
                <c:pt idx="1">
                  <c:v>2955</c:v>
                </c:pt>
                <c:pt idx="2">
                  <c:v>1484</c:v>
                </c:pt>
                <c:pt idx="3">
                  <c:v>5937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A97-49BD-A559-D27F885638A8}"/>
            </c:ext>
          </c:extLst>
        </c:ser>
        <c:ser>
          <c:idx val="1"/>
          <c:order val="1"/>
          <c:tx>
            <c:strRef>
              <c:f>Sheet1!$F$41</c:f>
              <c:strCache>
                <c:ptCount val="1"/>
                <c:pt idx="0">
                  <c:v>SDB1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Sheet1!$D$42:$D$45</c:f>
              <c:strCache>
                <c:ptCount val="4"/>
                <c:pt idx="0">
                  <c:v>R0D3(K)</c:v>
                </c:pt>
                <c:pt idx="1">
                  <c:v>R0D3(MiB)</c:v>
                </c:pt>
                <c:pt idx="2">
                  <c:v>R5D3(K)</c:v>
                </c:pt>
                <c:pt idx="3">
                  <c:v>R5D3(MiB)</c:v>
                </c:pt>
              </c:strCache>
            </c:strRef>
          </c:cat>
          <c:val>
            <c:numRef>
              <c:f>Sheet1!$F$42:$F$45</c:f>
              <c:numCache>
                <c:formatCode>General</c:formatCode>
                <c:ptCount val="4"/>
                <c:pt idx="0">
                  <c:v>351</c:v>
                </c:pt>
                <c:pt idx="1">
                  <c:v>2857</c:v>
                </c:pt>
                <c:pt idx="2">
                  <c:v>1485</c:v>
                </c:pt>
                <c:pt idx="3">
                  <c:v>5942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A97-49BD-A559-D27F885638A8}"/>
            </c:ext>
          </c:extLst>
        </c:ser>
        <c:ser>
          <c:idx val="2"/>
          <c:order val="2"/>
          <c:tx>
            <c:strRef>
              <c:f>Sheet1!$G$41</c:f>
              <c:strCache>
                <c:ptCount val="1"/>
                <c:pt idx="0">
                  <c:v>SDD1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Sheet1!$D$42:$D$45</c:f>
              <c:strCache>
                <c:ptCount val="4"/>
                <c:pt idx="0">
                  <c:v>R0D3(K)</c:v>
                </c:pt>
                <c:pt idx="1">
                  <c:v>R0D3(MiB)</c:v>
                </c:pt>
                <c:pt idx="2">
                  <c:v>R5D3(K)</c:v>
                </c:pt>
                <c:pt idx="3">
                  <c:v>R5D3(MiB)</c:v>
                </c:pt>
              </c:strCache>
            </c:strRef>
          </c:cat>
          <c:val>
            <c:numRef>
              <c:f>Sheet1!$G$42:$G$45</c:f>
              <c:numCache>
                <c:formatCode>General</c:formatCode>
                <c:ptCount val="4"/>
                <c:pt idx="0">
                  <c:v>366</c:v>
                </c:pt>
                <c:pt idx="1">
                  <c:v>2956</c:v>
                </c:pt>
                <c:pt idx="2">
                  <c:v>1484</c:v>
                </c:pt>
                <c:pt idx="3">
                  <c:v>5936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A97-49BD-A559-D27F885638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36314024"/>
        <c:axId val="536312384"/>
      </c:barChart>
      <c:catAx>
        <c:axId val="5363140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36312384"/>
        <c:crosses val="autoZero"/>
        <c:auto val="1"/>
        <c:lblAlgn val="ctr"/>
        <c:lblOffset val="100"/>
        <c:noMultiLvlLbl val="0"/>
      </c:catAx>
      <c:valAx>
        <c:axId val="5363123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363140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600" b="1" dirty="0">
                <a:solidFill>
                  <a:schemeClr val="tx1"/>
                </a:solidFill>
              </a:rPr>
              <a:t>Performance</a:t>
            </a:r>
            <a:endParaRPr lang="ko-KR" altLang="en-US" sz="1600" b="1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Sheet1!$E$62</c:f>
              <c:strCache>
                <c:ptCount val="1"/>
                <c:pt idx="0">
                  <c:v>Latency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Sheet1!$F$61:$G$61</c:f>
              <c:strCache>
                <c:ptCount val="2"/>
                <c:pt idx="0">
                  <c:v>RAID0</c:v>
                </c:pt>
                <c:pt idx="1">
                  <c:v>RAID5</c:v>
                </c:pt>
              </c:strCache>
            </c:strRef>
          </c:cat>
          <c:val>
            <c:numRef>
              <c:f>Sheet1!$F$62:$G$62</c:f>
              <c:numCache>
                <c:formatCode>General</c:formatCode>
                <c:ptCount val="2"/>
                <c:pt idx="0">
                  <c:v>39.090000000000003</c:v>
                </c:pt>
                <c:pt idx="1">
                  <c:v>472.45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2F2-47F4-A58E-1D6B49F23B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83880792"/>
        <c:axId val="701623240"/>
      </c:barChart>
      <c:lineChart>
        <c:grouping val="standard"/>
        <c:varyColors val="0"/>
        <c:ser>
          <c:idx val="1"/>
          <c:order val="1"/>
          <c:tx>
            <c:strRef>
              <c:f>Sheet1!$E$63</c:f>
              <c:strCache>
                <c:ptCount val="1"/>
                <c:pt idx="0">
                  <c:v>IOPS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Sheet1!$F$61:$G$61</c:f>
              <c:strCache>
                <c:ptCount val="2"/>
                <c:pt idx="0">
                  <c:v>RAID0</c:v>
                </c:pt>
                <c:pt idx="1">
                  <c:v>RAID5</c:v>
                </c:pt>
              </c:strCache>
            </c:strRef>
          </c:cat>
          <c:val>
            <c:numRef>
              <c:f>Sheet1!$F$63:$G$63</c:f>
              <c:numCache>
                <c:formatCode>General</c:formatCode>
                <c:ptCount val="2"/>
                <c:pt idx="0">
                  <c:v>24622</c:v>
                </c:pt>
                <c:pt idx="1">
                  <c:v>2111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2F2-47F4-A58E-1D6B49F23B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01702288"/>
        <c:axId val="701704256"/>
      </c:lineChart>
      <c:catAx>
        <c:axId val="783880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01623240"/>
        <c:crosses val="autoZero"/>
        <c:auto val="1"/>
        <c:lblAlgn val="ctr"/>
        <c:lblOffset val="100"/>
        <c:noMultiLvlLbl val="0"/>
      </c:catAx>
      <c:valAx>
        <c:axId val="7016232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83880792"/>
        <c:crosses val="autoZero"/>
        <c:crossBetween val="between"/>
      </c:valAx>
      <c:valAx>
        <c:axId val="701704256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01702288"/>
        <c:crosses val="max"/>
        <c:crossBetween val="between"/>
      </c:valAx>
      <c:catAx>
        <c:axId val="70170228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70170425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C247EF33-FBA1-49C5-8039-997B147BF69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714AF20-7C0D-4BF4-ADD1-7E476EFB9DE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1287FE-776F-4D1B-A713-47B3374E9686}" type="datetimeFigureOut">
              <a:rPr lang="ko-KR" altLang="en-US" smtClean="0"/>
              <a:t>2018-05-13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5FA0C4A-B472-4BED-89D7-E1ACB2F5900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4C74B9A-7DC5-4102-85FB-9BDFC683CD9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E18985-0C00-47DE-A2E1-EBD16BDEFB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8985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99A078-7987-4461-8469-7453C7AF5D4A}" type="datetimeFigureOut">
              <a:rPr lang="ko-KR" altLang="en-US" smtClean="0"/>
              <a:t>2018-05-13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25513" y="685800"/>
            <a:ext cx="50069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D42821-CF68-4972-92E1-72FC09454A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564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33216" y="1980377"/>
            <a:ext cx="8496000" cy="1296000"/>
          </a:xfrm>
        </p:spPr>
        <p:txBody>
          <a:bodyPr>
            <a:normAutofit/>
          </a:bodyPr>
          <a:lstStyle>
            <a:lvl1pPr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04223" y="3780585"/>
            <a:ext cx="6553042" cy="1368000"/>
          </a:xfrm>
        </p:spPr>
        <p:txBody>
          <a:bodyPr>
            <a:normAutofit/>
          </a:bodyPr>
          <a:lstStyle>
            <a:lvl1pPr marL="0" indent="0" algn="ctr">
              <a:buNone/>
              <a:defRPr sz="3200" b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EE8D105-A473-495D-B792-09409D51E948}" type="datetime1">
              <a:rPr lang="ko-KR" altLang="en-US" smtClean="0"/>
              <a:pPr/>
              <a:t>2018-05-13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19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8076" y="255164"/>
            <a:ext cx="3079865" cy="10859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60082" y="255164"/>
            <a:ext cx="5233332" cy="546968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68076" y="1341088"/>
            <a:ext cx="3079865" cy="438375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6F97D-ECF3-4F9E-99D3-CE230241A956}" type="datetime1">
              <a:rPr lang="ko-KR" altLang="en-US" smtClean="0"/>
              <a:t>2018-05-13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590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34917" y="4486117"/>
            <a:ext cx="5616893" cy="52961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834917" y="572633"/>
            <a:ext cx="5616893" cy="384524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834917" y="5015728"/>
            <a:ext cx="5616893" cy="7521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28E00-6A23-42ED-A3F6-EDA6F327EF4F}" type="datetime1">
              <a:rPr lang="ko-KR" altLang="en-US" smtClean="0"/>
              <a:t>2018-05-13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3417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EE5D4-408B-49D1-AE45-3CE00485EA94}" type="datetime1">
              <a:rPr lang="ko-KR" altLang="en-US" smtClean="0"/>
              <a:t>2018-05-13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4438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7079" y="256647"/>
            <a:ext cx="2106335" cy="546819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68074" y="256647"/>
            <a:ext cx="6162980" cy="546819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D13BE-F119-4590-8866-A6A6058C647A}" type="datetime1">
              <a:rPr lang="ko-KR" altLang="en-US" smtClean="0"/>
              <a:t>2018-05-13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323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0662" y="1990866"/>
            <a:ext cx="9020167" cy="1373725"/>
          </a:xfrm>
        </p:spPr>
        <p:txBody>
          <a:bodyPr>
            <a:normAutofit/>
          </a:bodyPr>
          <a:lstStyle>
            <a:lvl1pPr>
              <a:defRPr sz="2966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0662" y="4081525"/>
            <a:ext cx="9020167" cy="1281647"/>
          </a:xfrm>
        </p:spPr>
        <p:txBody>
          <a:bodyPr>
            <a:normAutofit/>
          </a:bodyPr>
          <a:lstStyle>
            <a:lvl1pPr marL="0" indent="0" algn="r">
              <a:buNone/>
              <a:defRPr sz="1854" b="1">
                <a:solidFill>
                  <a:schemeClr val="tx1">
                    <a:tint val="75000"/>
                  </a:schemeClr>
                </a:solidFill>
              </a:defRPr>
            </a:lvl1pPr>
            <a:lvl2pPr marL="4965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31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897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863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2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79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760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726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44C9C-E70D-4D59-A503-71A90F7C03F8}" type="datetime1">
              <a:rPr lang="ko-KR" altLang="en-US" smtClean="0"/>
              <a:t>2018-05-13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7883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0662" y="168552"/>
            <a:ext cx="9020167" cy="539641"/>
          </a:xfrm>
        </p:spPr>
        <p:txBody>
          <a:bodyPr lIns="0" tIns="0" rIns="0" bIns="0">
            <a:normAutofit/>
          </a:bodyPr>
          <a:lstStyle>
            <a:lvl1pPr algn="l">
              <a:defRPr sz="2966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0662" y="1315417"/>
            <a:ext cx="9020167" cy="4519994"/>
          </a:xfrm>
        </p:spPr>
        <p:txBody>
          <a:bodyPr lIns="0" tIns="0" rIns="0" bIns="0">
            <a:normAutofit/>
          </a:bodyPr>
          <a:lstStyle>
            <a:lvl1pPr marL="266947" indent="-266947">
              <a:lnSpc>
                <a:spcPct val="120000"/>
              </a:lnSpc>
              <a:buFont typeface="Wingdings" panose="05000000000000000000" pitchFamily="2" charset="2"/>
              <a:buChar char="§"/>
              <a:defRPr sz="1668" b="1"/>
            </a:lvl1pPr>
            <a:lvl2pPr marL="533894" indent="-266947">
              <a:lnSpc>
                <a:spcPct val="120000"/>
              </a:lnSpc>
              <a:buFont typeface="Wingdings" panose="05000000000000000000" pitchFamily="2" charset="2"/>
              <a:buChar char="ü"/>
              <a:defRPr sz="1668" b="1"/>
            </a:lvl2pPr>
            <a:lvl3pPr marL="834210" indent="-266947">
              <a:lnSpc>
                <a:spcPct val="120000"/>
              </a:lnSpc>
              <a:buFont typeface="맑은 고딕" panose="020B0503020000020004" pitchFamily="50" charset="-127"/>
              <a:buChar char="→"/>
              <a:defRPr sz="1668" b="1"/>
            </a:lvl3pPr>
            <a:lvl4pPr marL="1134526" indent="-266947">
              <a:lnSpc>
                <a:spcPct val="120000"/>
              </a:lnSpc>
              <a:defRPr sz="1668" b="1"/>
            </a:lvl4pPr>
            <a:lvl5pPr marL="1401473">
              <a:lnSpc>
                <a:spcPct val="120000"/>
              </a:lnSpc>
              <a:defRPr sz="1668" b="1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68074" y="5966443"/>
            <a:ext cx="2184347" cy="337275"/>
          </a:xfrm>
        </p:spPr>
        <p:txBody>
          <a:bodyPr/>
          <a:lstStyle/>
          <a:p>
            <a:fld id="{35BB4FC9-0787-450A-A12E-2CCFA48D581B}" type="datetime1">
              <a:rPr lang="ko-KR" altLang="en-US" smtClean="0"/>
              <a:t>2018-05-13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98509" y="5966443"/>
            <a:ext cx="2964471" cy="337275"/>
          </a:xfrm>
        </p:spPr>
        <p:txBody>
          <a:bodyPr/>
          <a:lstStyle/>
          <a:p>
            <a:endParaRPr lang="ko-KR" altLang="en-US"/>
          </a:p>
        </p:txBody>
      </p:sp>
      <p:grpSp>
        <p:nvGrpSpPr>
          <p:cNvPr id="10" name="그룹 9"/>
          <p:cNvGrpSpPr/>
          <p:nvPr userDrawn="1"/>
        </p:nvGrpSpPr>
        <p:grpSpPr>
          <a:xfrm flipV="1">
            <a:off x="8063765" y="-3852"/>
            <a:ext cx="1300541" cy="1011827"/>
            <a:chOff x="7773686" y="5619175"/>
            <a:chExt cx="1370453" cy="1080001"/>
          </a:xfrm>
        </p:grpSpPr>
        <p:sp>
          <p:nvSpPr>
            <p:cNvPr id="7" name="직각 삼각형 6"/>
            <p:cNvSpPr/>
            <p:nvPr userDrawn="1"/>
          </p:nvSpPr>
          <p:spPr>
            <a:xfrm>
              <a:off x="8421429" y="6159173"/>
              <a:ext cx="720000" cy="540001"/>
            </a:xfrm>
            <a:prstGeom prst="rtTriangle">
              <a:avLst/>
            </a:prstGeom>
            <a:solidFill>
              <a:srgbClr val="EEE6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8"/>
            </a:p>
          </p:txBody>
        </p:sp>
        <p:sp>
          <p:nvSpPr>
            <p:cNvPr id="8" name="직각 삼각형 7"/>
            <p:cNvSpPr/>
            <p:nvPr userDrawn="1"/>
          </p:nvSpPr>
          <p:spPr>
            <a:xfrm flipH="1">
              <a:off x="7773686" y="6159175"/>
              <a:ext cx="647700" cy="540001"/>
            </a:xfrm>
            <a:prstGeom prst="rtTriangle">
              <a:avLst/>
            </a:prstGeom>
            <a:solidFill>
              <a:srgbClr val="EC74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8"/>
            </a:p>
          </p:txBody>
        </p:sp>
        <p:sp>
          <p:nvSpPr>
            <p:cNvPr id="9" name="이등변 삼각형 8"/>
            <p:cNvSpPr/>
            <p:nvPr userDrawn="1"/>
          </p:nvSpPr>
          <p:spPr>
            <a:xfrm rot="16200000">
              <a:off x="8244139" y="5799175"/>
              <a:ext cx="1080000" cy="720000"/>
            </a:xfrm>
            <a:prstGeom prst="triangle">
              <a:avLst/>
            </a:prstGeom>
            <a:solidFill>
              <a:srgbClr val="496F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8"/>
            </a:p>
          </p:txBody>
        </p:sp>
      </p:grp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04120" y="370979"/>
            <a:ext cx="2184347" cy="337275"/>
          </a:xfrm>
        </p:spPr>
        <p:txBody>
          <a:bodyPr lIns="0" tIns="0" rIns="0" bIns="0"/>
          <a:lstStyle>
            <a:lvl1pPr>
              <a:defRPr sz="1112" b="1">
                <a:solidFill>
                  <a:schemeClr val="bg1"/>
                </a:solidFill>
              </a:defRPr>
            </a:lvl1pPr>
          </a:lstStyle>
          <a:p>
            <a:fld id="{748ED32C-772A-4C05-B8B0-CAB15F4540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6057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0662" y="168552"/>
            <a:ext cx="9020167" cy="539641"/>
          </a:xfrm>
        </p:spPr>
        <p:txBody>
          <a:bodyPr lIns="0" tIns="0" rIns="0" bIns="0">
            <a:normAutofit/>
          </a:bodyPr>
          <a:lstStyle>
            <a:lvl1pPr algn="l">
              <a:defRPr sz="2966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68074" y="5966443"/>
            <a:ext cx="2184347" cy="337275"/>
          </a:xfrm>
        </p:spPr>
        <p:txBody>
          <a:bodyPr/>
          <a:lstStyle/>
          <a:p>
            <a:fld id="{1EAEBD3F-1505-4ACA-AAE6-5548307AF42B}" type="datetime1">
              <a:rPr lang="ko-KR" altLang="en-US" smtClean="0"/>
              <a:t>2018-05-13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98509" y="5966443"/>
            <a:ext cx="2964471" cy="337275"/>
          </a:xfrm>
        </p:spPr>
        <p:txBody>
          <a:bodyPr/>
          <a:lstStyle/>
          <a:p>
            <a:endParaRPr lang="ko-KR" altLang="en-US"/>
          </a:p>
        </p:txBody>
      </p:sp>
      <p:grpSp>
        <p:nvGrpSpPr>
          <p:cNvPr id="10" name="그룹 9"/>
          <p:cNvGrpSpPr/>
          <p:nvPr userDrawn="1"/>
        </p:nvGrpSpPr>
        <p:grpSpPr>
          <a:xfrm flipV="1">
            <a:off x="8063765" y="-3852"/>
            <a:ext cx="1300541" cy="1011827"/>
            <a:chOff x="7773686" y="5619175"/>
            <a:chExt cx="1370453" cy="1080001"/>
          </a:xfrm>
        </p:grpSpPr>
        <p:sp>
          <p:nvSpPr>
            <p:cNvPr id="7" name="직각 삼각형 6"/>
            <p:cNvSpPr/>
            <p:nvPr userDrawn="1"/>
          </p:nvSpPr>
          <p:spPr>
            <a:xfrm>
              <a:off x="8421429" y="6159173"/>
              <a:ext cx="720000" cy="540001"/>
            </a:xfrm>
            <a:prstGeom prst="rtTriangle">
              <a:avLst/>
            </a:prstGeom>
            <a:solidFill>
              <a:srgbClr val="EEE6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8"/>
            </a:p>
          </p:txBody>
        </p:sp>
        <p:sp>
          <p:nvSpPr>
            <p:cNvPr id="8" name="직각 삼각형 7"/>
            <p:cNvSpPr/>
            <p:nvPr userDrawn="1"/>
          </p:nvSpPr>
          <p:spPr>
            <a:xfrm flipH="1">
              <a:off x="7773686" y="6159175"/>
              <a:ext cx="647700" cy="540001"/>
            </a:xfrm>
            <a:prstGeom prst="rtTriangle">
              <a:avLst/>
            </a:prstGeom>
            <a:solidFill>
              <a:srgbClr val="EC74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8"/>
            </a:p>
          </p:txBody>
        </p:sp>
        <p:sp>
          <p:nvSpPr>
            <p:cNvPr id="9" name="이등변 삼각형 8"/>
            <p:cNvSpPr/>
            <p:nvPr userDrawn="1"/>
          </p:nvSpPr>
          <p:spPr>
            <a:xfrm rot="16200000">
              <a:off x="8244139" y="5799175"/>
              <a:ext cx="1080000" cy="720000"/>
            </a:xfrm>
            <a:prstGeom prst="triangle">
              <a:avLst/>
            </a:prstGeom>
            <a:solidFill>
              <a:srgbClr val="496F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8"/>
            </a:p>
          </p:txBody>
        </p:sp>
      </p:grp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04120" y="370979"/>
            <a:ext cx="2184347" cy="337275"/>
          </a:xfrm>
        </p:spPr>
        <p:txBody>
          <a:bodyPr lIns="0" tIns="0" rIns="0" bIns="0"/>
          <a:lstStyle>
            <a:lvl1pPr>
              <a:defRPr sz="1112" b="1">
                <a:solidFill>
                  <a:schemeClr val="bg1"/>
                </a:solidFill>
              </a:defRPr>
            </a:lvl1pPr>
          </a:lstStyle>
          <a:p>
            <a:fld id="{748ED32C-772A-4C05-B8B0-CAB15F4540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6795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9493" y="4118209"/>
            <a:ext cx="7957265" cy="1272845"/>
          </a:xfrm>
        </p:spPr>
        <p:txBody>
          <a:bodyPr anchor="t"/>
          <a:lstStyle>
            <a:lvl1pPr algn="l">
              <a:defRPr sz="4356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39493" y="2716299"/>
            <a:ext cx="7957265" cy="1401911"/>
          </a:xfrm>
        </p:spPr>
        <p:txBody>
          <a:bodyPr anchor="b"/>
          <a:lstStyle>
            <a:lvl1pPr marL="0" indent="0">
              <a:buNone/>
              <a:defRPr sz="2132">
                <a:solidFill>
                  <a:schemeClr val="tx1">
                    <a:tint val="75000"/>
                  </a:schemeClr>
                </a:solidFill>
              </a:defRPr>
            </a:lvl1pPr>
            <a:lvl2pPr marL="496584" indent="0">
              <a:buNone/>
              <a:defRPr sz="1946">
                <a:solidFill>
                  <a:schemeClr val="tx1">
                    <a:tint val="75000"/>
                  </a:schemeClr>
                </a:solidFill>
              </a:defRPr>
            </a:lvl2pPr>
            <a:lvl3pPr marL="993168" indent="0">
              <a:buNone/>
              <a:defRPr sz="1761">
                <a:solidFill>
                  <a:schemeClr val="tx1">
                    <a:tint val="75000"/>
                  </a:schemeClr>
                </a:solidFill>
              </a:defRPr>
            </a:lvl3pPr>
            <a:lvl4pPr marL="1489752" indent="0">
              <a:buNone/>
              <a:defRPr sz="1483">
                <a:solidFill>
                  <a:schemeClr val="tx1">
                    <a:tint val="75000"/>
                  </a:schemeClr>
                </a:solidFill>
              </a:defRPr>
            </a:lvl4pPr>
            <a:lvl5pPr marL="1986336" indent="0">
              <a:buNone/>
              <a:defRPr sz="1483">
                <a:solidFill>
                  <a:schemeClr val="tx1">
                    <a:tint val="75000"/>
                  </a:schemeClr>
                </a:solidFill>
              </a:defRPr>
            </a:lvl5pPr>
            <a:lvl6pPr marL="2482919" indent="0">
              <a:buNone/>
              <a:defRPr sz="1483">
                <a:solidFill>
                  <a:schemeClr val="tx1">
                    <a:tint val="75000"/>
                  </a:schemeClr>
                </a:solidFill>
              </a:defRPr>
            </a:lvl6pPr>
            <a:lvl7pPr marL="2979503" indent="0">
              <a:buNone/>
              <a:defRPr sz="1483">
                <a:solidFill>
                  <a:schemeClr val="tx1">
                    <a:tint val="75000"/>
                  </a:schemeClr>
                </a:solidFill>
              </a:defRPr>
            </a:lvl7pPr>
            <a:lvl8pPr marL="3476087" indent="0">
              <a:buNone/>
              <a:defRPr sz="1483">
                <a:solidFill>
                  <a:schemeClr val="tx1">
                    <a:tint val="75000"/>
                  </a:schemeClr>
                </a:solidFill>
              </a:defRPr>
            </a:lvl8pPr>
            <a:lvl9pPr marL="3972671" indent="0">
              <a:buNone/>
              <a:defRPr sz="148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29A98-1509-4244-82AA-2F5951607359}" type="datetime1">
              <a:rPr lang="ko-KR" altLang="en-US" smtClean="0"/>
              <a:t>2018-05-13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8221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074" y="1495375"/>
            <a:ext cx="4134657" cy="4229471"/>
          </a:xfrm>
        </p:spPr>
        <p:txBody>
          <a:bodyPr/>
          <a:lstStyle>
            <a:lvl1pPr>
              <a:defRPr sz="3059"/>
            </a:lvl1pPr>
            <a:lvl2pPr>
              <a:defRPr sz="2595"/>
            </a:lvl2pPr>
            <a:lvl3pPr>
              <a:defRPr sz="2132"/>
            </a:lvl3pPr>
            <a:lvl4pPr>
              <a:defRPr sz="1946"/>
            </a:lvl4pPr>
            <a:lvl5pPr>
              <a:defRPr sz="1946"/>
            </a:lvl5pPr>
            <a:lvl6pPr>
              <a:defRPr sz="1946"/>
            </a:lvl6pPr>
            <a:lvl7pPr>
              <a:defRPr sz="1946"/>
            </a:lvl7pPr>
            <a:lvl8pPr>
              <a:defRPr sz="1946"/>
            </a:lvl8pPr>
            <a:lvl9pPr>
              <a:defRPr sz="194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58757" y="1495375"/>
            <a:ext cx="4134657" cy="4229471"/>
          </a:xfrm>
        </p:spPr>
        <p:txBody>
          <a:bodyPr/>
          <a:lstStyle>
            <a:lvl1pPr>
              <a:defRPr sz="3059"/>
            </a:lvl1pPr>
            <a:lvl2pPr>
              <a:defRPr sz="2595"/>
            </a:lvl2pPr>
            <a:lvl3pPr>
              <a:defRPr sz="2132"/>
            </a:lvl3pPr>
            <a:lvl4pPr>
              <a:defRPr sz="1946"/>
            </a:lvl4pPr>
            <a:lvl5pPr>
              <a:defRPr sz="1946"/>
            </a:lvl5pPr>
            <a:lvl6pPr>
              <a:defRPr sz="1946"/>
            </a:lvl6pPr>
            <a:lvl7pPr>
              <a:defRPr sz="1946"/>
            </a:lvl7pPr>
            <a:lvl8pPr>
              <a:defRPr sz="1946"/>
            </a:lvl8pPr>
            <a:lvl9pPr>
              <a:defRPr sz="194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AAE-E105-499F-BCE6-736B3C62047A}" type="datetime1">
              <a:rPr lang="ko-KR" altLang="en-US" smtClean="0"/>
              <a:t>2018-05-13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72762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8074" y="1434550"/>
            <a:ext cx="4136283" cy="597853"/>
          </a:xfrm>
        </p:spPr>
        <p:txBody>
          <a:bodyPr anchor="b"/>
          <a:lstStyle>
            <a:lvl1pPr marL="0" indent="0">
              <a:buNone/>
              <a:defRPr sz="2595" b="1"/>
            </a:lvl1pPr>
            <a:lvl2pPr marL="496584" indent="0">
              <a:buNone/>
              <a:defRPr sz="2132" b="1"/>
            </a:lvl2pPr>
            <a:lvl3pPr marL="993168" indent="0">
              <a:buNone/>
              <a:defRPr sz="1946" b="1"/>
            </a:lvl3pPr>
            <a:lvl4pPr marL="1489752" indent="0">
              <a:buNone/>
              <a:defRPr sz="1761" b="1"/>
            </a:lvl4pPr>
            <a:lvl5pPr marL="1986336" indent="0">
              <a:buNone/>
              <a:defRPr sz="1761" b="1"/>
            </a:lvl5pPr>
            <a:lvl6pPr marL="2482919" indent="0">
              <a:buNone/>
              <a:defRPr sz="1761" b="1"/>
            </a:lvl6pPr>
            <a:lvl7pPr marL="2979503" indent="0">
              <a:buNone/>
              <a:defRPr sz="1761" b="1"/>
            </a:lvl7pPr>
            <a:lvl8pPr marL="3476087" indent="0">
              <a:buNone/>
              <a:defRPr sz="1761" b="1"/>
            </a:lvl8pPr>
            <a:lvl9pPr marL="3972671" indent="0">
              <a:buNone/>
              <a:defRPr sz="1761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8074" y="2032402"/>
            <a:ext cx="4136283" cy="3692442"/>
          </a:xfrm>
        </p:spPr>
        <p:txBody>
          <a:bodyPr/>
          <a:lstStyle>
            <a:lvl1pPr>
              <a:defRPr sz="2595"/>
            </a:lvl1pPr>
            <a:lvl2pPr>
              <a:defRPr sz="2132"/>
            </a:lvl2pPr>
            <a:lvl3pPr>
              <a:defRPr sz="1946"/>
            </a:lvl3pPr>
            <a:lvl4pPr>
              <a:defRPr sz="1761"/>
            </a:lvl4pPr>
            <a:lvl5pPr>
              <a:defRPr sz="1761"/>
            </a:lvl5pPr>
            <a:lvl6pPr>
              <a:defRPr sz="1761"/>
            </a:lvl6pPr>
            <a:lvl7pPr>
              <a:defRPr sz="1761"/>
            </a:lvl7pPr>
            <a:lvl8pPr>
              <a:defRPr sz="1761"/>
            </a:lvl8pPr>
            <a:lvl9pPr>
              <a:defRPr sz="176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755509" y="1434550"/>
            <a:ext cx="4137908" cy="597853"/>
          </a:xfrm>
        </p:spPr>
        <p:txBody>
          <a:bodyPr anchor="b"/>
          <a:lstStyle>
            <a:lvl1pPr marL="0" indent="0">
              <a:buNone/>
              <a:defRPr sz="2595" b="1"/>
            </a:lvl1pPr>
            <a:lvl2pPr marL="496584" indent="0">
              <a:buNone/>
              <a:defRPr sz="2132" b="1"/>
            </a:lvl2pPr>
            <a:lvl3pPr marL="993168" indent="0">
              <a:buNone/>
              <a:defRPr sz="1946" b="1"/>
            </a:lvl3pPr>
            <a:lvl4pPr marL="1489752" indent="0">
              <a:buNone/>
              <a:defRPr sz="1761" b="1"/>
            </a:lvl4pPr>
            <a:lvl5pPr marL="1986336" indent="0">
              <a:buNone/>
              <a:defRPr sz="1761" b="1"/>
            </a:lvl5pPr>
            <a:lvl6pPr marL="2482919" indent="0">
              <a:buNone/>
              <a:defRPr sz="1761" b="1"/>
            </a:lvl6pPr>
            <a:lvl7pPr marL="2979503" indent="0">
              <a:buNone/>
              <a:defRPr sz="1761" b="1"/>
            </a:lvl7pPr>
            <a:lvl8pPr marL="3476087" indent="0">
              <a:buNone/>
              <a:defRPr sz="1761" b="1"/>
            </a:lvl8pPr>
            <a:lvl9pPr marL="3972671" indent="0">
              <a:buNone/>
              <a:defRPr sz="1761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755509" y="2032402"/>
            <a:ext cx="4137908" cy="3692442"/>
          </a:xfrm>
        </p:spPr>
        <p:txBody>
          <a:bodyPr/>
          <a:lstStyle>
            <a:lvl1pPr>
              <a:defRPr sz="2595"/>
            </a:lvl1pPr>
            <a:lvl2pPr>
              <a:defRPr sz="2132"/>
            </a:lvl2pPr>
            <a:lvl3pPr>
              <a:defRPr sz="1946"/>
            </a:lvl3pPr>
            <a:lvl4pPr>
              <a:defRPr sz="1761"/>
            </a:lvl4pPr>
            <a:lvl5pPr>
              <a:defRPr sz="1761"/>
            </a:lvl5pPr>
            <a:lvl6pPr>
              <a:defRPr sz="1761"/>
            </a:lvl6pPr>
            <a:lvl7pPr>
              <a:defRPr sz="1761"/>
            </a:lvl7pPr>
            <a:lvl8pPr>
              <a:defRPr sz="1761"/>
            </a:lvl8pPr>
            <a:lvl9pPr>
              <a:defRPr sz="176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B0140-6687-457E-B8F4-9BDC3C60410D}" type="datetime1">
              <a:rPr lang="ko-KR" altLang="en-US" smtClean="0"/>
              <a:t>2018-05-13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271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0264" y="324161"/>
            <a:ext cx="8640000" cy="1008000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0263" y="1476176"/>
            <a:ext cx="8640000" cy="4320000"/>
          </a:xfrm>
        </p:spPr>
        <p:txBody>
          <a:bodyPr/>
          <a:lstStyle>
            <a:lvl1pPr>
              <a:lnSpc>
                <a:spcPct val="120000"/>
              </a:lnSpc>
              <a:defRPr sz="2800">
                <a:latin typeface="Century Gothic" panose="020B0502020202020204" pitchFamily="34" charset="0"/>
              </a:defRPr>
            </a:lvl1pPr>
            <a:lvl2pPr>
              <a:lnSpc>
                <a:spcPct val="120000"/>
              </a:lnSpc>
              <a:defRPr>
                <a:latin typeface="Century Gothic" panose="020B0502020202020204" pitchFamily="34" charset="0"/>
              </a:defRPr>
            </a:lvl2pPr>
            <a:lvl3pPr>
              <a:lnSpc>
                <a:spcPct val="120000"/>
              </a:lnSpc>
              <a:defRPr>
                <a:latin typeface="Century Gothic" panose="020B0502020202020204" pitchFamily="34" charset="0"/>
              </a:defRPr>
            </a:lvl3pPr>
            <a:lvl4pPr>
              <a:lnSpc>
                <a:spcPct val="120000"/>
              </a:lnSpc>
              <a:defRPr>
                <a:latin typeface="Century Gothic" panose="020B0502020202020204" pitchFamily="34" charset="0"/>
              </a:defRPr>
            </a:lvl4pPr>
            <a:lvl5pPr>
              <a:lnSpc>
                <a:spcPct val="120000"/>
              </a:lnSpc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B63F8-4126-4595-A0DE-38B9D056CFA4}" type="datetime1">
              <a:rPr lang="ko-KR" altLang="en-US" smtClean="0"/>
              <a:t>2018-05-13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21764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0662" y="168552"/>
            <a:ext cx="9020167" cy="539641"/>
          </a:xfrm>
        </p:spPr>
        <p:txBody>
          <a:bodyPr lIns="0" tIns="0" rIns="0" bIns="0">
            <a:normAutofit/>
          </a:bodyPr>
          <a:lstStyle>
            <a:lvl1pPr algn="l">
              <a:defRPr sz="2966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67C3C-B0E4-4432-9E0F-5B21C9EB0B7B}" type="datetime1">
              <a:rPr lang="ko-KR" altLang="en-US" smtClean="0"/>
              <a:t>2018-05-13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2852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BA28B-6AC4-48A2-A901-7F6374463681}" type="datetime1">
              <a:rPr lang="ko-KR" altLang="en-US" smtClean="0"/>
              <a:t>2018-05-13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8447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8077" y="255162"/>
            <a:ext cx="3079865" cy="1085926"/>
          </a:xfrm>
        </p:spPr>
        <p:txBody>
          <a:bodyPr anchor="b"/>
          <a:lstStyle>
            <a:lvl1pPr algn="l">
              <a:defRPr sz="2132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60083" y="255165"/>
            <a:ext cx="5233332" cy="5469681"/>
          </a:xfrm>
        </p:spPr>
        <p:txBody>
          <a:bodyPr/>
          <a:lstStyle>
            <a:lvl1pPr>
              <a:defRPr sz="3430"/>
            </a:lvl1pPr>
            <a:lvl2pPr>
              <a:defRPr sz="3059"/>
            </a:lvl2pPr>
            <a:lvl3pPr>
              <a:defRPr sz="2595"/>
            </a:lvl3pPr>
            <a:lvl4pPr>
              <a:defRPr sz="2132"/>
            </a:lvl4pPr>
            <a:lvl5pPr>
              <a:defRPr sz="2132"/>
            </a:lvl5pPr>
            <a:lvl6pPr>
              <a:defRPr sz="2132"/>
            </a:lvl6pPr>
            <a:lvl7pPr>
              <a:defRPr sz="2132"/>
            </a:lvl7pPr>
            <a:lvl8pPr>
              <a:defRPr sz="2132"/>
            </a:lvl8pPr>
            <a:lvl9pPr>
              <a:defRPr sz="2132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68077" y="1341090"/>
            <a:ext cx="3079865" cy="4383754"/>
          </a:xfrm>
        </p:spPr>
        <p:txBody>
          <a:bodyPr/>
          <a:lstStyle>
            <a:lvl1pPr marL="0" indent="0">
              <a:buNone/>
              <a:defRPr sz="1483"/>
            </a:lvl1pPr>
            <a:lvl2pPr marL="496584" indent="0">
              <a:buNone/>
              <a:defRPr sz="1298"/>
            </a:lvl2pPr>
            <a:lvl3pPr marL="993168" indent="0">
              <a:buNone/>
              <a:defRPr sz="1112"/>
            </a:lvl3pPr>
            <a:lvl4pPr marL="1489752" indent="0">
              <a:buNone/>
              <a:defRPr sz="1020"/>
            </a:lvl4pPr>
            <a:lvl5pPr marL="1986336" indent="0">
              <a:buNone/>
              <a:defRPr sz="1020"/>
            </a:lvl5pPr>
            <a:lvl6pPr marL="2482919" indent="0">
              <a:buNone/>
              <a:defRPr sz="1020"/>
            </a:lvl6pPr>
            <a:lvl7pPr marL="2979503" indent="0">
              <a:buNone/>
              <a:defRPr sz="1020"/>
            </a:lvl7pPr>
            <a:lvl8pPr marL="3476087" indent="0">
              <a:buNone/>
              <a:defRPr sz="1020"/>
            </a:lvl8pPr>
            <a:lvl9pPr marL="3972671" indent="0">
              <a:buNone/>
              <a:defRPr sz="102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4205E-30A5-4F83-850F-8B4D294FC275}" type="datetime1">
              <a:rPr lang="ko-KR" altLang="en-US" smtClean="0"/>
              <a:t>2018-05-13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4040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34917" y="4486117"/>
            <a:ext cx="5616893" cy="529612"/>
          </a:xfrm>
        </p:spPr>
        <p:txBody>
          <a:bodyPr anchor="b"/>
          <a:lstStyle>
            <a:lvl1pPr algn="l">
              <a:defRPr sz="2132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834917" y="572633"/>
            <a:ext cx="5616893" cy="3845243"/>
          </a:xfrm>
        </p:spPr>
        <p:txBody>
          <a:bodyPr/>
          <a:lstStyle>
            <a:lvl1pPr marL="0" indent="0">
              <a:buNone/>
              <a:defRPr sz="3430"/>
            </a:lvl1pPr>
            <a:lvl2pPr marL="496584" indent="0">
              <a:buNone/>
              <a:defRPr sz="3059"/>
            </a:lvl2pPr>
            <a:lvl3pPr marL="993168" indent="0">
              <a:buNone/>
              <a:defRPr sz="2595"/>
            </a:lvl3pPr>
            <a:lvl4pPr marL="1489752" indent="0">
              <a:buNone/>
              <a:defRPr sz="2132"/>
            </a:lvl4pPr>
            <a:lvl5pPr marL="1986336" indent="0">
              <a:buNone/>
              <a:defRPr sz="2132"/>
            </a:lvl5pPr>
            <a:lvl6pPr marL="2482919" indent="0">
              <a:buNone/>
              <a:defRPr sz="2132"/>
            </a:lvl6pPr>
            <a:lvl7pPr marL="2979503" indent="0">
              <a:buNone/>
              <a:defRPr sz="2132"/>
            </a:lvl7pPr>
            <a:lvl8pPr marL="3476087" indent="0">
              <a:buNone/>
              <a:defRPr sz="2132"/>
            </a:lvl8pPr>
            <a:lvl9pPr marL="3972671" indent="0">
              <a:buNone/>
              <a:defRPr sz="2132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834917" y="5015730"/>
            <a:ext cx="5616893" cy="752135"/>
          </a:xfrm>
        </p:spPr>
        <p:txBody>
          <a:bodyPr/>
          <a:lstStyle>
            <a:lvl1pPr marL="0" indent="0">
              <a:buNone/>
              <a:defRPr sz="1483"/>
            </a:lvl1pPr>
            <a:lvl2pPr marL="496584" indent="0">
              <a:buNone/>
              <a:defRPr sz="1298"/>
            </a:lvl2pPr>
            <a:lvl3pPr marL="993168" indent="0">
              <a:buNone/>
              <a:defRPr sz="1112"/>
            </a:lvl3pPr>
            <a:lvl4pPr marL="1489752" indent="0">
              <a:buNone/>
              <a:defRPr sz="1020"/>
            </a:lvl4pPr>
            <a:lvl5pPr marL="1986336" indent="0">
              <a:buNone/>
              <a:defRPr sz="1020"/>
            </a:lvl5pPr>
            <a:lvl6pPr marL="2482919" indent="0">
              <a:buNone/>
              <a:defRPr sz="1020"/>
            </a:lvl6pPr>
            <a:lvl7pPr marL="2979503" indent="0">
              <a:buNone/>
              <a:defRPr sz="1020"/>
            </a:lvl7pPr>
            <a:lvl8pPr marL="3476087" indent="0">
              <a:buNone/>
              <a:defRPr sz="1020"/>
            </a:lvl8pPr>
            <a:lvl9pPr marL="3972671" indent="0">
              <a:buNone/>
              <a:defRPr sz="102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99AD8-EFAA-40AA-92CB-3DE90DF775DA}" type="datetime1">
              <a:rPr lang="ko-KR" altLang="en-US" smtClean="0"/>
              <a:t>2018-05-13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0601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B28A9-7B53-4F1D-AA8A-43D7152296D6}" type="datetime1">
              <a:rPr lang="ko-KR" altLang="en-US" smtClean="0"/>
              <a:t>2018-05-13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10189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7080" y="256650"/>
            <a:ext cx="2106335" cy="546819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68074" y="256650"/>
            <a:ext cx="6162980" cy="546819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CAF6-C20E-4122-A875-8055CB44474E}" type="datetime1">
              <a:rPr lang="ko-KR" altLang="en-US" smtClean="0"/>
              <a:t>2018-05-13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111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yj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0264" y="252121"/>
            <a:ext cx="8640000" cy="720000"/>
          </a:xfrm>
        </p:spPr>
        <p:txBody>
          <a:bodyPr>
            <a:normAutofit/>
          </a:bodyPr>
          <a:lstStyle>
            <a:lvl1pPr algn="l">
              <a:defRPr sz="3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0263" y="1044129"/>
            <a:ext cx="8640000" cy="4680056"/>
          </a:xfrm>
        </p:spPr>
        <p:txBody>
          <a:bodyPr>
            <a:normAutofit/>
          </a:bodyPr>
          <a:lstStyle>
            <a:lvl1pPr marL="285750" indent="-285750" algn="l">
              <a:lnSpc>
                <a:spcPct val="120000"/>
              </a:lnSpc>
              <a:buFont typeface="Wingdings" panose="05000000000000000000" pitchFamily="2" charset="2"/>
              <a:buChar char="§"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>
              <a:lnSpc>
                <a:spcPct val="120000"/>
              </a:lnSpc>
              <a:buFont typeface="Arial" panose="020B0604020202020204" pitchFamily="34" charset="0"/>
              <a:buChar char="▫"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00150" indent="-285750" algn="l">
              <a:lnSpc>
                <a:spcPct val="120000"/>
              </a:lnSpc>
              <a:buFont typeface="Arial" panose="020B0604020202020204" pitchFamily="34" charset="0"/>
              <a:buChar char="•"/>
              <a:defRPr sz="12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57350" indent="-285750" algn="l">
              <a:lnSpc>
                <a:spcPct val="120000"/>
              </a:lnSpc>
              <a:buFont typeface="Arial" panose="020B0604020202020204" pitchFamily="34" charset="0"/>
              <a:buChar char="◦"/>
              <a:defRPr sz="12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14550" indent="-285750" algn="l">
              <a:lnSpc>
                <a:spcPct val="120000"/>
              </a:lnSpc>
              <a:buFont typeface="Arial" panose="020B0604020202020204" pitchFamily="34" charset="0"/>
              <a:buChar char="◦"/>
              <a:defRPr sz="12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BB61BDC-B0ED-4804-A88C-81B28739FBF8}" type="datetime1">
              <a:rPr lang="ko-KR" altLang="en-US" smtClean="0"/>
              <a:t>2018-05-13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11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j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0264" y="252121"/>
            <a:ext cx="8640000" cy="720000"/>
          </a:xfrm>
        </p:spPr>
        <p:txBody>
          <a:bodyPr>
            <a:normAutofit/>
          </a:bodyPr>
          <a:lstStyle>
            <a:lvl1pPr>
              <a:defRPr sz="3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0263" y="1548185"/>
            <a:ext cx="4320000" cy="4176000"/>
          </a:xfrm>
        </p:spPr>
        <p:txBody>
          <a:bodyPr>
            <a:normAutofit/>
          </a:bodyPr>
          <a:lstStyle>
            <a:lvl1pPr marL="285750" indent="-285750" algn="l">
              <a:lnSpc>
                <a:spcPct val="120000"/>
              </a:lnSpc>
              <a:buFont typeface="Wingdings" panose="05000000000000000000" pitchFamily="2" charset="2"/>
              <a:buChar char="§"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>
              <a:lnSpc>
                <a:spcPct val="120000"/>
              </a:lnSpc>
              <a:buFont typeface="Arial" panose="020B0604020202020204" pitchFamily="34" charset="0"/>
              <a:buChar char="▫"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00150" indent="-285750" algn="l">
              <a:lnSpc>
                <a:spcPct val="120000"/>
              </a:lnSpc>
              <a:buFont typeface="Arial" panose="020B0604020202020204" pitchFamily="34" charset="0"/>
              <a:buChar char="•"/>
              <a:defRPr sz="12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57350" indent="-285750" algn="l">
              <a:lnSpc>
                <a:spcPct val="120000"/>
              </a:lnSpc>
              <a:buFont typeface="Arial" panose="020B0604020202020204" pitchFamily="34" charset="0"/>
              <a:buChar char="◦"/>
              <a:defRPr sz="12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14550" indent="-285750" algn="l">
              <a:lnSpc>
                <a:spcPct val="120000"/>
              </a:lnSpc>
              <a:buFont typeface="Arial" panose="020B0604020202020204" pitchFamily="34" charset="0"/>
              <a:buChar char="◦"/>
              <a:defRPr sz="12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2DF1ECB-4838-4D49-8952-35FB8A3997C1}" type="datetime1">
              <a:rPr lang="ko-KR" altLang="en-US" smtClean="0"/>
              <a:t>2018-05-13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3"/>
          </p:nvPr>
        </p:nvSpPr>
        <p:spPr>
          <a:xfrm>
            <a:off x="4680744" y="1548185"/>
            <a:ext cx="4320000" cy="4176000"/>
          </a:xfrm>
        </p:spPr>
        <p:txBody>
          <a:bodyPr>
            <a:normAutofit/>
          </a:bodyPr>
          <a:lstStyle>
            <a:lvl1pPr marL="285750" indent="-285750" algn="l">
              <a:lnSpc>
                <a:spcPct val="120000"/>
              </a:lnSpc>
              <a:buFont typeface="Wingdings" panose="05000000000000000000" pitchFamily="2" charset="2"/>
              <a:buChar char="§"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>
              <a:lnSpc>
                <a:spcPct val="120000"/>
              </a:lnSpc>
              <a:buFont typeface="Arial" panose="020B0604020202020204" pitchFamily="34" charset="0"/>
              <a:buChar char="▫"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00150" indent="-285750" algn="l">
              <a:lnSpc>
                <a:spcPct val="120000"/>
              </a:lnSpc>
              <a:buFont typeface="Arial" panose="020B0604020202020204" pitchFamily="34" charset="0"/>
              <a:buChar char="•"/>
              <a:defRPr sz="12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57350" indent="-285750" algn="l">
              <a:lnSpc>
                <a:spcPct val="120000"/>
              </a:lnSpc>
              <a:buFont typeface="Arial" panose="020B0604020202020204" pitchFamily="34" charset="0"/>
              <a:buChar char="◦"/>
              <a:defRPr sz="12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14550" indent="-285750" algn="l">
              <a:lnSpc>
                <a:spcPct val="120000"/>
              </a:lnSpc>
              <a:buFont typeface="Arial" panose="020B0604020202020204" pitchFamily="34" charset="0"/>
              <a:buChar char="◦"/>
              <a:defRPr sz="12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299435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9493" y="4118208"/>
            <a:ext cx="7957265" cy="127284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39493" y="2716297"/>
            <a:ext cx="7957265" cy="1401911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8F421-AD10-4F9D-A8EE-781C699EBFF5}" type="datetime1">
              <a:rPr lang="ko-KR" altLang="en-US" smtClean="0"/>
              <a:t>2018-05-13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80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074" y="1495374"/>
            <a:ext cx="4134657" cy="422947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58757" y="1495374"/>
            <a:ext cx="4134657" cy="422947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2590E-75AE-41AD-AAB7-A0794B800105}" type="datetime1">
              <a:rPr lang="ko-KR" altLang="en-US" smtClean="0"/>
              <a:t>2018-05-13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438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8074" y="1434549"/>
            <a:ext cx="4136283" cy="59785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8074" y="2032401"/>
            <a:ext cx="4136283" cy="3692442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755507" y="1434549"/>
            <a:ext cx="4137908" cy="59785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755507" y="2032401"/>
            <a:ext cx="4137908" cy="3692442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C21CDFC-2488-4B62-B25D-D724676C1136}" type="datetime1">
              <a:rPr lang="ko-KR" altLang="en-US" smtClean="0"/>
              <a:t>2018-05-13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355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0264" y="324161"/>
            <a:ext cx="8640000" cy="1008000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16C88-9741-4661-80E3-1574A0BB4267}" type="datetime1">
              <a:rPr lang="ko-KR" altLang="en-US" smtClean="0"/>
              <a:t>2018-05-13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694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A5B74-B15E-4A4B-8205-07D7F5F3D6ED}" type="datetime1">
              <a:rPr lang="ko-KR" altLang="en-US" smtClean="0"/>
              <a:t>2018-05-13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786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68075" y="256647"/>
            <a:ext cx="8425339" cy="1068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8075" y="1495374"/>
            <a:ext cx="8425339" cy="42294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68074" y="5939951"/>
            <a:ext cx="2184347" cy="3412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96128F2-3091-42C9-886B-2219534F619A}" type="datetime1">
              <a:rPr lang="ko-KR" altLang="en-US" smtClean="0"/>
              <a:t>2018-05-13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98509" y="5939951"/>
            <a:ext cx="2964471" cy="3412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09067" y="5939951"/>
            <a:ext cx="2184347" cy="3412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346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7" r:id="rId1"/>
    <p:sldLayoutId id="2147484058" r:id="rId2"/>
    <p:sldLayoutId id="2147484068" r:id="rId3"/>
    <p:sldLayoutId id="2147484082" r:id="rId4"/>
    <p:sldLayoutId id="2147484059" r:id="rId5"/>
    <p:sldLayoutId id="2147484060" r:id="rId6"/>
    <p:sldLayoutId id="2147484061" r:id="rId7"/>
    <p:sldLayoutId id="2147484062" r:id="rId8"/>
    <p:sldLayoutId id="2147484063" r:id="rId9"/>
    <p:sldLayoutId id="2147484064" r:id="rId10"/>
    <p:sldLayoutId id="2147484065" r:id="rId11"/>
    <p:sldLayoutId id="2147484066" r:id="rId12"/>
    <p:sldLayoutId id="2147484067" r:id="rId1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alphaModFix amt="50000"/>
            <a:lum/>
          </a:blip>
          <a:srcRect/>
          <a:tile tx="0" ty="0" sx="96000" sy="96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68075" y="256648"/>
            <a:ext cx="8425339" cy="1068122"/>
          </a:xfrm>
          <a:prstGeom prst="rect">
            <a:avLst/>
          </a:prstGeom>
        </p:spPr>
        <p:txBody>
          <a:bodyPr vert="horz" lIns="107149" tIns="53575" rIns="107149" bIns="53575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8075" y="1495375"/>
            <a:ext cx="8425339" cy="4229471"/>
          </a:xfrm>
          <a:prstGeom prst="rect">
            <a:avLst/>
          </a:prstGeom>
        </p:spPr>
        <p:txBody>
          <a:bodyPr vert="horz" lIns="107149" tIns="53575" rIns="107149" bIns="53575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68074" y="5939953"/>
            <a:ext cx="2184347" cy="341206"/>
          </a:xfrm>
          <a:prstGeom prst="rect">
            <a:avLst/>
          </a:prstGeom>
        </p:spPr>
        <p:txBody>
          <a:bodyPr vert="horz" lIns="107149" tIns="53575" rIns="107149" bIns="53575" rtlCol="0" anchor="ctr"/>
          <a:lstStyle>
            <a:lvl1pPr algn="l">
              <a:defRPr sz="1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EAE52-0B4E-4715-9D98-5A5EEE80C814}" type="datetime1">
              <a:rPr lang="ko-KR" altLang="en-US" smtClean="0"/>
              <a:t>2018-05-13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98509" y="5939953"/>
            <a:ext cx="2964471" cy="341206"/>
          </a:xfrm>
          <a:prstGeom prst="rect">
            <a:avLst/>
          </a:prstGeom>
        </p:spPr>
        <p:txBody>
          <a:bodyPr vert="horz" lIns="107149" tIns="53575" rIns="107149" bIns="53575" rtlCol="0" anchor="ctr"/>
          <a:lstStyle>
            <a:lvl1pPr algn="ctr">
              <a:defRPr sz="1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09068" y="5939953"/>
            <a:ext cx="2184347" cy="341206"/>
          </a:xfrm>
          <a:prstGeom prst="rect">
            <a:avLst/>
          </a:prstGeom>
        </p:spPr>
        <p:txBody>
          <a:bodyPr vert="horz" lIns="107149" tIns="53575" rIns="107149" bIns="53575" rtlCol="0" anchor="ctr"/>
          <a:lstStyle>
            <a:lvl1pPr algn="r">
              <a:defRPr sz="1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633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0" r:id="rId1"/>
    <p:sldLayoutId id="2147484071" r:id="rId2"/>
    <p:sldLayoutId id="2147484072" r:id="rId3"/>
    <p:sldLayoutId id="2147484073" r:id="rId4"/>
    <p:sldLayoutId id="2147484074" r:id="rId5"/>
    <p:sldLayoutId id="2147484075" r:id="rId6"/>
    <p:sldLayoutId id="2147484076" r:id="rId7"/>
    <p:sldLayoutId id="2147484077" r:id="rId8"/>
    <p:sldLayoutId id="2147484078" r:id="rId9"/>
    <p:sldLayoutId id="2147484079" r:id="rId10"/>
    <p:sldLayoutId id="2147484080" r:id="rId11"/>
    <p:sldLayoutId id="2147484081" r:id="rId12"/>
  </p:sldLayoutIdLst>
  <p:hf hdr="0" ftr="0" dt="0"/>
  <p:txStyles>
    <p:titleStyle>
      <a:lvl1pPr algn="ctr" defTabSz="993168" rtl="0" eaLnBrk="1" latinLnBrk="1" hangingPunct="1">
        <a:spcBef>
          <a:spcPct val="0"/>
        </a:spcBef>
        <a:buNone/>
        <a:defRPr sz="48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2438" indent="-372438" algn="l" defTabSz="993168" rtl="0" eaLnBrk="1" latinLnBrk="1" hangingPunct="1">
        <a:spcBef>
          <a:spcPct val="20000"/>
        </a:spcBef>
        <a:buFont typeface="Arial" panose="020B0604020202020204" pitchFamily="34" charset="0"/>
        <a:buChar char="•"/>
        <a:defRPr sz="3430" kern="1200">
          <a:solidFill>
            <a:schemeClr val="tx1"/>
          </a:solidFill>
          <a:latin typeface="+mn-lt"/>
          <a:ea typeface="+mn-ea"/>
          <a:cs typeface="+mn-cs"/>
        </a:defRPr>
      </a:lvl1pPr>
      <a:lvl2pPr marL="806949" indent="-310365" algn="l" defTabSz="993168" rtl="0" eaLnBrk="1" latinLnBrk="1" hangingPunct="1">
        <a:spcBef>
          <a:spcPct val="20000"/>
        </a:spcBef>
        <a:buFont typeface="Arial" panose="020B0604020202020204" pitchFamily="34" charset="0"/>
        <a:buChar char="–"/>
        <a:defRPr sz="3059" kern="1200">
          <a:solidFill>
            <a:schemeClr val="tx1"/>
          </a:solidFill>
          <a:latin typeface="+mn-lt"/>
          <a:ea typeface="+mn-ea"/>
          <a:cs typeface="+mn-cs"/>
        </a:defRPr>
      </a:lvl2pPr>
      <a:lvl3pPr marL="1241459" indent="-248291" algn="l" defTabSz="993168" rtl="0" eaLnBrk="1" latinLnBrk="1" hangingPunct="1">
        <a:spcBef>
          <a:spcPct val="20000"/>
        </a:spcBef>
        <a:buFont typeface="Arial" panose="020B0604020202020204" pitchFamily="34" charset="0"/>
        <a:buChar char="•"/>
        <a:defRPr sz="2595" kern="1200">
          <a:solidFill>
            <a:schemeClr val="tx1"/>
          </a:solidFill>
          <a:latin typeface="+mn-lt"/>
          <a:ea typeface="+mn-ea"/>
          <a:cs typeface="+mn-cs"/>
        </a:defRPr>
      </a:lvl3pPr>
      <a:lvl4pPr marL="1738043" indent="-248291" algn="l" defTabSz="993168" rtl="0" eaLnBrk="1" latinLnBrk="1" hangingPunct="1">
        <a:spcBef>
          <a:spcPct val="20000"/>
        </a:spcBef>
        <a:buFont typeface="Arial" panose="020B0604020202020204" pitchFamily="34" charset="0"/>
        <a:buChar char="–"/>
        <a:defRPr sz="2132" kern="1200">
          <a:solidFill>
            <a:schemeClr val="tx1"/>
          </a:solidFill>
          <a:latin typeface="+mn-lt"/>
          <a:ea typeface="+mn-ea"/>
          <a:cs typeface="+mn-cs"/>
        </a:defRPr>
      </a:lvl4pPr>
      <a:lvl5pPr marL="2234627" indent="-248291" algn="l" defTabSz="993168" rtl="0" eaLnBrk="1" latinLnBrk="1" hangingPunct="1">
        <a:spcBef>
          <a:spcPct val="20000"/>
        </a:spcBef>
        <a:buFont typeface="Arial" panose="020B0604020202020204" pitchFamily="34" charset="0"/>
        <a:buChar char="»"/>
        <a:defRPr sz="2132" kern="1200">
          <a:solidFill>
            <a:schemeClr val="tx1"/>
          </a:solidFill>
          <a:latin typeface="+mn-lt"/>
          <a:ea typeface="+mn-ea"/>
          <a:cs typeface="+mn-cs"/>
        </a:defRPr>
      </a:lvl5pPr>
      <a:lvl6pPr marL="2731211" indent="-248291" algn="l" defTabSz="993168" rtl="0" eaLnBrk="1" latinLnBrk="1" hangingPunct="1">
        <a:spcBef>
          <a:spcPct val="20000"/>
        </a:spcBef>
        <a:buFont typeface="Arial" panose="020B0604020202020204" pitchFamily="34" charset="0"/>
        <a:buChar char="•"/>
        <a:defRPr sz="2132" kern="1200">
          <a:solidFill>
            <a:schemeClr val="tx1"/>
          </a:solidFill>
          <a:latin typeface="+mn-lt"/>
          <a:ea typeface="+mn-ea"/>
          <a:cs typeface="+mn-cs"/>
        </a:defRPr>
      </a:lvl6pPr>
      <a:lvl7pPr marL="3227795" indent="-248291" algn="l" defTabSz="993168" rtl="0" eaLnBrk="1" latinLnBrk="1" hangingPunct="1">
        <a:spcBef>
          <a:spcPct val="20000"/>
        </a:spcBef>
        <a:buFont typeface="Arial" panose="020B0604020202020204" pitchFamily="34" charset="0"/>
        <a:buChar char="•"/>
        <a:defRPr sz="2132" kern="1200">
          <a:solidFill>
            <a:schemeClr val="tx1"/>
          </a:solidFill>
          <a:latin typeface="+mn-lt"/>
          <a:ea typeface="+mn-ea"/>
          <a:cs typeface="+mn-cs"/>
        </a:defRPr>
      </a:lvl7pPr>
      <a:lvl8pPr marL="3724379" indent="-248291" algn="l" defTabSz="993168" rtl="0" eaLnBrk="1" latinLnBrk="1" hangingPunct="1">
        <a:spcBef>
          <a:spcPct val="20000"/>
        </a:spcBef>
        <a:buFont typeface="Arial" panose="020B0604020202020204" pitchFamily="34" charset="0"/>
        <a:buChar char="•"/>
        <a:defRPr sz="2132" kern="1200">
          <a:solidFill>
            <a:schemeClr val="tx1"/>
          </a:solidFill>
          <a:latin typeface="+mn-lt"/>
          <a:ea typeface="+mn-ea"/>
          <a:cs typeface="+mn-cs"/>
        </a:defRPr>
      </a:lvl8pPr>
      <a:lvl9pPr marL="4220963" indent="-248291" algn="l" defTabSz="993168" rtl="0" eaLnBrk="1" latinLnBrk="1" hangingPunct="1">
        <a:spcBef>
          <a:spcPct val="20000"/>
        </a:spcBef>
        <a:buFont typeface="Arial" panose="020B0604020202020204" pitchFamily="34" charset="0"/>
        <a:buChar char="•"/>
        <a:defRPr sz="213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1pPr>
      <a:lvl2pPr marL="496584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2pPr>
      <a:lvl3pPr marL="993168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3pPr>
      <a:lvl4pPr marL="1489752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4pPr>
      <a:lvl5pPr marL="1986336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5pPr>
      <a:lvl6pPr marL="2482919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6pPr>
      <a:lvl7pPr marL="2979503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7pPr>
      <a:lvl8pPr marL="3476087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8pPr>
      <a:lvl9pPr marL="3972671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70C8E8-C63F-4130-948C-49583CBDC7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RAID Write </a:t>
            </a:r>
            <a:r>
              <a:rPr lang="ko-KR" altLang="en-US" dirty="0"/>
              <a:t>분석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A4EC485-140C-4C6C-9AB2-FFD3BA4A64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김서진 </a:t>
            </a:r>
          </a:p>
        </p:txBody>
      </p:sp>
    </p:spTree>
    <p:extLst>
      <p:ext uri="{BB962C8B-B14F-4D97-AF65-F5344CB8AC3E}">
        <p14:creationId xmlns:p14="http://schemas.microsoft.com/office/powerpoint/2010/main" val="1501102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EE89E0-DA79-4D57-92D8-E052C5575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MD/Journal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1430A5-D618-4DF5-8028-0F3EA60B0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263" y="1044129"/>
            <a:ext cx="4968553" cy="4680056"/>
          </a:xfrm>
        </p:spPr>
        <p:txBody>
          <a:bodyPr/>
          <a:lstStyle/>
          <a:p>
            <a:r>
              <a:rPr lang="en-US" altLang="ko-KR" dirty="0"/>
              <a:t>Write Hole </a:t>
            </a:r>
            <a:r>
              <a:rPr lang="ko-KR" altLang="en-US" dirty="0"/>
              <a:t>문제 </a:t>
            </a:r>
            <a:endParaRPr lang="en-US" altLang="ko-KR" dirty="0"/>
          </a:p>
          <a:p>
            <a:r>
              <a:rPr lang="ko-KR" altLang="en-US" dirty="0"/>
              <a:t>기존 방법</a:t>
            </a:r>
            <a:endParaRPr lang="en-US" altLang="ko-KR" dirty="0"/>
          </a:p>
          <a:p>
            <a:pPr lvl="1"/>
            <a:r>
              <a:rPr lang="en-US" altLang="ko-KR" dirty="0"/>
              <a:t>MD drive</a:t>
            </a:r>
            <a:r>
              <a:rPr lang="ko-KR" altLang="en-US" dirty="0"/>
              <a:t>는 </a:t>
            </a:r>
            <a:r>
              <a:rPr lang="en-US" altLang="ko-KR" dirty="0"/>
              <a:t>inconsistency</a:t>
            </a:r>
            <a:r>
              <a:rPr lang="ko-KR" altLang="en-US" dirty="0"/>
              <a:t>한 상황에서 </a:t>
            </a:r>
            <a:r>
              <a:rPr lang="en-US" altLang="ko-KR" dirty="0"/>
              <a:t>data</a:t>
            </a:r>
            <a:r>
              <a:rPr lang="ko-KR" altLang="en-US" dirty="0"/>
              <a:t>에 접근하지 않는다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Array</a:t>
            </a:r>
            <a:r>
              <a:rPr lang="ko-KR" altLang="en-US" dirty="0"/>
              <a:t>가 </a:t>
            </a:r>
            <a:r>
              <a:rPr lang="en-US" altLang="ko-KR" dirty="0"/>
              <a:t>degraded</a:t>
            </a:r>
            <a:r>
              <a:rPr lang="ko-KR" altLang="en-US" dirty="0"/>
              <a:t>된 경우</a:t>
            </a:r>
            <a:r>
              <a:rPr lang="en-US" altLang="ko-KR" dirty="0"/>
              <a:t>, MD</a:t>
            </a:r>
            <a:r>
              <a:rPr lang="ko-KR" altLang="en-US" dirty="0"/>
              <a:t>는 </a:t>
            </a:r>
            <a:r>
              <a:rPr lang="en-US" altLang="ko-KR" dirty="0"/>
              <a:t>array</a:t>
            </a:r>
            <a:r>
              <a:rPr lang="ko-KR" altLang="en-US" dirty="0"/>
              <a:t>를 </a:t>
            </a:r>
            <a:r>
              <a:rPr lang="en-US" altLang="ko-KR" dirty="0"/>
              <a:t>assemble</a:t>
            </a:r>
            <a:r>
              <a:rPr lang="ko-KR" altLang="en-US" dirty="0"/>
              <a:t>하지 않는다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예방하기 위한 방법 존재하지 </a:t>
            </a:r>
            <a:r>
              <a:rPr lang="en-US" altLang="ko-KR" dirty="0"/>
              <a:t>x   </a:t>
            </a:r>
          </a:p>
          <a:p>
            <a:r>
              <a:rPr lang="ko-KR" altLang="en-US" dirty="0"/>
              <a:t>새롭게 제안하는 방법 </a:t>
            </a:r>
            <a:endParaRPr lang="en-US" altLang="ko-KR" dirty="0"/>
          </a:p>
          <a:p>
            <a:pPr lvl="1"/>
            <a:r>
              <a:rPr lang="en-US" altLang="ko-KR" dirty="0"/>
              <a:t>MD Layer</a:t>
            </a:r>
            <a:r>
              <a:rPr lang="ko-KR" altLang="en-US" dirty="0"/>
              <a:t>에 </a:t>
            </a:r>
            <a:r>
              <a:rPr lang="en-US" altLang="ko-KR" dirty="0"/>
              <a:t>Journal</a:t>
            </a:r>
            <a:r>
              <a:rPr lang="ko-KR" altLang="en-US" dirty="0"/>
              <a:t>영역을 따로 만든다</a:t>
            </a:r>
            <a:r>
              <a:rPr lang="en-US" altLang="ko-KR" dirty="0"/>
              <a:t>. </a:t>
            </a:r>
          </a:p>
          <a:p>
            <a:pPr lvl="1"/>
            <a:r>
              <a:rPr lang="en-US" altLang="ko-KR" dirty="0"/>
              <a:t>Journal </a:t>
            </a:r>
            <a:r>
              <a:rPr lang="ko-KR" altLang="en-US" dirty="0"/>
              <a:t>영역에 모든 변경사항을 </a:t>
            </a:r>
            <a:r>
              <a:rPr lang="en-US" altLang="ko-KR" dirty="0"/>
              <a:t>write</a:t>
            </a:r>
            <a:r>
              <a:rPr lang="ko-KR" altLang="en-US" dirty="0"/>
              <a:t>한다</a:t>
            </a:r>
            <a:r>
              <a:rPr lang="en-US" altLang="ko-KR" dirty="0"/>
              <a:t>. </a:t>
            </a:r>
          </a:p>
          <a:p>
            <a:pPr lvl="1"/>
            <a:r>
              <a:rPr lang="en-US" altLang="ko-KR" dirty="0"/>
              <a:t>(recover</a:t>
            </a:r>
            <a:r>
              <a:rPr lang="ko-KR" altLang="en-US" dirty="0"/>
              <a:t>상황에서</a:t>
            </a:r>
            <a:r>
              <a:rPr lang="en-US" altLang="ko-KR" dirty="0"/>
              <a:t>)array</a:t>
            </a:r>
            <a:r>
              <a:rPr lang="ko-KR" altLang="en-US" dirty="0"/>
              <a:t>가 </a:t>
            </a:r>
            <a:r>
              <a:rPr lang="ko-KR" altLang="en-US" dirty="0" err="1"/>
              <a:t>재시작될</a:t>
            </a:r>
            <a:r>
              <a:rPr lang="ko-KR" altLang="en-US" dirty="0"/>
              <a:t> 때</a:t>
            </a:r>
            <a:r>
              <a:rPr lang="en-US" altLang="ko-KR" dirty="0"/>
              <a:t>, journal</a:t>
            </a:r>
            <a:r>
              <a:rPr lang="ko-KR" altLang="en-US" dirty="0"/>
              <a:t>에 있던 모든 </a:t>
            </a:r>
            <a:r>
              <a:rPr lang="en-US" altLang="ko-KR" dirty="0"/>
              <a:t>data</a:t>
            </a:r>
            <a:r>
              <a:rPr lang="ko-KR" altLang="en-US" dirty="0"/>
              <a:t>와 </a:t>
            </a:r>
            <a:r>
              <a:rPr lang="en-US" altLang="ko-KR" dirty="0"/>
              <a:t>parity block</a:t>
            </a:r>
            <a:r>
              <a:rPr lang="ko-KR" altLang="en-US" dirty="0"/>
              <a:t>을 </a:t>
            </a:r>
            <a:r>
              <a:rPr lang="en-US" altLang="ko-KR" dirty="0"/>
              <a:t>array</a:t>
            </a:r>
            <a:r>
              <a:rPr lang="ko-KR" altLang="en-US" dirty="0"/>
              <a:t>에 다시 쓴다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04D9432-F31F-4843-A4BD-C73D11179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E997C8C-6806-450C-BFD0-BE3021F0A1B3}"/>
              </a:ext>
            </a:extLst>
          </p:cNvPr>
          <p:cNvSpPr/>
          <p:nvPr/>
        </p:nvSpPr>
        <p:spPr>
          <a:xfrm>
            <a:off x="1080344" y="5724185"/>
            <a:ext cx="35958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참조</a:t>
            </a:r>
            <a:r>
              <a:rPr lang="en-US" altLang="ko-KR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r>
              <a:rPr lang="ko-KR" altLang="en-US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https://lwn.net/Articles/665299/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EFAB14F-5F5D-4F8E-9F64-FF992F7F6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4709" y="1620193"/>
            <a:ext cx="3780622" cy="289905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47F6A888-207D-441B-93AC-AD799D688D97}"/>
              </a:ext>
            </a:extLst>
          </p:cNvPr>
          <p:cNvSpPr/>
          <p:nvPr/>
        </p:nvSpPr>
        <p:spPr>
          <a:xfrm>
            <a:off x="5328816" y="4735273"/>
            <a:ext cx="3718406" cy="72008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A journal for MD/RAID5 </a:t>
            </a:r>
            <a:r>
              <a:rPr lang="ko-KR" altLang="en-US"/>
              <a:t>기능을 위해 추가된 코드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8952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E560C8-61CE-43AA-B101-565748C61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RAID0/RAID5 Write </a:t>
            </a:r>
            <a:r>
              <a:rPr lang="ko-KR" altLang="en-US" dirty="0"/>
              <a:t>비교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51C02D-E84D-4C2B-AAED-E450E666F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</a:t>
            </a:fld>
            <a:endParaRPr lang="ko-KR" altLang="en-US"/>
          </a:p>
        </p:txBody>
      </p:sp>
      <p:graphicFrame>
        <p:nvGraphicFramePr>
          <p:cNvPr id="8" name="차트 7">
            <a:extLst>
              <a:ext uri="{FF2B5EF4-FFF2-40B4-BE49-F238E27FC236}">
                <a16:creationId xmlns:a16="http://schemas.microsoft.com/office/drawing/2014/main" id="{B5EF7856-B164-4A1A-B2EF-E16DE0EE1CB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3464827"/>
              </p:ext>
            </p:extLst>
          </p:nvPr>
        </p:nvGraphicFramePr>
        <p:xfrm>
          <a:off x="360264" y="1313957"/>
          <a:ext cx="4104456" cy="29272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42FF967D-D00F-4505-BA13-63850E2024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908981"/>
              </p:ext>
            </p:extLst>
          </p:nvPr>
        </p:nvGraphicFramePr>
        <p:xfrm>
          <a:off x="1130886" y="4500513"/>
          <a:ext cx="2752684" cy="989907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126098">
                  <a:extLst>
                    <a:ext uri="{9D8B030D-6E8A-4147-A177-3AD203B41FA5}">
                      <a16:colId xmlns:a16="http://schemas.microsoft.com/office/drawing/2014/main" val="388447170"/>
                    </a:ext>
                  </a:extLst>
                </a:gridCol>
                <a:gridCol w="813293">
                  <a:extLst>
                    <a:ext uri="{9D8B030D-6E8A-4147-A177-3AD203B41FA5}">
                      <a16:colId xmlns:a16="http://schemas.microsoft.com/office/drawing/2014/main" val="1490306100"/>
                    </a:ext>
                  </a:extLst>
                </a:gridCol>
                <a:gridCol w="813293">
                  <a:extLst>
                    <a:ext uri="{9D8B030D-6E8A-4147-A177-3AD203B41FA5}">
                      <a16:colId xmlns:a16="http://schemas.microsoft.com/office/drawing/2014/main" val="2463230293"/>
                    </a:ext>
                  </a:extLst>
                </a:gridCol>
              </a:tblGrid>
              <a:tr h="32996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</a:rPr>
                        <a:t>　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R0D3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>
                          <a:effectLst/>
                        </a:rPr>
                        <a:t>R5D3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311603159"/>
                  </a:ext>
                </a:extLst>
              </a:tr>
              <a:tr h="32996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</a:rPr>
                        <a:t>횟수</a:t>
                      </a:r>
                      <a:r>
                        <a:rPr lang="en-US" altLang="ko-KR" sz="1400" b="1" u="none" strike="noStrike" dirty="0">
                          <a:effectLst/>
                        </a:rPr>
                        <a:t>(</a:t>
                      </a:r>
                      <a:r>
                        <a:rPr lang="en-US" sz="1400" b="1" u="none" strike="noStrike" dirty="0">
                          <a:effectLst/>
                        </a:rPr>
                        <a:t>K)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1" u="none" strike="noStrike" dirty="0">
                          <a:effectLst/>
                        </a:rPr>
                        <a:t>1092</a:t>
                      </a:r>
                      <a:endParaRPr lang="en-US" altLang="ko-KR" sz="1400" b="1" i="0" u="none" strike="noStrike" dirty="0">
                        <a:solidFill>
                          <a:srgbClr val="00001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1" u="none" strike="noStrike" dirty="0">
                          <a:effectLst/>
                        </a:rPr>
                        <a:t>1130</a:t>
                      </a:r>
                      <a:endParaRPr lang="en-US" altLang="ko-KR" sz="1400" b="1" i="0" u="none" strike="noStrike" dirty="0">
                        <a:solidFill>
                          <a:srgbClr val="00001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115300128"/>
                  </a:ext>
                </a:extLst>
              </a:tr>
              <a:tr h="32996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>
                          <a:effectLst/>
                        </a:rPr>
                        <a:t>쓰기양</a:t>
                      </a:r>
                      <a:r>
                        <a:rPr lang="en-US" altLang="ko-KR" sz="1400" b="1" u="none" strike="noStrike">
                          <a:effectLst/>
                        </a:rPr>
                        <a:t>(</a:t>
                      </a:r>
                      <a:r>
                        <a:rPr lang="en-US" sz="1400" b="1" u="none" strike="noStrike">
                          <a:effectLst/>
                        </a:rPr>
                        <a:t>MiB)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1" u="none" strike="noStrike" dirty="0">
                          <a:effectLst/>
                        </a:rPr>
                        <a:t>8979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1" u="none" strike="noStrike" dirty="0">
                          <a:effectLst/>
                        </a:rPr>
                        <a:t>9017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45244606"/>
                  </a:ext>
                </a:extLst>
              </a:tr>
            </a:tbl>
          </a:graphicData>
        </a:graphic>
      </p:graphicFrame>
      <p:graphicFrame>
        <p:nvGraphicFramePr>
          <p:cNvPr id="13" name="차트 12">
            <a:extLst>
              <a:ext uri="{FF2B5EF4-FFF2-40B4-BE49-F238E27FC236}">
                <a16:creationId xmlns:a16="http://schemas.microsoft.com/office/drawing/2014/main" id="{8B80EBD7-39B8-49D6-B80B-EF1C0EE0567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8851338"/>
              </p:ext>
            </p:extLst>
          </p:nvPr>
        </p:nvGraphicFramePr>
        <p:xfrm>
          <a:off x="4748820" y="1235052"/>
          <a:ext cx="4468428" cy="28915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6" name="타원 15">
            <a:extLst>
              <a:ext uri="{FF2B5EF4-FFF2-40B4-BE49-F238E27FC236}">
                <a16:creationId xmlns:a16="http://schemas.microsoft.com/office/drawing/2014/main" id="{6DC01AB1-342C-4668-AA3A-43638AC66564}"/>
              </a:ext>
            </a:extLst>
          </p:cNvPr>
          <p:cNvSpPr/>
          <p:nvPr/>
        </p:nvSpPr>
        <p:spPr>
          <a:xfrm>
            <a:off x="8137128" y="1972325"/>
            <a:ext cx="936104" cy="805246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6D677D09-8380-4D79-A709-79A81F58B6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1511801"/>
              </p:ext>
            </p:extLst>
          </p:nvPr>
        </p:nvGraphicFramePr>
        <p:xfrm>
          <a:off x="4990810" y="4126593"/>
          <a:ext cx="4009454" cy="1662359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031002">
                  <a:extLst>
                    <a:ext uri="{9D8B030D-6E8A-4147-A177-3AD203B41FA5}">
                      <a16:colId xmlns:a16="http://schemas.microsoft.com/office/drawing/2014/main" val="1217922146"/>
                    </a:ext>
                  </a:extLst>
                </a:gridCol>
                <a:gridCol w="744613">
                  <a:extLst>
                    <a:ext uri="{9D8B030D-6E8A-4147-A177-3AD203B41FA5}">
                      <a16:colId xmlns:a16="http://schemas.microsoft.com/office/drawing/2014/main" val="3055526599"/>
                    </a:ext>
                  </a:extLst>
                </a:gridCol>
                <a:gridCol w="744613">
                  <a:extLst>
                    <a:ext uri="{9D8B030D-6E8A-4147-A177-3AD203B41FA5}">
                      <a16:colId xmlns:a16="http://schemas.microsoft.com/office/drawing/2014/main" val="3348820674"/>
                    </a:ext>
                  </a:extLst>
                </a:gridCol>
                <a:gridCol w="744613">
                  <a:extLst>
                    <a:ext uri="{9D8B030D-6E8A-4147-A177-3AD203B41FA5}">
                      <a16:colId xmlns:a16="http://schemas.microsoft.com/office/drawing/2014/main" val="2308979544"/>
                    </a:ext>
                  </a:extLst>
                </a:gridCol>
                <a:gridCol w="744613">
                  <a:extLst>
                    <a:ext uri="{9D8B030D-6E8A-4147-A177-3AD203B41FA5}">
                      <a16:colId xmlns:a16="http://schemas.microsoft.com/office/drawing/2014/main" val="119477412"/>
                    </a:ext>
                  </a:extLst>
                </a:gridCol>
              </a:tblGrid>
              <a:tr h="24557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SDA1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SDB1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SDD1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TOTAL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08969162"/>
                  </a:ext>
                </a:extLst>
              </a:tr>
              <a:tr h="24557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R0D3(K)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1" u="none" strike="noStrike" dirty="0">
                          <a:effectLst/>
                        </a:rPr>
                        <a:t>365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1" u="none" strike="noStrike">
                          <a:effectLst/>
                        </a:rPr>
                        <a:t>351</a:t>
                      </a:r>
                      <a:endParaRPr lang="en-US" altLang="ko-KR" sz="1400" b="1" i="0" u="none" strike="noStrike">
                        <a:solidFill>
                          <a:srgbClr val="00001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1" u="none" strike="noStrike">
                          <a:effectLst/>
                        </a:rPr>
                        <a:t>366</a:t>
                      </a:r>
                      <a:endParaRPr lang="en-US" altLang="ko-KR" sz="1400" b="1" i="0" u="none" strike="noStrike">
                        <a:solidFill>
                          <a:srgbClr val="00001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1" u="none" strike="noStrike">
                          <a:effectLst/>
                        </a:rPr>
                        <a:t>1082</a:t>
                      </a:r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101185793"/>
                  </a:ext>
                </a:extLst>
              </a:tr>
              <a:tr h="441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R0D3(</a:t>
                      </a:r>
                      <a:r>
                        <a:rPr lang="en-US" sz="1400" u="none" strike="noStrike" dirty="0" err="1">
                          <a:effectLst/>
                        </a:rPr>
                        <a:t>MiB</a:t>
                      </a:r>
                      <a:r>
                        <a:rPr lang="en-US" sz="1400" u="none" strike="noStrike" dirty="0">
                          <a:effectLst/>
                        </a:rPr>
                        <a:t>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1" u="none" strike="noStrike" dirty="0">
                          <a:effectLst/>
                        </a:rPr>
                        <a:t>2955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1" u="none" strike="noStrike" dirty="0">
                          <a:effectLst/>
                        </a:rPr>
                        <a:t>2857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1" u="none" strike="noStrike">
                          <a:effectLst/>
                        </a:rPr>
                        <a:t>2956</a:t>
                      </a:r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1" u="none" strike="noStrike">
                          <a:effectLst/>
                        </a:rPr>
                        <a:t>8768</a:t>
                      </a:r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56320521"/>
                  </a:ext>
                </a:extLst>
              </a:tr>
              <a:tr h="24557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R5D3(K)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1" u="none" strike="noStrike" dirty="0">
                          <a:effectLst/>
                        </a:rPr>
                        <a:t>1484</a:t>
                      </a:r>
                      <a:endParaRPr lang="en-US" altLang="ko-KR" sz="1400" b="1" i="0" u="none" strike="noStrike" dirty="0">
                        <a:solidFill>
                          <a:srgbClr val="00001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1" u="none" strike="noStrike" dirty="0">
                          <a:effectLst/>
                        </a:rPr>
                        <a:t>1485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1" u="none" strike="noStrike" dirty="0">
                          <a:effectLst/>
                        </a:rPr>
                        <a:t>1484</a:t>
                      </a:r>
                      <a:endParaRPr lang="en-US" altLang="ko-KR" sz="1400" b="1" i="0" u="none" strike="noStrike" dirty="0">
                        <a:solidFill>
                          <a:srgbClr val="00001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1" u="none" strike="noStrike">
                          <a:effectLst/>
                        </a:rPr>
                        <a:t>4453</a:t>
                      </a:r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97681048"/>
                  </a:ext>
                </a:extLst>
              </a:tr>
              <a:tr h="4840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R5D3(MiB)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1" u="none" strike="noStrike">
                          <a:effectLst/>
                        </a:rPr>
                        <a:t>5937</a:t>
                      </a:r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1" u="none" strike="noStrike">
                          <a:effectLst/>
                        </a:rPr>
                        <a:t>5942</a:t>
                      </a:r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1" u="none" strike="noStrike" dirty="0">
                          <a:effectLst/>
                        </a:rPr>
                        <a:t>5936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1" u="none" strike="noStrike" dirty="0">
                          <a:effectLst/>
                        </a:rPr>
                        <a:t>17815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546555376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9E3FDFBF-4B05-4D36-8AC8-E9FB603C29EC}"/>
              </a:ext>
            </a:extLst>
          </p:cNvPr>
          <p:cNvSpPr/>
          <p:nvPr/>
        </p:nvSpPr>
        <p:spPr>
          <a:xfrm>
            <a:off x="7930470" y="2174893"/>
            <a:ext cx="1349419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0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ko-KR" altLang="en-US" sz="20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배</a:t>
            </a:r>
            <a:endParaRPr lang="en-US" altLang="ko-KR" sz="20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48118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18B385-BCD5-4545-9711-4D3087302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Performance </a:t>
            </a:r>
            <a:r>
              <a:rPr lang="ko-KR" altLang="en-US" dirty="0"/>
              <a:t>비교 </a:t>
            </a:r>
          </a:p>
        </p:txBody>
      </p:sp>
      <p:graphicFrame>
        <p:nvGraphicFramePr>
          <p:cNvPr id="6" name="내용 개체 틀 5">
            <a:extLst>
              <a:ext uri="{FF2B5EF4-FFF2-40B4-BE49-F238E27FC236}">
                <a16:creationId xmlns:a16="http://schemas.microsoft.com/office/drawing/2014/main" id="{605B48C4-D65E-4216-B751-2A8B7634DC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1937627"/>
              </p:ext>
            </p:extLst>
          </p:nvPr>
        </p:nvGraphicFramePr>
        <p:xfrm>
          <a:off x="5544841" y="4500513"/>
          <a:ext cx="2592288" cy="936105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419029567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741580842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3874384224"/>
                    </a:ext>
                  </a:extLst>
                </a:gridCol>
              </a:tblGrid>
              <a:tr h="312035">
                <a:tc>
                  <a:txBody>
                    <a:bodyPr/>
                    <a:lstStyle/>
                    <a:p>
                      <a:pPr algn="l" fontAlgn="ctr"/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RAID0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>
                          <a:effectLst/>
                        </a:rPr>
                        <a:t>RAID5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228046391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Latency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1" u="none" strike="noStrike" dirty="0">
                          <a:effectLst/>
                        </a:rPr>
                        <a:t>39.09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1" u="none" strike="noStrike" dirty="0">
                          <a:effectLst/>
                        </a:rPr>
                        <a:t>472.45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211928889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>
                          <a:effectLst/>
                        </a:rPr>
                        <a:t>IOPS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1" u="none" strike="noStrike">
                          <a:effectLst/>
                        </a:rPr>
                        <a:t>24622</a:t>
                      </a:r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1" u="none" strike="noStrike" dirty="0">
                          <a:effectLst/>
                        </a:rPr>
                        <a:t>2111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745619562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0CE7C69-B24F-45DC-995D-4F45DE30B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</a:t>
            </a:fld>
            <a:endParaRPr lang="ko-KR" altLang="en-US"/>
          </a:p>
        </p:txBody>
      </p:sp>
      <p:graphicFrame>
        <p:nvGraphicFramePr>
          <p:cNvPr id="5" name="차트 4">
            <a:extLst>
              <a:ext uri="{FF2B5EF4-FFF2-40B4-BE49-F238E27FC236}">
                <a16:creationId xmlns:a16="http://schemas.microsoft.com/office/drawing/2014/main" id="{FFA25691-7EB2-4BCA-8FA1-C72EB86C601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5286375"/>
              </p:ext>
            </p:extLst>
          </p:nvPr>
        </p:nvGraphicFramePr>
        <p:xfrm>
          <a:off x="4351256" y="1364717"/>
          <a:ext cx="4649008" cy="28477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87A55172-080C-4C71-BACE-B96561897C44}"/>
              </a:ext>
            </a:extLst>
          </p:cNvPr>
          <p:cNvSpPr txBox="1">
            <a:spLocks/>
          </p:cNvSpPr>
          <p:nvPr/>
        </p:nvSpPr>
        <p:spPr>
          <a:xfrm>
            <a:off x="360263" y="1044129"/>
            <a:ext cx="3456385" cy="4680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§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▫"/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200150" indent="-28575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1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57350" indent="-28575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◦"/>
              <a:defRPr sz="1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114550" indent="-28575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◦"/>
              <a:defRPr sz="1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Summary</a:t>
            </a:r>
          </a:p>
          <a:p>
            <a:r>
              <a:rPr lang="en-US" altLang="ko-KR" dirty="0"/>
              <a:t>Write</a:t>
            </a:r>
            <a:r>
              <a:rPr lang="ko-KR" altLang="en-US" dirty="0"/>
              <a:t> </a:t>
            </a:r>
            <a:r>
              <a:rPr lang="en-US" altLang="ko-KR" dirty="0"/>
              <a:t>Queued</a:t>
            </a:r>
          </a:p>
          <a:p>
            <a:pPr lvl="1"/>
            <a:r>
              <a:rPr lang="en-US" altLang="ko-KR" dirty="0"/>
              <a:t>MD Layer</a:t>
            </a:r>
            <a:r>
              <a:rPr lang="ko-KR" altLang="en-US" dirty="0"/>
              <a:t>에서 </a:t>
            </a:r>
            <a:r>
              <a:rPr lang="en-US" altLang="ko-KR" dirty="0"/>
              <a:t>Write </a:t>
            </a:r>
            <a:r>
              <a:rPr lang="ko-KR" altLang="en-US" dirty="0"/>
              <a:t>되는 양은 차이가 거의 없다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Device Layer</a:t>
            </a:r>
            <a:r>
              <a:rPr lang="ko-KR" altLang="en-US" dirty="0"/>
              <a:t>에서</a:t>
            </a:r>
            <a:r>
              <a:rPr lang="en-US" altLang="ko-KR" dirty="0"/>
              <a:t>, RAID5</a:t>
            </a:r>
            <a:r>
              <a:rPr lang="ko-KR" altLang="en-US" dirty="0"/>
              <a:t>인 경우 </a:t>
            </a:r>
            <a:r>
              <a:rPr lang="en-US" altLang="ko-KR" dirty="0"/>
              <a:t>Parity</a:t>
            </a:r>
            <a:r>
              <a:rPr lang="ko-KR" altLang="en-US" dirty="0"/>
              <a:t>로 인한 추가 </a:t>
            </a:r>
            <a:r>
              <a:rPr lang="en-US" altLang="ko-KR" dirty="0"/>
              <a:t>Write</a:t>
            </a:r>
            <a:r>
              <a:rPr lang="ko-KR" altLang="en-US" dirty="0"/>
              <a:t>가 발생한다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Performance </a:t>
            </a:r>
          </a:p>
          <a:p>
            <a:pPr lvl="1"/>
            <a:r>
              <a:rPr lang="en-US" altLang="ko-KR" dirty="0"/>
              <a:t>Parity</a:t>
            </a:r>
            <a:r>
              <a:rPr lang="ko-KR" altLang="en-US" dirty="0"/>
              <a:t>를 위해 </a:t>
            </a:r>
            <a:r>
              <a:rPr lang="en-US" altLang="ko-KR" dirty="0"/>
              <a:t>Data</a:t>
            </a:r>
            <a:r>
              <a:rPr lang="ko-KR" altLang="en-US" dirty="0"/>
              <a:t>를 </a:t>
            </a:r>
            <a:r>
              <a:rPr lang="en-US" altLang="ko-KR" dirty="0"/>
              <a:t>Read-Construct-Write</a:t>
            </a:r>
            <a:r>
              <a:rPr lang="ko-KR" altLang="en-US" dirty="0"/>
              <a:t>하는 과정에서 </a:t>
            </a:r>
            <a:r>
              <a:rPr lang="en-US" altLang="ko-KR" dirty="0"/>
              <a:t>Performance</a:t>
            </a:r>
            <a:r>
              <a:rPr lang="ko-KR" altLang="en-US" dirty="0"/>
              <a:t> </a:t>
            </a:r>
            <a:r>
              <a:rPr lang="en-US" altLang="ko-KR" dirty="0"/>
              <a:t>Overhead</a:t>
            </a:r>
            <a:r>
              <a:rPr lang="ko-KR" altLang="en-US" dirty="0"/>
              <a:t>가 발생한다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4611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C10974-11C8-4F78-9463-B622DFA19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RAID5-journal Performance Overhead</a:t>
            </a:r>
            <a:r>
              <a:rPr lang="ko-KR" altLang="en-US" dirty="0"/>
              <a:t>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9F03B8-3B7F-4CE2-9CE6-53B4C6F09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264" y="1044129"/>
            <a:ext cx="4146686" cy="4680056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/>
              <a:t>Goal</a:t>
            </a:r>
          </a:p>
          <a:p>
            <a:pPr lvl="1"/>
            <a:r>
              <a:rPr lang="en-US" altLang="ko-KR" dirty="0"/>
              <a:t>RAID5-Journal Performance Overhead </a:t>
            </a:r>
            <a:r>
              <a:rPr lang="ko-KR" altLang="en-US" dirty="0"/>
              <a:t>분석</a:t>
            </a:r>
            <a:endParaRPr lang="en-US" altLang="ko-KR" dirty="0"/>
          </a:p>
          <a:p>
            <a:r>
              <a:rPr lang="en-US" altLang="ko-KR" dirty="0"/>
              <a:t>Motivation</a:t>
            </a:r>
          </a:p>
          <a:p>
            <a:pPr lvl="1"/>
            <a:r>
              <a:rPr lang="en-US" altLang="ko-KR" dirty="0"/>
              <a:t>Parity Update</a:t>
            </a:r>
            <a:r>
              <a:rPr lang="ko-KR" altLang="en-US" dirty="0"/>
              <a:t>될 때마다 </a:t>
            </a:r>
            <a:r>
              <a:rPr lang="en-US" altLang="ko-KR" dirty="0"/>
              <a:t>Journal Device</a:t>
            </a:r>
            <a:r>
              <a:rPr lang="ko-KR" altLang="en-US" dirty="0"/>
              <a:t>에 </a:t>
            </a:r>
            <a:r>
              <a:rPr lang="en-US" altLang="ko-KR" dirty="0"/>
              <a:t>Write</a:t>
            </a:r>
            <a:r>
              <a:rPr lang="ko-KR" altLang="en-US" dirty="0"/>
              <a:t>되어야 한다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작은 쓰기로 인한 </a:t>
            </a:r>
            <a:r>
              <a:rPr lang="en-US" altLang="ko-KR" dirty="0"/>
              <a:t>Overhead </a:t>
            </a:r>
            <a:r>
              <a:rPr lang="ko-KR" altLang="en-US" dirty="0"/>
              <a:t>가 </a:t>
            </a:r>
            <a:r>
              <a:rPr lang="en-US" altLang="ko-KR" dirty="0"/>
              <a:t>RAID5</a:t>
            </a:r>
            <a:r>
              <a:rPr lang="ko-KR" altLang="en-US" dirty="0"/>
              <a:t>보다 크다</a:t>
            </a:r>
            <a:r>
              <a:rPr lang="en-US" altLang="ko-KR" dirty="0"/>
              <a:t>. </a:t>
            </a:r>
          </a:p>
          <a:p>
            <a:pPr lvl="1"/>
            <a:r>
              <a:rPr lang="en-US" altLang="ko-KR" dirty="0"/>
              <a:t>Write Amplification(SSD</a:t>
            </a:r>
            <a:r>
              <a:rPr lang="ko-KR" altLang="en-US" dirty="0"/>
              <a:t>의 </a:t>
            </a:r>
            <a:r>
              <a:rPr lang="en-US" altLang="ko-KR" dirty="0"/>
              <a:t>Lifetime</a:t>
            </a:r>
            <a:r>
              <a:rPr lang="ko-KR" altLang="en-US" dirty="0"/>
              <a:t>문제</a:t>
            </a:r>
            <a:r>
              <a:rPr lang="en-US" altLang="ko-KR" dirty="0"/>
              <a:t>) </a:t>
            </a:r>
            <a:r>
              <a:rPr lang="ko-KR" altLang="en-US" dirty="0"/>
              <a:t>및 </a:t>
            </a:r>
            <a:r>
              <a:rPr lang="en-US" altLang="ko-KR" dirty="0"/>
              <a:t>Performance Overhead </a:t>
            </a:r>
          </a:p>
          <a:p>
            <a:r>
              <a:rPr lang="en-US" altLang="ko-KR" dirty="0"/>
              <a:t>Experiment </a:t>
            </a:r>
          </a:p>
          <a:p>
            <a:pPr lvl="1"/>
            <a:r>
              <a:rPr lang="en-US" altLang="ko-KR" dirty="0"/>
              <a:t>Journal Device</a:t>
            </a:r>
            <a:r>
              <a:rPr lang="ko-KR" altLang="en-US" dirty="0"/>
              <a:t>에 </a:t>
            </a:r>
            <a:r>
              <a:rPr lang="en-US" altLang="ko-KR" dirty="0"/>
              <a:t>Write</a:t>
            </a:r>
            <a:r>
              <a:rPr lang="ko-KR" altLang="en-US" dirty="0"/>
              <a:t>되는 </a:t>
            </a:r>
            <a:r>
              <a:rPr lang="en-US" altLang="ko-KR" dirty="0"/>
              <a:t>Pattern </a:t>
            </a:r>
            <a:r>
              <a:rPr lang="ko-KR" altLang="en-US" dirty="0"/>
              <a:t>분석 </a:t>
            </a:r>
            <a:endParaRPr lang="en-US" altLang="ko-KR" dirty="0"/>
          </a:p>
          <a:p>
            <a:pPr lvl="1"/>
            <a:r>
              <a:rPr lang="en-US" altLang="ko-KR" dirty="0"/>
              <a:t>RAID5</a:t>
            </a:r>
            <a:r>
              <a:rPr lang="ko-KR" altLang="en-US" dirty="0"/>
              <a:t>랑 비교해서 </a:t>
            </a:r>
            <a:r>
              <a:rPr lang="en-US" altLang="ko-KR" dirty="0"/>
              <a:t>Performance Overhead</a:t>
            </a:r>
            <a:r>
              <a:rPr lang="ko-KR" altLang="en-US" dirty="0"/>
              <a:t>분석 </a:t>
            </a:r>
            <a:endParaRPr lang="en-US" altLang="ko-KR" dirty="0"/>
          </a:p>
          <a:p>
            <a:pPr lvl="1"/>
            <a:r>
              <a:rPr lang="en-US" altLang="ko-KR" dirty="0"/>
              <a:t>Write Request </a:t>
            </a:r>
            <a:r>
              <a:rPr lang="ko-KR" altLang="en-US" dirty="0"/>
              <a:t>크기 줄였을 때 </a:t>
            </a:r>
            <a:r>
              <a:rPr lang="en-US" altLang="ko-KR" dirty="0"/>
              <a:t>Overhead(Metadata-intensive</a:t>
            </a:r>
            <a:r>
              <a:rPr lang="ko-KR" altLang="en-US" dirty="0"/>
              <a:t> </a:t>
            </a:r>
            <a:r>
              <a:rPr lang="en-US" altLang="ko-KR" dirty="0"/>
              <a:t>Workload) 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E39A8AE-8C50-4389-871D-384364F04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C06C2CE-FDE9-4644-A17F-B56CF30C4851}"/>
              </a:ext>
            </a:extLst>
          </p:cNvPr>
          <p:cNvSpPr/>
          <p:nvPr/>
        </p:nvSpPr>
        <p:spPr>
          <a:xfrm>
            <a:off x="5129362" y="1482969"/>
            <a:ext cx="3636409" cy="72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 dirty="0">
                <a:solidFill>
                  <a:schemeClr val="tx2"/>
                </a:solidFill>
              </a:rPr>
              <a:t>Stripe Cache</a:t>
            </a:r>
            <a:endParaRPr lang="ko-KR" altLang="en-US" sz="1600" b="1" dirty="0">
              <a:solidFill>
                <a:schemeClr val="tx2"/>
              </a:solidFill>
            </a:endParaRPr>
          </a:p>
        </p:txBody>
      </p:sp>
      <p:sp>
        <p:nvSpPr>
          <p:cNvPr id="6" name="순서도: 자기 디스크 5">
            <a:extLst>
              <a:ext uri="{FF2B5EF4-FFF2-40B4-BE49-F238E27FC236}">
                <a16:creationId xmlns:a16="http://schemas.microsoft.com/office/drawing/2014/main" id="{40474459-486F-4A7E-B7E5-C3D1A757B8C1}"/>
              </a:ext>
            </a:extLst>
          </p:cNvPr>
          <p:cNvSpPr/>
          <p:nvPr/>
        </p:nvSpPr>
        <p:spPr>
          <a:xfrm>
            <a:off x="5143184" y="2598077"/>
            <a:ext cx="901823" cy="612648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순서도: 자기 디스크 6">
            <a:extLst>
              <a:ext uri="{FF2B5EF4-FFF2-40B4-BE49-F238E27FC236}">
                <a16:creationId xmlns:a16="http://schemas.microsoft.com/office/drawing/2014/main" id="{624A04A3-CF72-4D9B-A6D7-080CF2C561C8}"/>
              </a:ext>
            </a:extLst>
          </p:cNvPr>
          <p:cNvSpPr/>
          <p:nvPr/>
        </p:nvSpPr>
        <p:spPr>
          <a:xfrm>
            <a:off x="6490366" y="2610392"/>
            <a:ext cx="914400" cy="612648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순서도: 자기 디스크 7">
            <a:extLst>
              <a:ext uri="{FF2B5EF4-FFF2-40B4-BE49-F238E27FC236}">
                <a16:creationId xmlns:a16="http://schemas.microsoft.com/office/drawing/2014/main" id="{D6188ED0-EE7D-41F2-B5BB-8037F1C6A176}"/>
              </a:ext>
            </a:extLst>
          </p:cNvPr>
          <p:cNvSpPr/>
          <p:nvPr/>
        </p:nvSpPr>
        <p:spPr>
          <a:xfrm>
            <a:off x="7829281" y="2598077"/>
            <a:ext cx="914400" cy="612648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49EDB36-A60B-4379-A135-6D9EB7D35A18}"/>
              </a:ext>
            </a:extLst>
          </p:cNvPr>
          <p:cNvSpPr/>
          <p:nvPr/>
        </p:nvSpPr>
        <p:spPr>
          <a:xfrm>
            <a:off x="5369173" y="1788442"/>
            <a:ext cx="372263" cy="4063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D</a:t>
            </a:r>
            <a:endParaRPr lang="ko-KR" altLang="en-US" b="1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191B815-BBF4-40F2-8191-9ADA7F41824A}"/>
              </a:ext>
            </a:extLst>
          </p:cNvPr>
          <p:cNvSpPr/>
          <p:nvPr/>
        </p:nvSpPr>
        <p:spPr>
          <a:xfrm>
            <a:off x="6534796" y="1789914"/>
            <a:ext cx="372263" cy="4063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D</a:t>
            </a:r>
            <a:endParaRPr lang="ko-KR" altLang="en-US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902677F-25C3-439A-90EE-26F3F531204B}"/>
              </a:ext>
            </a:extLst>
          </p:cNvPr>
          <p:cNvSpPr/>
          <p:nvPr/>
        </p:nvSpPr>
        <p:spPr>
          <a:xfrm>
            <a:off x="7823676" y="1790965"/>
            <a:ext cx="372263" cy="4063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P</a:t>
            </a:r>
            <a:endParaRPr lang="ko-KR" altLang="en-US" b="1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DE07A59-78AD-45FE-BE79-C7B5CCFA96AF}"/>
              </a:ext>
            </a:extLst>
          </p:cNvPr>
          <p:cNvSpPr/>
          <p:nvPr/>
        </p:nvSpPr>
        <p:spPr>
          <a:xfrm>
            <a:off x="6907059" y="1784282"/>
            <a:ext cx="372263" cy="4063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D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FBDE769-CDCE-42EE-BF88-84EC40CCDA93}"/>
              </a:ext>
            </a:extLst>
          </p:cNvPr>
          <p:cNvSpPr/>
          <p:nvPr/>
        </p:nvSpPr>
        <p:spPr>
          <a:xfrm>
            <a:off x="8195939" y="1792895"/>
            <a:ext cx="372263" cy="4063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P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F2381E0B-AA8C-4F9D-B153-8BCB26C25727}"/>
              </a:ext>
            </a:extLst>
          </p:cNvPr>
          <p:cNvSpPr/>
          <p:nvPr/>
        </p:nvSpPr>
        <p:spPr>
          <a:xfrm>
            <a:off x="7359811" y="1840463"/>
            <a:ext cx="418910" cy="2940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967DBCD4-FF8A-4F23-B25A-A93F2C07AB00}"/>
              </a:ext>
            </a:extLst>
          </p:cNvPr>
          <p:cNvSpPr/>
          <p:nvPr/>
        </p:nvSpPr>
        <p:spPr>
          <a:xfrm>
            <a:off x="6761647" y="2244632"/>
            <a:ext cx="314898" cy="487162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아래쪽 19">
            <a:extLst>
              <a:ext uri="{FF2B5EF4-FFF2-40B4-BE49-F238E27FC236}">
                <a16:creationId xmlns:a16="http://schemas.microsoft.com/office/drawing/2014/main" id="{A63FD578-DB33-4559-98E2-E6A38D73BF65}"/>
              </a:ext>
            </a:extLst>
          </p:cNvPr>
          <p:cNvSpPr/>
          <p:nvPr/>
        </p:nvSpPr>
        <p:spPr>
          <a:xfrm>
            <a:off x="8176985" y="2238903"/>
            <a:ext cx="314898" cy="487162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E6543B7-2EDA-448C-BA46-BEB293A0179E}"/>
              </a:ext>
            </a:extLst>
          </p:cNvPr>
          <p:cNvSpPr/>
          <p:nvPr/>
        </p:nvSpPr>
        <p:spPr>
          <a:xfrm>
            <a:off x="5386119" y="2713530"/>
            <a:ext cx="372263" cy="4063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D</a:t>
            </a:r>
            <a:endParaRPr lang="ko-KR" altLang="en-US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83CF7BD-5727-43BD-8530-72062EB9745D}"/>
              </a:ext>
            </a:extLst>
          </p:cNvPr>
          <p:cNvSpPr/>
          <p:nvPr/>
        </p:nvSpPr>
        <p:spPr>
          <a:xfrm>
            <a:off x="6761647" y="2744560"/>
            <a:ext cx="372263" cy="4063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D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5612FF1-371F-4636-A4F1-ECF0E4C817CC}"/>
              </a:ext>
            </a:extLst>
          </p:cNvPr>
          <p:cNvSpPr/>
          <p:nvPr/>
        </p:nvSpPr>
        <p:spPr>
          <a:xfrm>
            <a:off x="8126758" y="2741674"/>
            <a:ext cx="372263" cy="4063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P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4E639B2-CE0F-4A5A-8550-84DEA4553982}"/>
              </a:ext>
            </a:extLst>
          </p:cNvPr>
          <p:cNvSpPr/>
          <p:nvPr/>
        </p:nvSpPr>
        <p:spPr>
          <a:xfrm>
            <a:off x="4772292" y="3765115"/>
            <a:ext cx="4381843" cy="7265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 dirty="0">
                <a:solidFill>
                  <a:schemeClr val="tx2"/>
                </a:solidFill>
              </a:rPr>
              <a:t>Stripe Cache</a:t>
            </a:r>
            <a:endParaRPr lang="ko-KR" altLang="en-US" sz="1600" b="1" dirty="0">
              <a:solidFill>
                <a:schemeClr val="tx2"/>
              </a:solidFill>
            </a:endParaRPr>
          </a:p>
        </p:txBody>
      </p:sp>
      <p:sp>
        <p:nvSpPr>
          <p:cNvPr id="25" name="순서도: 자기 디스크 24">
            <a:extLst>
              <a:ext uri="{FF2B5EF4-FFF2-40B4-BE49-F238E27FC236}">
                <a16:creationId xmlns:a16="http://schemas.microsoft.com/office/drawing/2014/main" id="{BA5316A4-C2E0-4E13-BA16-B3897630C0CD}"/>
              </a:ext>
            </a:extLst>
          </p:cNvPr>
          <p:cNvSpPr/>
          <p:nvPr/>
        </p:nvSpPr>
        <p:spPr>
          <a:xfrm>
            <a:off x="4829739" y="4886748"/>
            <a:ext cx="724533" cy="612648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순서도: 자기 디스크 25">
            <a:extLst>
              <a:ext uri="{FF2B5EF4-FFF2-40B4-BE49-F238E27FC236}">
                <a16:creationId xmlns:a16="http://schemas.microsoft.com/office/drawing/2014/main" id="{0E6B7606-341C-48FF-A434-F063F308ED70}"/>
              </a:ext>
            </a:extLst>
          </p:cNvPr>
          <p:cNvSpPr/>
          <p:nvPr/>
        </p:nvSpPr>
        <p:spPr>
          <a:xfrm>
            <a:off x="5785513" y="4886748"/>
            <a:ext cx="736219" cy="612648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순서도: 자기 디스크 26">
            <a:extLst>
              <a:ext uri="{FF2B5EF4-FFF2-40B4-BE49-F238E27FC236}">
                <a16:creationId xmlns:a16="http://schemas.microsoft.com/office/drawing/2014/main" id="{C9C6F8A6-4989-43E4-85CD-8B82C4D2BF8E}"/>
              </a:ext>
            </a:extLst>
          </p:cNvPr>
          <p:cNvSpPr/>
          <p:nvPr/>
        </p:nvSpPr>
        <p:spPr>
          <a:xfrm>
            <a:off x="6751771" y="4886748"/>
            <a:ext cx="736219" cy="612648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A8B040C-7007-48FD-802B-DD74EFC4BCDB}"/>
              </a:ext>
            </a:extLst>
          </p:cNvPr>
          <p:cNvSpPr/>
          <p:nvPr/>
        </p:nvSpPr>
        <p:spPr>
          <a:xfrm>
            <a:off x="4922564" y="4083334"/>
            <a:ext cx="372263" cy="4063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D</a:t>
            </a:r>
            <a:endParaRPr lang="ko-KR" altLang="en-US" b="1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C523E32-951A-49CB-A4EC-C966DF03C6AD}"/>
              </a:ext>
            </a:extLst>
          </p:cNvPr>
          <p:cNvSpPr/>
          <p:nvPr/>
        </p:nvSpPr>
        <p:spPr>
          <a:xfrm>
            <a:off x="5569153" y="4078360"/>
            <a:ext cx="372263" cy="4063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D</a:t>
            </a:r>
            <a:endParaRPr lang="ko-KR" altLang="en-US" b="1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68D97F2-BB0E-4143-97B7-320CD326C189}"/>
              </a:ext>
            </a:extLst>
          </p:cNvPr>
          <p:cNvSpPr/>
          <p:nvPr/>
        </p:nvSpPr>
        <p:spPr>
          <a:xfrm>
            <a:off x="6688132" y="4095321"/>
            <a:ext cx="372263" cy="3805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P</a:t>
            </a:r>
            <a:endParaRPr lang="ko-KR" altLang="en-US" b="1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4B3E0E4-81C7-4E15-8A4E-F72C9FBB12C4}"/>
              </a:ext>
            </a:extLst>
          </p:cNvPr>
          <p:cNvSpPr/>
          <p:nvPr/>
        </p:nvSpPr>
        <p:spPr>
          <a:xfrm>
            <a:off x="5950463" y="4080434"/>
            <a:ext cx="372263" cy="4063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D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56AF397-B113-4683-96EC-6A3B24E2F2F1}"/>
              </a:ext>
            </a:extLst>
          </p:cNvPr>
          <p:cNvSpPr/>
          <p:nvPr/>
        </p:nvSpPr>
        <p:spPr>
          <a:xfrm>
            <a:off x="7054762" y="4092722"/>
            <a:ext cx="372263" cy="3830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P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00DD7D1C-9502-4D6E-8E95-6C9AC07B2D37}"/>
              </a:ext>
            </a:extLst>
          </p:cNvPr>
          <p:cNvSpPr/>
          <p:nvPr/>
        </p:nvSpPr>
        <p:spPr>
          <a:xfrm>
            <a:off x="6377090" y="4128378"/>
            <a:ext cx="272563" cy="2883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화살표: 아래쪽 33">
            <a:extLst>
              <a:ext uri="{FF2B5EF4-FFF2-40B4-BE49-F238E27FC236}">
                <a16:creationId xmlns:a16="http://schemas.microsoft.com/office/drawing/2014/main" id="{02F4D26F-6000-46D2-9467-F55A7AD361E7}"/>
              </a:ext>
            </a:extLst>
          </p:cNvPr>
          <p:cNvSpPr/>
          <p:nvPr/>
        </p:nvSpPr>
        <p:spPr>
          <a:xfrm>
            <a:off x="5950463" y="4502199"/>
            <a:ext cx="314898" cy="487162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화살표: 아래쪽 34">
            <a:extLst>
              <a:ext uri="{FF2B5EF4-FFF2-40B4-BE49-F238E27FC236}">
                <a16:creationId xmlns:a16="http://schemas.microsoft.com/office/drawing/2014/main" id="{649C633B-A93A-4CDA-B377-D992ADFCA75E}"/>
              </a:ext>
            </a:extLst>
          </p:cNvPr>
          <p:cNvSpPr/>
          <p:nvPr/>
        </p:nvSpPr>
        <p:spPr>
          <a:xfrm>
            <a:off x="6902706" y="4494239"/>
            <a:ext cx="314898" cy="487162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244BB7A-F1B8-429A-9A56-46700F8A3FE1}"/>
              </a:ext>
            </a:extLst>
          </p:cNvPr>
          <p:cNvSpPr/>
          <p:nvPr/>
        </p:nvSpPr>
        <p:spPr>
          <a:xfrm>
            <a:off x="5015619" y="5002201"/>
            <a:ext cx="372263" cy="4063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D</a:t>
            </a:r>
            <a:endParaRPr lang="ko-KR" altLang="en-US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3A23BF4-8B4A-4B8E-A850-EE6CE8BD6982}"/>
              </a:ext>
            </a:extLst>
          </p:cNvPr>
          <p:cNvSpPr/>
          <p:nvPr/>
        </p:nvSpPr>
        <p:spPr>
          <a:xfrm>
            <a:off x="5986966" y="5012043"/>
            <a:ext cx="372263" cy="4063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D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BF55EE9-C802-4D57-ABDA-0AFBAEB85A69}"/>
              </a:ext>
            </a:extLst>
          </p:cNvPr>
          <p:cNvSpPr/>
          <p:nvPr/>
        </p:nvSpPr>
        <p:spPr>
          <a:xfrm>
            <a:off x="6945061" y="5002201"/>
            <a:ext cx="372263" cy="4063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P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46DE606-013C-4ED8-BFE2-E68CA7C7FEFE}"/>
              </a:ext>
            </a:extLst>
          </p:cNvPr>
          <p:cNvSpPr/>
          <p:nvPr/>
        </p:nvSpPr>
        <p:spPr>
          <a:xfrm>
            <a:off x="7818769" y="4806351"/>
            <a:ext cx="1335366" cy="6930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 dirty="0">
                <a:solidFill>
                  <a:schemeClr val="tx2"/>
                </a:solidFill>
              </a:rPr>
              <a:t>Journal</a:t>
            </a:r>
            <a:endParaRPr lang="ko-KR" altLang="en-US" sz="1600" b="1" dirty="0">
              <a:solidFill>
                <a:schemeClr val="tx2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58898A9-D466-4D0D-A2E6-1B38073F9664}"/>
              </a:ext>
            </a:extLst>
          </p:cNvPr>
          <p:cNvSpPr/>
          <p:nvPr/>
        </p:nvSpPr>
        <p:spPr>
          <a:xfrm>
            <a:off x="8348824" y="5110066"/>
            <a:ext cx="372263" cy="3830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D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9323DC1-F1C3-43B7-8F04-41AF8615DF7A}"/>
              </a:ext>
            </a:extLst>
          </p:cNvPr>
          <p:cNvSpPr/>
          <p:nvPr/>
        </p:nvSpPr>
        <p:spPr>
          <a:xfrm>
            <a:off x="8711797" y="5103745"/>
            <a:ext cx="372263" cy="3956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P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7" name="화살표: 아래쪽 46">
            <a:extLst>
              <a:ext uri="{FF2B5EF4-FFF2-40B4-BE49-F238E27FC236}">
                <a16:creationId xmlns:a16="http://schemas.microsoft.com/office/drawing/2014/main" id="{F21B9737-A598-482D-8F8A-BEDA2356C890}"/>
              </a:ext>
            </a:extLst>
          </p:cNvPr>
          <p:cNvSpPr/>
          <p:nvPr/>
        </p:nvSpPr>
        <p:spPr>
          <a:xfrm>
            <a:off x="8342904" y="4485694"/>
            <a:ext cx="314898" cy="487162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화살표: 아래쪽 47">
            <a:extLst>
              <a:ext uri="{FF2B5EF4-FFF2-40B4-BE49-F238E27FC236}">
                <a16:creationId xmlns:a16="http://schemas.microsoft.com/office/drawing/2014/main" id="{28C94168-E5C2-4BE0-A27B-B78F6DABC75D}"/>
              </a:ext>
            </a:extLst>
          </p:cNvPr>
          <p:cNvSpPr/>
          <p:nvPr/>
        </p:nvSpPr>
        <p:spPr>
          <a:xfrm>
            <a:off x="8765771" y="4502199"/>
            <a:ext cx="314898" cy="487162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298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15441</TotalTime>
  <Words>321</Words>
  <Application>Microsoft Office PowerPoint</Application>
  <PresentationFormat>사용자 지정</PresentationFormat>
  <Paragraphs>104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맑은 고딕</vt:lpstr>
      <vt:lpstr>Arial</vt:lpstr>
      <vt:lpstr>Century Gothic</vt:lpstr>
      <vt:lpstr>Wingdings</vt:lpstr>
      <vt:lpstr>Office 테마</vt:lpstr>
      <vt:lpstr>1_Office 테마</vt:lpstr>
      <vt:lpstr>RAID Write 분석</vt:lpstr>
      <vt:lpstr>MD/Journal </vt:lpstr>
      <vt:lpstr>RAID0/RAID5 Write 비교</vt:lpstr>
      <vt:lpstr>Performance 비교 </vt:lpstr>
      <vt:lpstr>RAID5-journal Performance Overhead분석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Progress</dc:title>
  <dc:creator>Microsoft Corporation</dc:creator>
  <cp:lastModifiedBy>SeojinKim</cp:lastModifiedBy>
  <cp:revision>1358</cp:revision>
  <dcterms:created xsi:type="dcterms:W3CDTF">2006-10-05T04:04:58Z</dcterms:created>
  <dcterms:modified xsi:type="dcterms:W3CDTF">2018-05-13T15:20:23Z</dcterms:modified>
</cp:coreProperties>
</file>