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0"/>
  </p:notesMasterIdLst>
  <p:handoutMasterIdLst>
    <p:handoutMasterId r:id="rId11"/>
  </p:handoutMasterIdLst>
  <p:sldIdLst>
    <p:sldId id="337" r:id="rId3"/>
    <p:sldId id="338" r:id="rId4"/>
    <p:sldId id="333" r:id="rId5"/>
    <p:sldId id="335" r:id="rId6"/>
    <p:sldId id="336" r:id="rId7"/>
    <p:sldId id="339" r:id="rId8"/>
    <p:sldId id="340" r:id="rId9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7"/>
            <p14:sldId id="338"/>
            <p14:sldId id="333"/>
            <p14:sldId id="335"/>
            <p14:sldId id="336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9" autoAdjust="0"/>
    <p:restoredTop sz="94660"/>
  </p:normalViewPr>
  <p:slideViewPr>
    <p:cSldViewPr>
      <p:cViewPr varScale="1">
        <p:scale>
          <a:sx n="72" d="100"/>
          <a:sy n="72" d="100"/>
        </p:scale>
        <p:origin x="1256" y="6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jinKim\Desktop\ex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SeojinKim\Desktop\ex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0535227552501"/>
          <c:y val="0.14940090390325886"/>
          <c:w val="0.71112676653779361"/>
          <c:h val="0.7324930561245239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Sheet1!$D$8</c:f>
              <c:strCache>
                <c:ptCount val="1"/>
                <c:pt idx="0">
                  <c:v>IOPS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3689</c:v>
                </c:pt>
                <c:pt idx="1">
                  <c:v>2536</c:v>
                </c:pt>
                <c:pt idx="2">
                  <c:v>1944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9-42D8-88D4-95DEF550B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9861280"/>
        <c:axId val="529862264"/>
      </c:barChart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Latency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Sheet1!$C$9:$C$11</c:f>
              <c:numCache>
                <c:formatCode>General</c:formatCode>
                <c:ptCount val="3"/>
                <c:pt idx="0">
                  <c:v>270.11</c:v>
                </c:pt>
                <c:pt idx="1">
                  <c:v>393.37</c:v>
                </c:pt>
                <c:pt idx="2">
                  <c:v>512.79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49-42D8-88D4-95DEF550B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580536"/>
        <c:axId val="426581848"/>
      </c:lineChart>
      <c:catAx>
        <c:axId val="426580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581848"/>
        <c:crosses val="autoZero"/>
        <c:auto val="1"/>
        <c:lblAlgn val="ctr"/>
        <c:lblOffset val="100"/>
        <c:noMultiLvlLbl val="0"/>
      </c:catAx>
      <c:valAx>
        <c:axId val="42658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/>
                  <a:t>IOPS</a:t>
                </a:r>
                <a:endParaRPr lang="ko-KR" altLang="en-US" sz="1000"/>
              </a:p>
            </c:rich>
          </c:tx>
          <c:layout>
            <c:manualLayout>
              <c:xMode val="edge"/>
              <c:yMode val="edge"/>
              <c:x val="2.7768703752535807E-2"/>
              <c:y val="0.43251025434919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580536"/>
        <c:crosses val="autoZero"/>
        <c:crossBetween val="between"/>
      </c:valAx>
      <c:valAx>
        <c:axId val="529862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Latency</a:t>
                </a:r>
                <a:endParaRPr lang="ko-KR" altLang="en-US" sz="1100"/>
              </a:p>
            </c:rich>
          </c:tx>
          <c:layout>
            <c:manualLayout>
              <c:xMode val="edge"/>
              <c:yMode val="edge"/>
              <c:x val="0.93833948399188893"/>
              <c:y val="0.40854714860078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861280"/>
        <c:crosses val="max"/>
        <c:crossBetween val="between"/>
      </c:valAx>
      <c:catAx>
        <c:axId val="529861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986226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07829112709015"/>
          <c:y val="3.0361878695680737E-2"/>
          <c:w val="0.31739693984511624"/>
          <c:h val="7.9094856697453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41704657851955"/>
          <c:y val="0.15398181784653966"/>
          <c:w val="0.69848889386401181"/>
          <c:h val="0.7326773497575098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Sheet1!$M$8</c:f>
              <c:strCache>
                <c:ptCount val="1"/>
                <c:pt idx="0">
                  <c:v>Writes(MiB)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Sheet1!$K$9:$K$11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Sheet1!$M$9:$M$11</c:f>
              <c:numCache>
                <c:formatCode>General</c:formatCode>
                <c:ptCount val="3"/>
                <c:pt idx="0">
                  <c:v>14437</c:v>
                </c:pt>
                <c:pt idx="1">
                  <c:v>11247</c:v>
                </c:pt>
                <c:pt idx="2">
                  <c:v>36458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8-4851-BACC-DC1A3DAC0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549744"/>
        <c:axId val="433551056"/>
      </c:barChart>
      <c:lineChart>
        <c:grouping val="standard"/>
        <c:varyColors val="0"/>
        <c:ser>
          <c:idx val="0"/>
          <c:order val="0"/>
          <c:tx>
            <c:strRef>
              <c:f>Sheet1!$L$8</c:f>
              <c:strCache>
                <c:ptCount val="1"/>
                <c:pt idx="0">
                  <c:v>Latency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Sheet1!$K$9:$K$11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Sheet1!$L$9:$L$11</c:f>
              <c:numCache>
                <c:formatCode>General</c:formatCode>
                <c:ptCount val="3"/>
                <c:pt idx="0">
                  <c:v>270.11</c:v>
                </c:pt>
                <c:pt idx="1">
                  <c:v>393.37</c:v>
                </c:pt>
                <c:pt idx="2">
                  <c:v>512.79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48-4851-BACC-DC1A3DAC0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432768"/>
        <c:axId val="436433424"/>
      </c:lineChart>
      <c:catAx>
        <c:axId val="43354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551056"/>
        <c:crosses val="autoZero"/>
        <c:auto val="1"/>
        <c:lblAlgn val="ctr"/>
        <c:lblOffset val="100"/>
        <c:noMultiLvlLbl val="0"/>
      </c:catAx>
      <c:valAx>
        <c:axId val="43355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Writes(MiB)</a:t>
                </a:r>
                <a:r>
                  <a:rPr lang="ko-KR" altLang="en-US" sz="1100"/>
                  <a:t> </a:t>
                </a:r>
              </a:p>
            </c:rich>
          </c:tx>
          <c:layout>
            <c:manualLayout>
              <c:xMode val="edge"/>
              <c:yMode val="edge"/>
              <c:x val="1.603522445335108E-2"/>
              <c:y val="0.36656143391912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549744"/>
        <c:crosses val="autoZero"/>
        <c:crossBetween val="between"/>
      </c:valAx>
      <c:valAx>
        <c:axId val="436433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/>
                  <a:t>Latency</a:t>
                </a:r>
                <a:endParaRPr lang="ko-KR" altLang="en-US" sz="1100"/>
              </a:p>
            </c:rich>
          </c:tx>
          <c:layout>
            <c:manualLayout>
              <c:xMode val="edge"/>
              <c:yMode val="edge"/>
              <c:x val="0.93556788258865364"/>
              <c:y val="0.4333061645982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6432768"/>
        <c:crosses val="max"/>
        <c:crossBetween val="between"/>
      </c:valAx>
      <c:catAx>
        <c:axId val="436432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643342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567645590122"/>
          <c:y val="4.0397573254162905E-2"/>
          <c:w val="0.40841777681384772"/>
          <c:h val="7.90403658559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7215044721351"/>
          <c:y val="0.13002059357964868"/>
          <c:w val="0.77472135157862543"/>
          <c:h val="0.7508668339534483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Sheet2!$A$3</c:f>
              <c:strCache>
                <c:ptCount val="1"/>
                <c:pt idx="0">
                  <c:v>IOPS(N)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Sheet2!$B$3:$F$3</c:f>
              <c:numCache>
                <c:formatCode>General</c:formatCode>
                <c:ptCount val="5"/>
                <c:pt idx="0">
                  <c:v>3689</c:v>
                </c:pt>
                <c:pt idx="1">
                  <c:v>4283</c:v>
                </c:pt>
                <c:pt idx="2">
                  <c:v>16246</c:v>
                </c:pt>
                <c:pt idx="3">
                  <c:v>10427</c:v>
                </c:pt>
                <c:pt idx="4">
                  <c:v>5536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1-4678-8724-CB42681639DE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IOPS(J)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Sheet2!$B$5:$F$5</c:f>
              <c:numCache>
                <c:formatCode>General</c:formatCode>
                <c:ptCount val="5"/>
                <c:pt idx="0">
                  <c:v>1944</c:v>
                </c:pt>
                <c:pt idx="1">
                  <c:v>2508</c:v>
                </c:pt>
                <c:pt idx="2">
                  <c:v>9294</c:v>
                </c:pt>
                <c:pt idx="3">
                  <c:v>6742</c:v>
                </c:pt>
                <c:pt idx="4">
                  <c:v>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1-4678-8724-CB4268163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20231120"/>
        <c:axId val="420225544"/>
      </c:barChar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Latency(N)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Sheet2!$B$2:$F$2</c:f>
              <c:numCache>
                <c:formatCode>General</c:formatCode>
                <c:ptCount val="5"/>
                <c:pt idx="0">
                  <c:v>270.11</c:v>
                </c:pt>
                <c:pt idx="1">
                  <c:v>232.15</c:v>
                </c:pt>
                <c:pt idx="2">
                  <c:v>60.59</c:v>
                </c:pt>
                <c:pt idx="3">
                  <c:v>94.8</c:v>
                </c:pt>
                <c:pt idx="4">
                  <c:v>179.27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71-4678-8724-CB42681639DE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Latency (J)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Sheet2!$B$4:$F$4</c:f>
              <c:numCache>
                <c:formatCode>General</c:formatCode>
                <c:ptCount val="5"/>
                <c:pt idx="0">
                  <c:v>512.79</c:v>
                </c:pt>
                <c:pt idx="1">
                  <c:v>397.24</c:v>
                </c:pt>
                <c:pt idx="2">
                  <c:v>106.57</c:v>
                </c:pt>
                <c:pt idx="3">
                  <c:v>147.13999999999999</c:v>
                </c:pt>
                <c:pt idx="4">
                  <c:v>284.35000000000002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71-4678-8724-CB4268163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236536"/>
        <c:axId val="583241128"/>
      </c:lineChart>
      <c:catAx>
        <c:axId val="42023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225544"/>
        <c:crosses val="autoZero"/>
        <c:auto val="1"/>
        <c:lblAlgn val="ctr"/>
        <c:lblOffset val="100"/>
        <c:noMultiLvlLbl val="0"/>
      </c:catAx>
      <c:valAx>
        <c:axId val="42022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IOPS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231120"/>
        <c:crosses val="autoZero"/>
        <c:crossBetween val="between"/>
      </c:valAx>
      <c:valAx>
        <c:axId val="5832411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95695741915755672"/>
              <c:y val="0.47039889244613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236536"/>
        <c:crosses val="max"/>
        <c:crossBetween val="between"/>
      </c:valAx>
      <c:catAx>
        <c:axId val="583236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3241128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980257625563794"/>
          <c:y val="3.3515964350610022E-2"/>
          <c:w val="0.67495776316795353"/>
          <c:h val="7.4176343341697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초당 작업수</a:t>
            </a:r>
            <a:r>
              <a:rPr lang="en-US"/>
              <a:t>(ops/s)</a:t>
            </a:r>
            <a:r>
              <a:rPr lang="ko-K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Sheet3!$D$12</c:f>
              <c:strCache>
                <c:ptCount val="1"/>
                <c:pt idx="0">
                  <c:v>Write Journal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Sheet3!$C$13:$C$15</c:f>
              <c:strCache>
                <c:ptCount val="3"/>
                <c:pt idx="0">
                  <c:v>webserver</c:v>
                </c:pt>
                <c:pt idx="1">
                  <c:v>fileserver </c:v>
                </c:pt>
                <c:pt idx="2">
                  <c:v>varmail </c:v>
                </c:pt>
              </c:strCache>
            </c:strRef>
          </c:cat>
          <c:val>
            <c:numRef>
              <c:f>Sheet3!$D$13:$D$15</c:f>
              <c:numCache>
                <c:formatCode>General</c:formatCode>
                <c:ptCount val="3"/>
                <c:pt idx="0">
                  <c:v>811312.23499999999</c:v>
                </c:pt>
                <c:pt idx="1">
                  <c:v>282406.85700000002</c:v>
                </c:pt>
                <c:pt idx="2">
                  <c:v>5660.5889999999999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D-49B4-8492-952DBD662900}"/>
            </c:ext>
          </c:extLst>
        </c:ser>
        <c:ser>
          <c:idx val="1"/>
          <c:order val="1"/>
          <c:tx>
            <c:strRef>
              <c:f>Sheet3!$E$12</c:f>
              <c:strCache>
                <c:ptCount val="1"/>
                <c:pt idx="0">
                  <c:v>No Journal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Sheet3!$C$13:$C$15</c:f>
              <c:strCache>
                <c:ptCount val="3"/>
                <c:pt idx="0">
                  <c:v>webserver</c:v>
                </c:pt>
                <c:pt idx="1">
                  <c:v>fileserver </c:v>
                </c:pt>
                <c:pt idx="2">
                  <c:v>varmail </c:v>
                </c:pt>
              </c:strCache>
            </c:strRef>
          </c:cat>
          <c:val>
            <c:numRef>
              <c:f>Sheet3!$E$13:$E$15</c:f>
              <c:numCache>
                <c:formatCode>General</c:formatCode>
                <c:ptCount val="3"/>
                <c:pt idx="0">
                  <c:v>1124720.007</c:v>
                </c:pt>
                <c:pt idx="1">
                  <c:v>290406.484</c:v>
                </c:pt>
                <c:pt idx="2">
                  <c:v>5003.1490000000003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D-49B4-8492-952DBD662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4123352"/>
        <c:axId val="554126304"/>
      </c:barChart>
      <c:catAx>
        <c:axId val="554123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4126304"/>
        <c:crosses val="autoZero"/>
        <c:auto val="1"/>
        <c:lblAlgn val="ctr"/>
        <c:lblOffset val="100"/>
        <c:noMultiLvlLbl val="0"/>
      </c:catAx>
      <c:valAx>
        <c:axId val="55412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41233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초당 작업량</a:t>
            </a:r>
            <a:r>
              <a:rPr lang="en-US"/>
              <a:t>(mb/s)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Sheet3!$D$19</c:f>
              <c:strCache>
                <c:ptCount val="1"/>
                <c:pt idx="0">
                  <c:v>Write Journal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Sheet3!$C$20:$C$22</c:f>
              <c:strCache>
                <c:ptCount val="3"/>
                <c:pt idx="0">
                  <c:v>webserver</c:v>
                </c:pt>
                <c:pt idx="1">
                  <c:v>fileserver</c:v>
                </c:pt>
                <c:pt idx="2">
                  <c:v>varmail </c:v>
                </c:pt>
              </c:strCache>
            </c:strRef>
          </c:cat>
          <c:val>
            <c:numRef>
              <c:f>Sheet3!$D$20:$D$22</c:f>
              <c:numCache>
                <c:formatCode>General</c:formatCode>
                <c:ptCount val="3"/>
                <c:pt idx="0">
                  <c:v>4067.2</c:v>
                </c:pt>
                <c:pt idx="1">
                  <c:v>6786.6</c:v>
                </c:pt>
                <c:pt idx="2">
                  <c:v>19.7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F-4CA1-BCE8-1CCB6617FC0A}"/>
            </c:ext>
          </c:extLst>
        </c:ser>
        <c:ser>
          <c:idx val="1"/>
          <c:order val="1"/>
          <c:tx>
            <c:strRef>
              <c:f>Sheet3!$E$19</c:f>
              <c:strCache>
                <c:ptCount val="1"/>
                <c:pt idx="0">
                  <c:v>No Journal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Sheet3!$C$20:$C$22</c:f>
              <c:strCache>
                <c:ptCount val="3"/>
                <c:pt idx="0">
                  <c:v>webserver</c:v>
                </c:pt>
                <c:pt idx="1">
                  <c:v>fileserver</c:v>
                </c:pt>
                <c:pt idx="2">
                  <c:v>varmail </c:v>
                </c:pt>
              </c:strCache>
            </c:strRef>
          </c:cat>
          <c:val>
            <c:numRef>
              <c:f>Sheet3!$E$20:$E$22</c:f>
              <c:numCache>
                <c:formatCode>General</c:formatCode>
                <c:ptCount val="3"/>
                <c:pt idx="0">
                  <c:v>5638.5</c:v>
                </c:pt>
                <c:pt idx="1">
                  <c:v>6977.1</c:v>
                </c:pt>
                <c:pt idx="2">
                  <c:v>17.899999999999999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F-4CA1-BCE8-1CCB6617F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2128952"/>
        <c:axId val="552122720"/>
      </c:barChart>
      <c:catAx>
        <c:axId val="552128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122720"/>
        <c:crosses val="autoZero"/>
        <c:auto val="1"/>
        <c:lblAlgn val="ctr"/>
        <c:lblOffset val="100"/>
        <c:noMultiLvlLbl val="0"/>
      </c:catAx>
      <c:valAx>
        <c:axId val="55212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128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0535227552501"/>
          <c:y val="0.14940090390325886"/>
          <c:w val="0.71112676653779361"/>
          <c:h val="0.7324930561245239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Sheet1!$D$8</c:f>
              <c:strCache>
                <c:ptCount val="1"/>
                <c:pt idx="0">
                  <c:v>IOPS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3689</c:v>
                </c:pt>
                <c:pt idx="1">
                  <c:v>2536</c:v>
                </c:pt>
                <c:pt idx="2">
                  <c:v>1944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3-424A-9511-278E08B93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9861280"/>
        <c:axId val="529862264"/>
      </c:barChart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Latency 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C00000"/>
              </a:solidFill>
              <a:ln w="12700">
                <a:solidFill>
                  <a:schemeClr val="tx1"/>
                </a:solidFill>
                <a:round/>
              </a:ln>
              <a:effectLst/>
            </c:spPr>
          </c:marker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Sheet1!$C$9:$C$11</c:f>
              <c:numCache>
                <c:formatCode>General</c:formatCode>
                <c:ptCount val="3"/>
                <c:pt idx="0">
                  <c:v>270.11</c:v>
                </c:pt>
                <c:pt idx="1">
                  <c:v>393.37</c:v>
                </c:pt>
                <c:pt idx="2">
                  <c:v>512.79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E3-424A-9511-278E08B93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580536"/>
        <c:axId val="426581848"/>
      </c:lineChart>
      <c:catAx>
        <c:axId val="42658053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6581848"/>
        <c:crosses val="autoZero"/>
        <c:auto val="1"/>
        <c:lblAlgn val="ctr"/>
        <c:lblOffset val="100"/>
        <c:noMultiLvlLbl val="0"/>
      </c:catAx>
      <c:valAx>
        <c:axId val="426581848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6580536"/>
        <c:crosses val="autoZero"/>
        <c:crossBetween val="between"/>
        <c:majorUnit val="200"/>
      </c:valAx>
      <c:valAx>
        <c:axId val="529862264"/>
        <c:scaling>
          <c:orientation val="minMax"/>
          <c:max val="4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529861280"/>
        <c:crosses val="max"/>
        <c:crossBetween val="between"/>
        <c:majorUnit val="1000"/>
      </c:valAx>
      <c:catAx>
        <c:axId val="529861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9862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0535227552501"/>
          <c:y val="0.14940090390325886"/>
          <c:w val="0.71112676653779361"/>
          <c:h val="0.7324930561245239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Sheet1!$D$8</c:f>
              <c:strCache>
                <c:ptCount val="1"/>
                <c:pt idx="0">
                  <c:v>IOPS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Sheet1!$D$9:$D$11</c:f>
              <c:numCache>
                <c:formatCode>General</c:formatCode>
                <c:ptCount val="3"/>
                <c:pt idx="0">
                  <c:v>3689</c:v>
                </c:pt>
                <c:pt idx="1">
                  <c:v>2536</c:v>
                </c:pt>
                <c:pt idx="2">
                  <c:v>1944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F-4F37-982E-87659CF49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6580536"/>
        <c:axId val="426581848"/>
      </c:barChart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Latency 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C00000"/>
              </a:solidFill>
              <a:ln w="12700">
                <a:solidFill>
                  <a:schemeClr val="tx1"/>
                </a:solidFill>
                <a:round/>
              </a:ln>
              <a:effectLst/>
            </c:spPr>
          </c:marker>
          <c:cat>
            <c:strRef>
              <c:f>Sheet1!$B$9:$B$11</c:f>
              <c:strCache>
                <c:ptCount val="3"/>
                <c:pt idx="0">
                  <c:v>Disk 4 </c:v>
                </c:pt>
                <c:pt idx="1">
                  <c:v>Disk 3</c:v>
                </c:pt>
                <c:pt idx="2">
                  <c:v>Disk 3 Journal1 </c:v>
                </c:pt>
              </c:strCache>
            </c:strRef>
          </c:cat>
          <c:val>
            <c:numRef>
              <c:f>Sheet1!$C$9:$C$11</c:f>
              <c:numCache>
                <c:formatCode>General</c:formatCode>
                <c:ptCount val="3"/>
                <c:pt idx="0">
                  <c:v>270.11</c:v>
                </c:pt>
                <c:pt idx="1">
                  <c:v>393.37</c:v>
                </c:pt>
                <c:pt idx="2">
                  <c:v>512.79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CF-4F37-982E-87659CF49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4891008"/>
        <c:axId val="1028778224"/>
      </c:lineChart>
      <c:catAx>
        <c:axId val="42658053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6581848"/>
        <c:crosses val="autoZero"/>
        <c:auto val="1"/>
        <c:lblAlgn val="ctr"/>
        <c:lblOffset val="100"/>
        <c:noMultiLvlLbl val="0"/>
      </c:catAx>
      <c:valAx>
        <c:axId val="4265818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6580536"/>
        <c:crosses val="autoZero"/>
        <c:crossBetween val="between"/>
        <c:majorUnit val="1000"/>
      </c:valAx>
      <c:valAx>
        <c:axId val="1028778224"/>
        <c:scaling>
          <c:orientation val="minMax"/>
          <c:max val="8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504891008"/>
        <c:crosses val="max"/>
        <c:crossBetween val="between"/>
        <c:majorUnit val="200"/>
      </c:valAx>
      <c:catAx>
        <c:axId val="504891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778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7215044721351"/>
          <c:y val="0.17411770833333334"/>
          <c:w val="0.77472135157862543"/>
          <c:h val="0.7067694444444444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Sheet2!$A$3</c:f>
              <c:strCache>
                <c:ptCount val="1"/>
                <c:pt idx="0">
                  <c:v>IOPS(N) 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Sheet2!$B$3:$F$3</c:f>
              <c:numCache>
                <c:formatCode>General</c:formatCode>
                <c:ptCount val="5"/>
                <c:pt idx="0">
                  <c:v>3689</c:v>
                </c:pt>
                <c:pt idx="1">
                  <c:v>4283</c:v>
                </c:pt>
                <c:pt idx="2">
                  <c:v>16246</c:v>
                </c:pt>
                <c:pt idx="3">
                  <c:v>10427</c:v>
                </c:pt>
                <c:pt idx="4">
                  <c:v>5536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3-4858-843E-C2058240867E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IOPS(J)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Sheet2!$B$5:$F$5</c:f>
              <c:numCache>
                <c:formatCode>General</c:formatCode>
                <c:ptCount val="5"/>
                <c:pt idx="0">
                  <c:v>1944</c:v>
                </c:pt>
                <c:pt idx="1">
                  <c:v>2508</c:v>
                </c:pt>
                <c:pt idx="2">
                  <c:v>9294</c:v>
                </c:pt>
                <c:pt idx="3">
                  <c:v>6742</c:v>
                </c:pt>
                <c:pt idx="4">
                  <c:v>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3-4858-843E-C20582408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20231120"/>
        <c:axId val="420225544"/>
      </c:barChar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Latency(N) 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  <a:round/>
              </a:ln>
              <a:effectLst/>
            </c:spPr>
          </c:marker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Sheet2!$B$2:$F$2</c:f>
              <c:numCache>
                <c:formatCode>General</c:formatCode>
                <c:ptCount val="5"/>
                <c:pt idx="0">
                  <c:v>270.11</c:v>
                </c:pt>
                <c:pt idx="1">
                  <c:v>232.15</c:v>
                </c:pt>
                <c:pt idx="2">
                  <c:v>60.59</c:v>
                </c:pt>
                <c:pt idx="3">
                  <c:v>94.8</c:v>
                </c:pt>
                <c:pt idx="4">
                  <c:v>179.27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B3-4858-843E-C2058240867E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Latency (J)</c:v>
                </c:pt>
              </c:strCache>
            </c:strRef>
          </c:tx>
          <c:spPr>
            <a:ln w="22225" cap="rnd">
              <a:solidFill>
                <a:sysClr val="windowText" lastClr="000000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C00000"/>
              </a:solidFill>
              <a:ln w="12700">
                <a:solidFill>
                  <a:sysClr val="windowText" lastClr="000000"/>
                </a:solidFill>
                <a:round/>
              </a:ln>
              <a:effectLst/>
            </c:spPr>
          </c:marker>
          <c:cat>
            <c:strRef>
              <c:f>Sheet2!$B$1:$F$1</c:f>
              <c:strCache>
                <c:ptCount val="5"/>
                <c:pt idx="0">
                  <c:v>4KB</c:v>
                </c:pt>
                <c:pt idx="1">
                  <c:v>8KB</c:v>
                </c:pt>
                <c:pt idx="2">
                  <c:v>16KB</c:v>
                </c:pt>
                <c:pt idx="3">
                  <c:v>32KB</c:v>
                </c:pt>
                <c:pt idx="4">
                  <c:v>64KB</c:v>
                </c:pt>
              </c:strCache>
            </c:strRef>
          </c:cat>
          <c:val>
            <c:numRef>
              <c:f>Sheet2!$B$4:$F$4</c:f>
              <c:numCache>
                <c:formatCode>General</c:formatCode>
                <c:ptCount val="5"/>
                <c:pt idx="0">
                  <c:v>512.79</c:v>
                </c:pt>
                <c:pt idx="1">
                  <c:v>397.24</c:v>
                </c:pt>
                <c:pt idx="2">
                  <c:v>106.57</c:v>
                </c:pt>
                <c:pt idx="3">
                  <c:v>147.13999999999999</c:v>
                </c:pt>
                <c:pt idx="4">
                  <c:v>284.35000000000002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B3-4858-843E-C20582408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236536"/>
        <c:axId val="583241128"/>
      </c:lineChart>
      <c:catAx>
        <c:axId val="420231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0225544"/>
        <c:crosses val="autoZero"/>
        <c:auto val="1"/>
        <c:lblAlgn val="ctr"/>
        <c:lblOffset val="100"/>
        <c:noMultiLvlLbl val="0"/>
      </c:catAx>
      <c:valAx>
        <c:axId val="42022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20231120"/>
        <c:crosses val="autoZero"/>
        <c:crossBetween val="between"/>
      </c:valAx>
      <c:valAx>
        <c:axId val="58324112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905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583236536"/>
        <c:crosses val="max"/>
        <c:crossBetween val="between"/>
      </c:valAx>
      <c:catAx>
        <c:axId val="583236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3241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86451388888889"/>
          <c:y val="2.6479166666666686E-3"/>
          <c:w val="0.78373101851851845"/>
          <c:h val="0.17119027777777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DC6DA-400D-4DEE-A1AC-B63C0B22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Journal </a:t>
            </a:r>
            <a:r>
              <a:rPr lang="ko-KR" altLang="en-US" dirty="0"/>
              <a:t>기법 분석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53320-C742-4F2E-9296-EFBD2433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044129"/>
            <a:ext cx="3456385" cy="4680056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stripe cache</a:t>
            </a:r>
            <a:r>
              <a:rPr lang="ko-KR" altLang="en-US" dirty="0"/>
              <a:t> 반영 </a:t>
            </a:r>
            <a:endParaRPr lang="en-US" altLang="ko-KR" dirty="0"/>
          </a:p>
          <a:p>
            <a:r>
              <a:rPr lang="en-US" altLang="ko-KR" dirty="0"/>
              <a:t>2. data</a:t>
            </a:r>
            <a:r>
              <a:rPr lang="ko-KR" altLang="en-US" dirty="0"/>
              <a:t>와 </a:t>
            </a:r>
            <a:r>
              <a:rPr lang="en-US" altLang="ko-KR" dirty="0"/>
              <a:t>parity</a:t>
            </a:r>
            <a:r>
              <a:rPr lang="ko-KR" altLang="en-US" dirty="0"/>
              <a:t>를 </a:t>
            </a:r>
            <a:r>
              <a:rPr lang="en-US" altLang="ko-KR" dirty="0"/>
              <a:t>journal</a:t>
            </a:r>
            <a:r>
              <a:rPr lang="ko-KR" altLang="en-US" dirty="0"/>
              <a:t>에 쓴다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저널 장치의 </a:t>
            </a:r>
            <a:r>
              <a:rPr lang="en-US" altLang="ko-KR" dirty="0"/>
              <a:t>cache</a:t>
            </a:r>
            <a:r>
              <a:rPr lang="ko-KR" altLang="en-US" dirty="0"/>
              <a:t>를 </a:t>
            </a:r>
            <a:r>
              <a:rPr lang="en-US" altLang="ko-KR" dirty="0"/>
              <a:t>flush </a:t>
            </a:r>
          </a:p>
          <a:p>
            <a:r>
              <a:rPr lang="en-US" altLang="ko-KR" dirty="0"/>
              <a:t>4. data</a:t>
            </a:r>
            <a:r>
              <a:rPr lang="ko-KR" altLang="en-US" dirty="0"/>
              <a:t>와 </a:t>
            </a:r>
            <a:r>
              <a:rPr lang="en-US" altLang="ko-KR" dirty="0"/>
              <a:t>parity</a:t>
            </a:r>
            <a:r>
              <a:rPr lang="ko-KR" altLang="en-US" dirty="0"/>
              <a:t>를 </a:t>
            </a:r>
            <a:r>
              <a:rPr lang="en-US" altLang="ko-KR" dirty="0"/>
              <a:t>raid array</a:t>
            </a:r>
            <a:r>
              <a:rPr lang="ko-KR" altLang="en-US" dirty="0"/>
              <a:t>에 쓴다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FBD6F-C205-42AB-A2B3-7F38367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959360F-6058-400D-A6EB-37CF69EBE369}"/>
              </a:ext>
            </a:extLst>
          </p:cNvPr>
          <p:cNvGrpSpPr/>
          <p:nvPr/>
        </p:nvGrpSpPr>
        <p:grpSpPr>
          <a:xfrm>
            <a:off x="4032672" y="1146706"/>
            <a:ext cx="4904263" cy="2309330"/>
            <a:chOff x="4032672" y="1146706"/>
            <a:chExt cx="4904263" cy="230933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5F163E3-BAD5-4C8B-984C-0FDE55EC6AAD}"/>
                </a:ext>
              </a:extLst>
            </p:cNvPr>
            <p:cNvGrpSpPr/>
            <p:nvPr/>
          </p:nvGrpSpPr>
          <p:grpSpPr>
            <a:xfrm>
              <a:off x="4032672" y="1146706"/>
              <a:ext cx="4904263" cy="2309330"/>
              <a:chOff x="4248697" y="1304860"/>
              <a:chExt cx="4904263" cy="214866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90B14A9-B3AD-41F6-BB1E-62CFDF813F9F}"/>
                  </a:ext>
                </a:extLst>
              </p:cNvPr>
              <p:cNvSpPr/>
              <p:nvPr/>
            </p:nvSpPr>
            <p:spPr>
              <a:xfrm>
                <a:off x="4248697" y="1304860"/>
                <a:ext cx="3456385" cy="8626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b="1" dirty="0">
                    <a:solidFill>
                      <a:schemeClr val="tx2"/>
                    </a:solidFill>
                  </a:rPr>
                  <a:t>Stripe Cache</a:t>
                </a:r>
                <a:endParaRPr lang="ko-KR" alt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순서도: 자기 디스크 5">
                <a:extLst>
                  <a:ext uri="{FF2B5EF4-FFF2-40B4-BE49-F238E27FC236}">
                    <a16:creationId xmlns:a16="http://schemas.microsoft.com/office/drawing/2014/main" id="{717A9490-2B10-4252-BCF4-C92CEF5845E0}"/>
                  </a:ext>
                </a:extLst>
              </p:cNvPr>
              <p:cNvSpPr/>
              <p:nvPr/>
            </p:nvSpPr>
            <p:spPr>
              <a:xfrm>
                <a:off x="4379453" y="2835198"/>
                <a:ext cx="724533" cy="612648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자기 디스크 6">
                <a:extLst>
                  <a:ext uri="{FF2B5EF4-FFF2-40B4-BE49-F238E27FC236}">
                    <a16:creationId xmlns:a16="http://schemas.microsoft.com/office/drawing/2014/main" id="{B60D4B77-9E75-48F5-A3C8-B749C7DD1EB0}"/>
                  </a:ext>
                </a:extLst>
              </p:cNvPr>
              <p:cNvSpPr/>
              <p:nvPr/>
            </p:nvSpPr>
            <p:spPr>
              <a:xfrm>
                <a:off x="5371866" y="2840872"/>
                <a:ext cx="736219" cy="612648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자기 디스크 7">
                <a:extLst>
                  <a:ext uri="{FF2B5EF4-FFF2-40B4-BE49-F238E27FC236}">
                    <a16:creationId xmlns:a16="http://schemas.microsoft.com/office/drawing/2014/main" id="{DAC50419-D5FC-4DAC-AE34-CCC0721CABE4}"/>
                  </a:ext>
                </a:extLst>
              </p:cNvPr>
              <p:cNvSpPr/>
              <p:nvPr/>
            </p:nvSpPr>
            <p:spPr>
              <a:xfrm>
                <a:off x="6518123" y="2835198"/>
                <a:ext cx="736219" cy="612648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40E93A-A050-4343-81CD-EE212BE8F395}"/>
                  </a:ext>
                </a:extLst>
              </p:cNvPr>
              <p:cNvSpPr/>
              <p:nvPr/>
            </p:nvSpPr>
            <p:spPr>
              <a:xfrm>
                <a:off x="4538013" y="1754259"/>
                <a:ext cx="372263" cy="406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D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0B1759-F64F-45A8-B64D-E0C8DACA1EB9}"/>
                  </a:ext>
                </a:extLst>
              </p:cNvPr>
              <p:cNvSpPr/>
              <p:nvPr/>
            </p:nvSpPr>
            <p:spPr>
              <a:xfrm>
                <a:off x="5292743" y="1754259"/>
                <a:ext cx="372263" cy="39726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D</a:t>
                </a:r>
                <a:endParaRPr lang="ko-KR" altLang="en-US" b="1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E35E24-B99A-4A7A-983F-3BA7529A2E86}"/>
                  </a:ext>
                </a:extLst>
              </p:cNvPr>
              <p:cNvSpPr/>
              <p:nvPr/>
            </p:nvSpPr>
            <p:spPr>
              <a:xfrm>
                <a:off x="6541195" y="1769260"/>
                <a:ext cx="372263" cy="3831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P</a:t>
                </a:r>
                <a:endParaRPr lang="ko-KR" altLang="en-US" b="1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ED176AB-4E9E-4BC5-811D-134C7FFAD90C}"/>
                  </a:ext>
                </a:extLst>
              </p:cNvPr>
              <p:cNvSpPr/>
              <p:nvPr/>
            </p:nvSpPr>
            <p:spPr>
              <a:xfrm>
                <a:off x="5657675" y="1754259"/>
                <a:ext cx="372263" cy="4063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D742D02-8DFF-4768-BB67-7BAB2404F341}"/>
                  </a:ext>
                </a:extLst>
              </p:cNvPr>
              <p:cNvSpPr/>
              <p:nvPr/>
            </p:nvSpPr>
            <p:spPr>
              <a:xfrm>
                <a:off x="6907825" y="1769258"/>
                <a:ext cx="372263" cy="3830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B2202C0-6806-4476-AB33-FEFCB114643F}"/>
                  </a:ext>
                </a:extLst>
              </p:cNvPr>
              <p:cNvSpPr/>
              <p:nvPr/>
            </p:nvSpPr>
            <p:spPr>
              <a:xfrm>
                <a:off x="4565333" y="2950652"/>
                <a:ext cx="372263" cy="4063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D</a:t>
                </a:r>
                <a:endParaRPr lang="ko-KR" altLang="en-US" b="1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4792FA-4986-4E47-8123-9CDC4B98D072}"/>
                  </a:ext>
                </a:extLst>
              </p:cNvPr>
              <p:cNvSpPr/>
              <p:nvPr/>
            </p:nvSpPr>
            <p:spPr>
              <a:xfrm>
                <a:off x="5573319" y="2966167"/>
                <a:ext cx="372263" cy="4063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3AEAFBA-ED41-469B-9D4E-56C856507365}"/>
                  </a:ext>
                </a:extLst>
              </p:cNvPr>
              <p:cNvSpPr/>
              <p:nvPr/>
            </p:nvSpPr>
            <p:spPr>
              <a:xfrm>
                <a:off x="6711413" y="2950651"/>
                <a:ext cx="372263" cy="4063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FAB0A90-DBA0-48F9-AFDB-AD368B66E449}"/>
                  </a:ext>
                </a:extLst>
              </p:cNvPr>
              <p:cNvSpPr/>
              <p:nvPr/>
            </p:nvSpPr>
            <p:spPr>
              <a:xfrm>
                <a:off x="7735411" y="2768117"/>
                <a:ext cx="1417549" cy="6797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b="1" dirty="0">
                    <a:solidFill>
                      <a:schemeClr val="tx2"/>
                    </a:solidFill>
                  </a:rPr>
                  <a:t>Journal</a:t>
                </a:r>
                <a:endParaRPr lang="ko-KR" alt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8B3E508-62D5-47FF-8468-EE38C2A773AD}"/>
                  </a:ext>
                </a:extLst>
              </p:cNvPr>
              <p:cNvSpPr/>
              <p:nvPr/>
            </p:nvSpPr>
            <p:spPr>
              <a:xfrm>
                <a:off x="7959954" y="3058517"/>
                <a:ext cx="372263" cy="3830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BE6E302-CE8C-4934-B60A-F8FD8ECC6E94}"/>
                  </a:ext>
                </a:extLst>
              </p:cNvPr>
              <p:cNvSpPr/>
              <p:nvPr/>
            </p:nvSpPr>
            <p:spPr>
              <a:xfrm>
                <a:off x="8351583" y="3058517"/>
                <a:ext cx="372263" cy="389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P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53D8106-2827-4F25-BDDC-BDD8AD3F90EE}"/>
                </a:ext>
              </a:extLst>
            </p:cNvPr>
            <p:cNvCxnSpPr/>
            <p:nvPr/>
          </p:nvCxnSpPr>
          <p:spPr>
            <a:xfrm flipH="1">
              <a:off x="5508692" y="2048065"/>
              <a:ext cx="9047" cy="706236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30A67D2-B384-40B3-8892-CB2122384582}"/>
                </a:ext>
              </a:extLst>
            </p:cNvPr>
            <p:cNvCxnSpPr/>
            <p:nvPr/>
          </p:nvCxnSpPr>
          <p:spPr>
            <a:xfrm flipH="1">
              <a:off x="6664999" y="2054924"/>
              <a:ext cx="9047" cy="706236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077F15-48E3-461F-A6AC-B32632007F53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6877932" y="2057479"/>
              <a:ext cx="1350229" cy="661902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F222A2B-D4CB-4A3D-9D6A-D10F6B36FC2B}"/>
                </a:ext>
              </a:extLst>
            </p:cNvPr>
            <p:cNvCxnSpPr>
              <a:cxnSpLocks/>
            </p:cNvCxnSpPr>
            <p:nvPr/>
          </p:nvCxnSpPr>
          <p:spPr>
            <a:xfrm>
              <a:off x="5830291" y="1863145"/>
              <a:ext cx="471807" cy="1614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F7896DD-95CD-4A91-B02A-2EDF24076DC0}"/>
                </a:ext>
              </a:extLst>
            </p:cNvPr>
            <p:cNvSpPr/>
            <p:nvPr/>
          </p:nvSpPr>
          <p:spPr>
            <a:xfrm>
              <a:off x="5102366" y="2160389"/>
              <a:ext cx="441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②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049D8E-E234-4E7A-85D8-56419930374A}"/>
                </a:ext>
              </a:extLst>
            </p:cNvPr>
            <p:cNvSpPr/>
            <p:nvPr/>
          </p:nvSpPr>
          <p:spPr>
            <a:xfrm>
              <a:off x="5845718" y="1493125"/>
              <a:ext cx="441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①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47C0D0C-44EE-4FEA-ACDE-89088590023D}"/>
                </a:ext>
              </a:extLst>
            </p:cNvPr>
            <p:cNvSpPr/>
            <p:nvPr/>
          </p:nvSpPr>
          <p:spPr>
            <a:xfrm>
              <a:off x="8465605" y="298404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③</a:t>
              </a:r>
              <a:endParaRPr lang="ko-KR" altLang="en-US" sz="2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350B4EB-3685-46DB-997C-70A7895A388B}"/>
                </a:ext>
              </a:extLst>
            </p:cNvPr>
            <p:cNvSpPr/>
            <p:nvPr/>
          </p:nvSpPr>
          <p:spPr>
            <a:xfrm>
              <a:off x="7703978" y="2122873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④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E2360A-8485-4574-8A89-AF20052ECA3E}"/>
                </a:ext>
              </a:extLst>
            </p:cNvPr>
            <p:cNvSpPr/>
            <p:nvPr/>
          </p:nvSpPr>
          <p:spPr>
            <a:xfrm>
              <a:off x="6257467" y="2125927"/>
              <a:ext cx="441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②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0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0B14A9-B3AD-41F6-BB1E-62CFDF813F9F}"/>
              </a:ext>
            </a:extLst>
          </p:cNvPr>
          <p:cNvSpPr/>
          <p:nvPr/>
        </p:nvSpPr>
        <p:spPr>
          <a:xfrm>
            <a:off x="864320" y="324049"/>
            <a:ext cx="3456385" cy="92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err="1">
                <a:solidFill>
                  <a:schemeClr val="tx2"/>
                </a:solidFill>
              </a:rPr>
              <a:t>Mdadm</a:t>
            </a:r>
            <a:r>
              <a:rPr lang="en-US" altLang="ko-KR" sz="1600" b="1" dirty="0">
                <a:solidFill>
                  <a:schemeClr val="tx2"/>
                </a:solidFill>
              </a:rPr>
              <a:t> Cache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717A9490-2B10-4252-BCF4-C92CEF5845E0}"/>
              </a:ext>
            </a:extLst>
          </p:cNvPr>
          <p:cNvSpPr/>
          <p:nvPr/>
        </p:nvSpPr>
        <p:spPr>
          <a:xfrm>
            <a:off x="995076" y="1968821"/>
            <a:ext cx="724533" cy="65846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B60D4B77-9E75-48F5-A3C8-B749C7DD1EB0}"/>
              </a:ext>
            </a:extLst>
          </p:cNvPr>
          <p:cNvSpPr/>
          <p:nvPr/>
        </p:nvSpPr>
        <p:spPr>
          <a:xfrm>
            <a:off x="1987489" y="1974919"/>
            <a:ext cx="736219" cy="65846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DAC50419-D5FC-4DAC-AE34-CCC0721CABE4}"/>
              </a:ext>
            </a:extLst>
          </p:cNvPr>
          <p:cNvSpPr/>
          <p:nvPr/>
        </p:nvSpPr>
        <p:spPr>
          <a:xfrm>
            <a:off x="3133746" y="1968821"/>
            <a:ext cx="736219" cy="65846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0E93A-A050-4343-81CD-EE212BE8F395}"/>
              </a:ext>
            </a:extLst>
          </p:cNvPr>
          <p:cNvSpPr/>
          <p:nvPr/>
        </p:nvSpPr>
        <p:spPr>
          <a:xfrm>
            <a:off x="1153636" y="807053"/>
            <a:ext cx="372263" cy="436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0B1759-F64F-45A8-B64D-E0C8DACA1EB9}"/>
              </a:ext>
            </a:extLst>
          </p:cNvPr>
          <p:cNvSpPr/>
          <p:nvPr/>
        </p:nvSpPr>
        <p:spPr>
          <a:xfrm>
            <a:off x="1908366" y="807053"/>
            <a:ext cx="372263" cy="426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E35E24-B99A-4A7A-983F-3BA7529A2E86}"/>
              </a:ext>
            </a:extLst>
          </p:cNvPr>
          <p:cNvSpPr/>
          <p:nvPr/>
        </p:nvSpPr>
        <p:spPr>
          <a:xfrm>
            <a:off x="3156818" y="823175"/>
            <a:ext cx="372263" cy="411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D176AB-4E9E-4BC5-811D-134C7FFAD90C}"/>
              </a:ext>
            </a:extLst>
          </p:cNvPr>
          <p:cNvSpPr/>
          <p:nvPr/>
        </p:nvSpPr>
        <p:spPr>
          <a:xfrm>
            <a:off x="2273298" y="807053"/>
            <a:ext cx="372263" cy="436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742D02-8DFF-4768-BB67-7BAB2404F341}"/>
              </a:ext>
            </a:extLst>
          </p:cNvPr>
          <p:cNvSpPr/>
          <p:nvPr/>
        </p:nvSpPr>
        <p:spPr>
          <a:xfrm>
            <a:off x="3523448" y="823173"/>
            <a:ext cx="372263" cy="411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2202C0-6806-4476-AB33-FEFCB114643F}"/>
              </a:ext>
            </a:extLst>
          </p:cNvPr>
          <p:cNvSpPr/>
          <p:nvPr/>
        </p:nvSpPr>
        <p:spPr>
          <a:xfrm>
            <a:off x="1180956" y="2092908"/>
            <a:ext cx="372263" cy="436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4792FA-4986-4E47-8123-9CDC4B98D072}"/>
              </a:ext>
            </a:extLst>
          </p:cNvPr>
          <p:cNvSpPr/>
          <p:nvPr/>
        </p:nvSpPr>
        <p:spPr>
          <a:xfrm>
            <a:off x="2188942" y="2109583"/>
            <a:ext cx="372263" cy="436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EAFBA-ED41-469B-9D4E-56C856507365}"/>
              </a:ext>
            </a:extLst>
          </p:cNvPr>
          <p:cNvSpPr/>
          <p:nvPr/>
        </p:nvSpPr>
        <p:spPr>
          <a:xfrm>
            <a:off x="3327036" y="2092907"/>
            <a:ext cx="372263" cy="436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AB0A90-DBA0-48F9-AFDB-AD368B66E449}"/>
              </a:ext>
            </a:extLst>
          </p:cNvPr>
          <p:cNvSpPr/>
          <p:nvPr/>
        </p:nvSpPr>
        <p:spPr>
          <a:xfrm>
            <a:off x="4351034" y="1896724"/>
            <a:ext cx="1417549" cy="730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Journal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B3E508-62D5-47FF-8468-EE38C2A773AD}"/>
              </a:ext>
            </a:extLst>
          </p:cNvPr>
          <p:cNvSpPr/>
          <p:nvPr/>
        </p:nvSpPr>
        <p:spPr>
          <a:xfrm>
            <a:off x="4575577" y="2208839"/>
            <a:ext cx="372263" cy="411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E6E302-CE8C-4934-B60A-F8FD8ECC6E94}"/>
              </a:ext>
            </a:extLst>
          </p:cNvPr>
          <p:cNvSpPr/>
          <p:nvPr/>
        </p:nvSpPr>
        <p:spPr>
          <a:xfrm>
            <a:off x="4967206" y="2208839"/>
            <a:ext cx="372263" cy="41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3D8106-2827-4F25-BDDC-BDD8AD3F90EE}"/>
              </a:ext>
            </a:extLst>
          </p:cNvPr>
          <p:cNvCxnSpPr/>
          <p:nvPr/>
        </p:nvCxnSpPr>
        <p:spPr>
          <a:xfrm flipH="1">
            <a:off x="2340340" y="1225408"/>
            <a:ext cx="9047" cy="70623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0A67D2-B384-40B3-8892-CB2122384582}"/>
              </a:ext>
            </a:extLst>
          </p:cNvPr>
          <p:cNvCxnSpPr/>
          <p:nvPr/>
        </p:nvCxnSpPr>
        <p:spPr>
          <a:xfrm flipH="1">
            <a:off x="3496647" y="1232267"/>
            <a:ext cx="9047" cy="70623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077F15-48E3-461F-A6AC-B32632007F53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3709580" y="1234822"/>
            <a:ext cx="1350229" cy="66190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222A2B-D4CB-4A3D-9D6A-D10F6B36FC2B}"/>
              </a:ext>
            </a:extLst>
          </p:cNvPr>
          <p:cNvCxnSpPr>
            <a:cxnSpLocks/>
          </p:cNvCxnSpPr>
          <p:nvPr/>
        </p:nvCxnSpPr>
        <p:spPr>
          <a:xfrm>
            <a:off x="2661939" y="1040488"/>
            <a:ext cx="471807" cy="161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96DD-95CD-4A91-B02A-2EDF24076DC0}"/>
              </a:ext>
            </a:extLst>
          </p:cNvPr>
          <p:cNvSpPr/>
          <p:nvPr/>
        </p:nvSpPr>
        <p:spPr>
          <a:xfrm>
            <a:off x="1934014" y="1337732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049D8E-E234-4E7A-85D8-56419930374A}"/>
              </a:ext>
            </a:extLst>
          </p:cNvPr>
          <p:cNvSpPr/>
          <p:nvPr/>
        </p:nvSpPr>
        <p:spPr>
          <a:xfrm>
            <a:off x="2677366" y="670468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7C0D0C-44EE-4FEA-ACDE-89088590023D}"/>
              </a:ext>
            </a:extLst>
          </p:cNvPr>
          <p:cNvSpPr/>
          <p:nvPr/>
        </p:nvSpPr>
        <p:spPr>
          <a:xfrm>
            <a:off x="5297253" y="216139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ko-KR" altLang="en-US" sz="2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350B4EB-3685-46DB-997C-70A7895A388B}"/>
              </a:ext>
            </a:extLst>
          </p:cNvPr>
          <p:cNvSpPr/>
          <p:nvPr/>
        </p:nvSpPr>
        <p:spPr>
          <a:xfrm>
            <a:off x="4535626" y="130021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④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E2360A-8485-4574-8A89-AF20052ECA3E}"/>
              </a:ext>
            </a:extLst>
          </p:cNvPr>
          <p:cNvSpPr/>
          <p:nvPr/>
        </p:nvSpPr>
        <p:spPr>
          <a:xfrm>
            <a:off x="3089115" y="1303270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63AB4DF-DD54-4738-9B31-CE6AD8834257}"/>
              </a:ext>
            </a:extLst>
          </p:cNvPr>
          <p:cNvSpPr/>
          <p:nvPr/>
        </p:nvSpPr>
        <p:spPr>
          <a:xfrm>
            <a:off x="936328" y="3276377"/>
            <a:ext cx="3096344" cy="72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972FE0-08F2-4297-9F1D-257AEA7D7015}"/>
              </a:ext>
            </a:extLst>
          </p:cNvPr>
          <p:cNvSpPr/>
          <p:nvPr/>
        </p:nvSpPr>
        <p:spPr>
          <a:xfrm>
            <a:off x="936328" y="3276377"/>
            <a:ext cx="28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Mdadm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Cache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25858D71-A4BC-4D97-BAFD-B9E93934E1B4}"/>
              </a:ext>
            </a:extLst>
          </p:cNvPr>
          <p:cNvSpPr/>
          <p:nvPr/>
        </p:nvSpPr>
        <p:spPr>
          <a:xfrm>
            <a:off x="1080344" y="4428505"/>
            <a:ext cx="648000" cy="57600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1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EB1723E-3DB6-46D0-9ED2-0505D9E4DE4D}"/>
              </a:ext>
            </a:extLst>
          </p:cNvPr>
          <p:cNvSpPr/>
          <p:nvPr/>
        </p:nvSpPr>
        <p:spPr>
          <a:xfrm>
            <a:off x="1080344" y="3636417"/>
            <a:ext cx="288000" cy="288000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35C52E5C-E16E-4597-930F-ADB88D8380FD}"/>
              </a:ext>
            </a:extLst>
          </p:cNvPr>
          <p:cNvSpPr/>
          <p:nvPr/>
        </p:nvSpPr>
        <p:spPr>
          <a:xfrm>
            <a:off x="1872504" y="4423375"/>
            <a:ext cx="648000" cy="57600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2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BF6344F-C595-437E-91FB-A8C981E29F38}"/>
              </a:ext>
            </a:extLst>
          </p:cNvPr>
          <p:cNvSpPr/>
          <p:nvPr/>
        </p:nvSpPr>
        <p:spPr>
          <a:xfrm>
            <a:off x="2664592" y="4428505"/>
            <a:ext cx="648000" cy="57600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441DF0D6-0862-442C-87F8-24E6BB0E1D36}"/>
              </a:ext>
            </a:extLst>
          </p:cNvPr>
          <p:cNvSpPr/>
          <p:nvPr/>
        </p:nvSpPr>
        <p:spPr>
          <a:xfrm>
            <a:off x="3456680" y="4428505"/>
            <a:ext cx="648000" cy="57600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2BBDEC79-1149-44FE-941E-AD2B95ECBB18}"/>
              </a:ext>
            </a:extLst>
          </p:cNvPr>
          <p:cNvSpPr/>
          <p:nvPr/>
        </p:nvSpPr>
        <p:spPr>
          <a:xfrm>
            <a:off x="1440416" y="3636417"/>
            <a:ext cx="288000" cy="288000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3B611A4F-E5C8-4E61-84A4-E9470B9B2260}"/>
              </a:ext>
            </a:extLst>
          </p:cNvPr>
          <p:cNvSpPr/>
          <p:nvPr/>
        </p:nvSpPr>
        <p:spPr>
          <a:xfrm>
            <a:off x="1800456" y="3636417"/>
            <a:ext cx="288000" cy="288000"/>
          </a:xfrm>
          <a:prstGeom prst="foldedCorner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200D6692-A851-4CF6-B4E3-12ABC2E6149C}"/>
              </a:ext>
            </a:extLst>
          </p:cNvPr>
          <p:cNvSpPr/>
          <p:nvPr/>
        </p:nvSpPr>
        <p:spPr>
          <a:xfrm>
            <a:off x="2160464" y="3636417"/>
            <a:ext cx="288000" cy="288000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19645047-04C4-4173-BF59-48630CB61091}"/>
              </a:ext>
            </a:extLst>
          </p:cNvPr>
          <p:cNvSpPr/>
          <p:nvPr/>
        </p:nvSpPr>
        <p:spPr>
          <a:xfrm>
            <a:off x="2520536" y="3636417"/>
            <a:ext cx="288000" cy="288000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F6F85755-023B-48E0-9E3A-DC713B7FC566}"/>
              </a:ext>
            </a:extLst>
          </p:cNvPr>
          <p:cNvSpPr/>
          <p:nvPr/>
        </p:nvSpPr>
        <p:spPr>
          <a:xfrm>
            <a:off x="2880576" y="3636417"/>
            <a:ext cx="288000" cy="288000"/>
          </a:xfrm>
          <a:prstGeom prst="foldedCorner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AF5D130D-C914-4924-8564-6048DA3D4645}"/>
              </a:ext>
            </a:extLst>
          </p:cNvPr>
          <p:cNvSpPr/>
          <p:nvPr/>
        </p:nvSpPr>
        <p:spPr>
          <a:xfrm>
            <a:off x="3240616" y="3636417"/>
            <a:ext cx="288000" cy="288000"/>
          </a:xfrm>
          <a:prstGeom prst="foldedCorner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C666391-E723-4913-905A-4E86D7CFBEFC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1224344" y="3924417"/>
            <a:ext cx="180000" cy="504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755BCF-11BB-4A12-8FBC-ACB66D97B423}"/>
              </a:ext>
            </a:extLst>
          </p:cNvPr>
          <p:cNvCxnSpPr>
            <a:cxnSpLocks/>
            <a:stCxn id="42" idx="2"/>
            <a:endCxn id="39" idx="1"/>
          </p:cNvCxnSpPr>
          <p:nvPr/>
        </p:nvCxnSpPr>
        <p:spPr>
          <a:xfrm>
            <a:off x="1584416" y="3924417"/>
            <a:ext cx="612088" cy="498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54C3D8D-15D4-48E0-BC73-F6A368F6460C}"/>
              </a:ext>
            </a:extLst>
          </p:cNvPr>
          <p:cNvCxnSpPr>
            <a:cxnSpLocks/>
            <a:stCxn id="45" idx="2"/>
            <a:endCxn id="40" idx="1"/>
          </p:cNvCxnSpPr>
          <p:nvPr/>
        </p:nvCxnSpPr>
        <p:spPr>
          <a:xfrm>
            <a:off x="1944456" y="3924417"/>
            <a:ext cx="1044136" cy="504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78952B-6A94-4C29-B56F-359AB04A32E7}"/>
              </a:ext>
            </a:extLst>
          </p:cNvPr>
          <p:cNvCxnSpPr>
            <a:cxnSpLocks/>
            <a:stCxn id="27" idx="2"/>
            <a:endCxn id="41" idx="1"/>
          </p:cNvCxnSpPr>
          <p:nvPr/>
        </p:nvCxnSpPr>
        <p:spPr>
          <a:xfrm>
            <a:off x="1224344" y="3924417"/>
            <a:ext cx="2556336" cy="504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94FFB46-5BF9-4CB7-AD7C-72728ED8EFF4}"/>
              </a:ext>
            </a:extLst>
          </p:cNvPr>
          <p:cNvCxnSpPr>
            <a:cxnSpLocks/>
            <a:stCxn id="42" idx="2"/>
            <a:endCxn id="41" idx="1"/>
          </p:cNvCxnSpPr>
          <p:nvPr/>
        </p:nvCxnSpPr>
        <p:spPr>
          <a:xfrm>
            <a:off x="1584416" y="3924417"/>
            <a:ext cx="2196264" cy="504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BA8DC8-AA0D-45B9-871F-B4CA601E3A04}"/>
              </a:ext>
            </a:extLst>
          </p:cNvPr>
          <p:cNvCxnSpPr>
            <a:cxnSpLocks/>
            <a:stCxn id="45" idx="2"/>
            <a:endCxn id="41" idx="1"/>
          </p:cNvCxnSpPr>
          <p:nvPr/>
        </p:nvCxnSpPr>
        <p:spPr>
          <a:xfrm>
            <a:off x="1944456" y="3924417"/>
            <a:ext cx="1836224" cy="504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9250081-C5C5-4CBD-9D72-C120929BBE46}"/>
              </a:ext>
            </a:extLst>
          </p:cNvPr>
          <p:cNvGrpSpPr/>
          <p:nvPr/>
        </p:nvGrpSpPr>
        <p:grpSpPr>
          <a:xfrm>
            <a:off x="4968744" y="3566390"/>
            <a:ext cx="3024336" cy="1436214"/>
            <a:chOff x="4968744" y="3566390"/>
            <a:chExt cx="3024336" cy="1436214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76A038D-D392-4D5C-BD89-AC24FC4E1202}"/>
                </a:ext>
              </a:extLst>
            </p:cNvPr>
            <p:cNvSpPr/>
            <p:nvPr/>
          </p:nvSpPr>
          <p:spPr>
            <a:xfrm>
              <a:off x="4968776" y="3566390"/>
              <a:ext cx="3024000" cy="43006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F53B67-7802-44C2-B7C3-830B14645AAD}"/>
                </a:ext>
              </a:extLst>
            </p:cNvPr>
            <p:cNvSpPr/>
            <p:nvPr/>
          </p:nvSpPr>
          <p:spPr>
            <a:xfrm>
              <a:off x="4968776" y="3566391"/>
              <a:ext cx="3024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Mdadm</a:t>
              </a:r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Cache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순서도: 자기 디스크 73">
              <a:extLst>
                <a:ext uri="{FF2B5EF4-FFF2-40B4-BE49-F238E27FC236}">
                  <a16:creationId xmlns:a16="http://schemas.microsoft.com/office/drawing/2014/main" id="{38774C2D-6352-4A41-97AD-0F4BFD5B0B67}"/>
                </a:ext>
              </a:extLst>
            </p:cNvPr>
            <p:cNvSpPr/>
            <p:nvPr/>
          </p:nvSpPr>
          <p:spPr>
            <a:xfrm>
              <a:off x="4968744" y="4426604"/>
              <a:ext cx="648000" cy="5760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 1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사각형: 모서리가 접힌 도형 74">
              <a:extLst>
                <a:ext uri="{FF2B5EF4-FFF2-40B4-BE49-F238E27FC236}">
                  <a16:creationId xmlns:a16="http://schemas.microsoft.com/office/drawing/2014/main" id="{D7ABF1DD-D71B-4AE1-9A22-0490F66751B7}"/>
                </a:ext>
              </a:extLst>
            </p:cNvPr>
            <p:cNvSpPr/>
            <p:nvPr/>
          </p:nvSpPr>
          <p:spPr>
            <a:xfrm>
              <a:off x="6192944" y="3634516"/>
              <a:ext cx="288000" cy="288000"/>
            </a:xfrm>
            <a:prstGeom prst="foldedCorne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순서도: 자기 디스크 75">
              <a:extLst>
                <a:ext uri="{FF2B5EF4-FFF2-40B4-BE49-F238E27FC236}">
                  <a16:creationId xmlns:a16="http://schemas.microsoft.com/office/drawing/2014/main" id="{791754CC-1A99-4F1C-9B17-EDB3242C1D6B}"/>
                </a:ext>
              </a:extLst>
            </p:cNvPr>
            <p:cNvSpPr/>
            <p:nvPr/>
          </p:nvSpPr>
          <p:spPr>
            <a:xfrm>
              <a:off x="5760904" y="4421474"/>
              <a:ext cx="648000" cy="5760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 2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순서도: 자기 디스크 76">
              <a:extLst>
                <a:ext uri="{FF2B5EF4-FFF2-40B4-BE49-F238E27FC236}">
                  <a16:creationId xmlns:a16="http://schemas.microsoft.com/office/drawing/2014/main" id="{AFC48975-FD94-4CCC-A0C7-610F1ADDD3AA}"/>
                </a:ext>
              </a:extLst>
            </p:cNvPr>
            <p:cNvSpPr/>
            <p:nvPr/>
          </p:nvSpPr>
          <p:spPr>
            <a:xfrm>
              <a:off x="6552992" y="4426604"/>
              <a:ext cx="648000" cy="5760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 3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순서도: 자기 디스크 77">
              <a:extLst>
                <a:ext uri="{FF2B5EF4-FFF2-40B4-BE49-F238E27FC236}">
                  <a16:creationId xmlns:a16="http://schemas.microsoft.com/office/drawing/2014/main" id="{B5DD97E7-1618-4563-978A-382771E64B91}"/>
                </a:ext>
              </a:extLst>
            </p:cNvPr>
            <p:cNvSpPr/>
            <p:nvPr/>
          </p:nvSpPr>
          <p:spPr>
            <a:xfrm>
              <a:off x="7345080" y="4426604"/>
              <a:ext cx="648000" cy="576000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b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사각형: 모서리가 접힌 도형 78">
              <a:extLst>
                <a:ext uri="{FF2B5EF4-FFF2-40B4-BE49-F238E27FC236}">
                  <a16:creationId xmlns:a16="http://schemas.microsoft.com/office/drawing/2014/main" id="{F74D8698-4B5F-48DA-B845-BD8E7CC6C037}"/>
                </a:ext>
              </a:extLst>
            </p:cNvPr>
            <p:cNvSpPr/>
            <p:nvPr/>
          </p:nvSpPr>
          <p:spPr>
            <a:xfrm>
              <a:off x="6553016" y="3634516"/>
              <a:ext cx="288000" cy="288000"/>
            </a:xfrm>
            <a:prstGeom prst="foldedCorne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사각형: 모서리가 접힌 도형 79">
              <a:extLst>
                <a:ext uri="{FF2B5EF4-FFF2-40B4-BE49-F238E27FC236}">
                  <a16:creationId xmlns:a16="http://schemas.microsoft.com/office/drawing/2014/main" id="{8A885C91-FD27-4A3C-A3A5-E5BE88FC7EAE}"/>
                </a:ext>
              </a:extLst>
            </p:cNvPr>
            <p:cNvSpPr/>
            <p:nvPr/>
          </p:nvSpPr>
          <p:spPr>
            <a:xfrm>
              <a:off x="6913056" y="3634516"/>
              <a:ext cx="288000" cy="288000"/>
            </a:xfrm>
            <a:prstGeom prst="foldedCorner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ko-KR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사각형: 모서리가 접힌 도형 83">
              <a:extLst>
                <a:ext uri="{FF2B5EF4-FFF2-40B4-BE49-F238E27FC236}">
                  <a16:creationId xmlns:a16="http://schemas.microsoft.com/office/drawing/2014/main" id="{2EFAB7C2-1D2E-4D22-8B66-34A1EDA1FF25}"/>
                </a:ext>
              </a:extLst>
            </p:cNvPr>
            <p:cNvSpPr/>
            <p:nvPr/>
          </p:nvSpPr>
          <p:spPr>
            <a:xfrm>
              <a:off x="7345072" y="3634516"/>
              <a:ext cx="288000" cy="288000"/>
            </a:xfrm>
            <a:prstGeom prst="foldedCorner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ko-KR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696EDB23-F2C9-414F-9CFD-5E4DA69C9BA5}"/>
                </a:ext>
              </a:extLst>
            </p:cNvPr>
            <p:cNvCxnSpPr>
              <a:cxnSpLocks/>
              <a:stCxn id="75" idx="2"/>
              <a:endCxn id="74" idx="1"/>
            </p:cNvCxnSpPr>
            <p:nvPr/>
          </p:nvCxnSpPr>
          <p:spPr>
            <a:xfrm flipH="1">
              <a:off x="5292744" y="3922516"/>
              <a:ext cx="1044200" cy="504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F9A8419-4920-4FD3-80D2-07FCA387E363}"/>
                </a:ext>
              </a:extLst>
            </p:cNvPr>
            <p:cNvCxnSpPr>
              <a:cxnSpLocks/>
              <a:stCxn id="79" idx="2"/>
              <a:endCxn id="76" idx="1"/>
            </p:cNvCxnSpPr>
            <p:nvPr/>
          </p:nvCxnSpPr>
          <p:spPr>
            <a:xfrm flipH="1">
              <a:off x="6084904" y="3922516"/>
              <a:ext cx="612112" cy="498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7CDC80A-41DB-49EE-8BE4-D2ABB651E31F}"/>
                </a:ext>
              </a:extLst>
            </p:cNvPr>
            <p:cNvCxnSpPr>
              <a:cxnSpLocks/>
              <a:stCxn id="80" idx="2"/>
              <a:endCxn id="77" idx="1"/>
            </p:cNvCxnSpPr>
            <p:nvPr/>
          </p:nvCxnSpPr>
          <p:spPr>
            <a:xfrm flipH="1">
              <a:off x="6876992" y="3922516"/>
              <a:ext cx="180064" cy="504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8C7C4C0-C780-44FE-9C22-C246FF36CCE5}"/>
                </a:ext>
              </a:extLst>
            </p:cNvPr>
            <p:cNvCxnSpPr>
              <a:cxnSpLocks/>
              <a:stCxn id="75" idx="2"/>
              <a:endCxn id="78" idx="1"/>
            </p:cNvCxnSpPr>
            <p:nvPr/>
          </p:nvCxnSpPr>
          <p:spPr>
            <a:xfrm>
              <a:off x="6336944" y="3922516"/>
              <a:ext cx="1332136" cy="5040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D1D1F09-52BA-4F78-BED2-8610B6EC7DB2}"/>
                </a:ext>
              </a:extLst>
            </p:cNvPr>
            <p:cNvCxnSpPr>
              <a:cxnSpLocks/>
              <a:stCxn id="79" idx="2"/>
              <a:endCxn id="78" idx="1"/>
            </p:cNvCxnSpPr>
            <p:nvPr/>
          </p:nvCxnSpPr>
          <p:spPr>
            <a:xfrm>
              <a:off x="6697016" y="3922516"/>
              <a:ext cx="972064" cy="5040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AFE8DD2-705E-4F46-9682-6786196C7016}"/>
                </a:ext>
              </a:extLst>
            </p:cNvPr>
            <p:cNvCxnSpPr>
              <a:cxnSpLocks/>
              <a:stCxn id="80" idx="2"/>
              <a:endCxn id="78" idx="1"/>
            </p:cNvCxnSpPr>
            <p:nvPr/>
          </p:nvCxnSpPr>
          <p:spPr>
            <a:xfrm>
              <a:off x="7057056" y="3922516"/>
              <a:ext cx="612024" cy="5040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2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4CEEA-4F97-4DEA-97A1-33820DE3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성능 비교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CC2D4-0DC0-40BD-B819-73C7E101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측정값 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I/O </a:t>
            </a:r>
            <a:r>
              <a:rPr lang="ko-KR" altLang="en-US" dirty="0"/>
              <a:t>성능 </a:t>
            </a:r>
            <a:endParaRPr lang="en-US" altLang="ko-KR" dirty="0"/>
          </a:p>
          <a:p>
            <a:pPr lvl="1"/>
            <a:r>
              <a:rPr lang="en-US" altLang="ko-KR" dirty="0"/>
              <a:t>Disk4 &gt; Disk3 &gt; Disk3Journal </a:t>
            </a:r>
          </a:p>
          <a:p>
            <a:r>
              <a:rPr lang="en-US" altLang="ko-KR" dirty="0"/>
              <a:t>Latency/ Write</a:t>
            </a:r>
            <a:r>
              <a:rPr lang="ko-KR" altLang="en-US" dirty="0"/>
              <a:t>양 </a:t>
            </a:r>
            <a:endParaRPr lang="en-US" altLang="ko-KR" dirty="0"/>
          </a:p>
          <a:p>
            <a:pPr lvl="1"/>
            <a:r>
              <a:rPr lang="en-US" altLang="ko-KR" dirty="0"/>
              <a:t>Disk4 &lt; Disk3 &lt; Disk3Journal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3586A-1E03-416B-848E-D8F4AEE1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D03C3C-E1BA-4F56-B71B-5AE0563B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88135"/>
              </p:ext>
            </p:extLst>
          </p:nvPr>
        </p:nvGraphicFramePr>
        <p:xfrm>
          <a:off x="360263" y="1476178"/>
          <a:ext cx="3796062" cy="18722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82438">
                  <a:extLst>
                    <a:ext uri="{9D8B030D-6E8A-4147-A177-3AD203B41FA5}">
                      <a16:colId xmlns:a16="http://schemas.microsoft.com/office/drawing/2014/main" val="689141750"/>
                    </a:ext>
                  </a:extLst>
                </a:gridCol>
                <a:gridCol w="682438">
                  <a:extLst>
                    <a:ext uri="{9D8B030D-6E8A-4147-A177-3AD203B41FA5}">
                      <a16:colId xmlns:a16="http://schemas.microsoft.com/office/drawing/2014/main" val="151101577"/>
                    </a:ext>
                  </a:extLst>
                </a:gridCol>
                <a:gridCol w="682438">
                  <a:extLst>
                    <a:ext uri="{9D8B030D-6E8A-4147-A177-3AD203B41FA5}">
                      <a16:colId xmlns:a16="http://schemas.microsoft.com/office/drawing/2014/main" val="614835191"/>
                    </a:ext>
                  </a:extLst>
                </a:gridCol>
                <a:gridCol w="855558">
                  <a:extLst>
                    <a:ext uri="{9D8B030D-6E8A-4147-A177-3AD203B41FA5}">
                      <a16:colId xmlns:a16="http://schemas.microsoft.com/office/drawing/2014/main" val="3385831672"/>
                    </a:ext>
                  </a:extLst>
                </a:gridCol>
                <a:gridCol w="893190">
                  <a:extLst>
                    <a:ext uri="{9D8B030D-6E8A-4147-A177-3AD203B41FA5}">
                      <a16:colId xmlns:a16="http://schemas.microsoft.com/office/drawing/2014/main" val="1361041604"/>
                    </a:ext>
                  </a:extLst>
                </a:gridCol>
              </a:tblGrid>
              <a:tr h="448993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Latency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IOPS</a:t>
                      </a:r>
                      <a:endParaRPr 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Writes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(md0)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Writes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sdx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1948906"/>
                  </a:ext>
                </a:extLst>
              </a:tr>
              <a:tr h="376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Disk 4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>
                          <a:effectLst/>
                        </a:rPr>
                        <a:t>270.11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3689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4535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14437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0801251"/>
                  </a:ext>
                </a:extLst>
              </a:tr>
              <a:tr h="376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Disk 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393.37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2536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5438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11247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61354"/>
                  </a:ext>
                </a:extLst>
              </a:tr>
              <a:tr h="670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Disk 3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 1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>
                          <a:effectLst/>
                        </a:rPr>
                        <a:t>512.79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>
                          <a:effectLst/>
                        </a:rPr>
                        <a:t>1944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6820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600" u="none" strike="noStrike" dirty="0">
                          <a:effectLst/>
                        </a:rPr>
                        <a:t>36458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3398662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C515A75-6DA9-4C46-9212-D5F093D7D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283392"/>
              </p:ext>
            </p:extLst>
          </p:nvPr>
        </p:nvGraphicFramePr>
        <p:xfrm>
          <a:off x="4291547" y="528837"/>
          <a:ext cx="4573494" cy="2709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7778944-D093-4591-9B43-C9EE164D6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081063"/>
              </p:ext>
            </p:extLst>
          </p:nvPr>
        </p:nvGraphicFramePr>
        <p:xfrm>
          <a:off x="4494006" y="3187768"/>
          <a:ext cx="4573868" cy="271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61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806A-7B2D-4005-BFAC-C52C607D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Request </a:t>
            </a:r>
            <a:r>
              <a:rPr lang="ko-KR" altLang="en-US" dirty="0"/>
              <a:t>크기에 따른 성능 분석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5C1A2-F3A4-4D34-B320-012D7D81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최고점 </a:t>
            </a:r>
            <a:endParaRPr lang="en-US" altLang="ko-KR" dirty="0"/>
          </a:p>
          <a:p>
            <a:pPr lvl="1"/>
            <a:r>
              <a:rPr lang="en-US" altLang="ko-KR" dirty="0"/>
              <a:t>Write Request </a:t>
            </a:r>
            <a:r>
              <a:rPr lang="ko-KR" altLang="en-US" dirty="0"/>
              <a:t>크기와 </a:t>
            </a:r>
            <a:endParaRPr lang="en-US" altLang="ko-KR" dirty="0"/>
          </a:p>
          <a:p>
            <a:pPr lvl="1"/>
            <a:r>
              <a:rPr lang="en-US" altLang="ko-KR" dirty="0"/>
              <a:t>Stripe </a:t>
            </a:r>
            <a:r>
              <a:rPr lang="ko-KR" altLang="en-US" dirty="0"/>
              <a:t>크기가 같은 지점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498D8-5C7D-4DB4-B1B0-2E84EF9C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8A6B57A-16F7-4E67-B0C0-965CDA37F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567757"/>
              </p:ext>
            </p:extLst>
          </p:nvPr>
        </p:nvGraphicFramePr>
        <p:xfrm>
          <a:off x="3672632" y="1094446"/>
          <a:ext cx="5220781" cy="16589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08288">
                  <a:extLst>
                    <a:ext uri="{9D8B030D-6E8A-4147-A177-3AD203B41FA5}">
                      <a16:colId xmlns:a16="http://schemas.microsoft.com/office/drawing/2014/main" val="1452997878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17767199"/>
                    </a:ext>
                  </a:extLst>
                </a:gridCol>
                <a:gridCol w="870130">
                  <a:extLst>
                    <a:ext uri="{9D8B030D-6E8A-4147-A177-3AD203B41FA5}">
                      <a16:colId xmlns:a16="http://schemas.microsoft.com/office/drawing/2014/main" val="3765739019"/>
                    </a:ext>
                  </a:extLst>
                </a:gridCol>
                <a:gridCol w="870130">
                  <a:extLst>
                    <a:ext uri="{9D8B030D-6E8A-4147-A177-3AD203B41FA5}">
                      <a16:colId xmlns:a16="http://schemas.microsoft.com/office/drawing/2014/main" val="409753711"/>
                    </a:ext>
                  </a:extLst>
                </a:gridCol>
                <a:gridCol w="870130">
                  <a:extLst>
                    <a:ext uri="{9D8B030D-6E8A-4147-A177-3AD203B41FA5}">
                      <a16:colId xmlns:a16="http://schemas.microsoft.com/office/drawing/2014/main" val="1978998724"/>
                    </a:ext>
                  </a:extLst>
                </a:gridCol>
                <a:gridCol w="870130">
                  <a:extLst>
                    <a:ext uri="{9D8B030D-6E8A-4147-A177-3AD203B41FA5}">
                      <a16:colId xmlns:a16="http://schemas.microsoft.com/office/drawing/2014/main" val="1225305007"/>
                    </a:ext>
                  </a:extLst>
                </a:gridCol>
              </a:tblGrid>
              <a:tr h="233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4KB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8KB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16KB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32KB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64KB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1150539"/>
                  </a:ext>
                </a:extLst>
              </a:tr>
              <a:tr h="431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Latency(N)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270.11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232.15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60.59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94.8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179.27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8674230"/>
                  </a:ext>
                </a:extLst>
              </a:tr>
              <a:tr h="272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IOPS(N)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3689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4283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16246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10427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5536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473863"/>
                  </a:ext>
                </a:extLst>
              </a:tr>
              <a:tr h="431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Latency (J)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512.79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397.24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106.57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147.14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284.35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8903390"/>
                  </a:ext>
                </a:extLst>
              </a:tr>
              <a:tr h="272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IOPS(J)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1944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2508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9294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6742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3499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7682207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0CD68D7-B652-4BBF-A723-4511C875C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994539"/>
              </p:ext>
            </p:extLst>
          </p:nvPr>
        </p:nvGraphicFramePr>
        <p:xfrm>
          <a:off x="3558445" y="3021972"/>
          <a:ext cx="5364798" cy="298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22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B7EC-721B-40F2-AAD3-EA31A69C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Filebench</a:t>
            </a:r>
            <a:r>
              <a:rPr lang="en-US" altLang="ko-KR" dirty="0"/>
              <a:t> Workload </a:t>
            </a:r>
            <a:r>
              <a:rPr lang="ko-KR" altLang="en-US" dirty="0"/>
              <a:t>결과 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15DC74F-F8DA-42A2-9249-BBD09C02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1903"/>
              </p:ext>
            </p:extLst>
          </p:nvPr>
        </p:nvGraphicFramePr>
        <p:xfrm>
          <a:off x="5452603" y="3867112"/>
          <a:ext cx="3314700" cy="8763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85977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923905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96876629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mb/s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Write Journal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 Journal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8123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4067.2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5638.5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452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fileserver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6786.6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6977.1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424235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varmail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19.7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116593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3AC674-67D3-44D9-A2CC-861CF8F7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F0E0A3E-DFDE-4D24-9C2A-61B55B534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929396"/>
              </p:ext>
            </p:extLst>
          </p:nvPr>
        </p:nvGraphicFramePr>
        <p:xfrm>
          <a:off x="801409" y="1020674"/>
          <a:ext cx="4176465" cy="236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030E8DB-5056-4D0E-8A10-C781029BF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821694"/>
              </p:ext>
            </p:extLst>
          </p:nvPr>
        </p:nvGraphicFramePr>
        <p:xfrm>
          <a:off x="794202" y="3432710"/>
          <a:ext cx="4176465" cy="236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F1446-6488-4D8F-BE67-887095D48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34439"/>
              </p:ext>
            </p:extLst>
          </p:nvPr>
        </p:nvGraphicFramePr>
        <p:xfrm>
          <a:off x="5219642" y="1454682"/>
          <a:ext cx="3780622" cy="1152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4990">
                  <a:extLst>
                    <a:ext uri="{9D8B030D-6E8A-4147-A177-3AD203B41FA5}">
                      <a16:colId xmlns:a16="http://schemas.microsoft.com/office/drawing/2014/main" val="1571533371"/>
                    </a:ext>
                  </a:extLst>
                </a:gridCol>
                <a:gridCol w="1158811">
                  <a:extLst>
                    <a:ext uri="{9D8B030D-6E8A-4147-A177-3AD203B41FA5}">
                      <a16:colId xmlns:a16="http://schemas.microsoft.com/office/drawing/2014/main" val="2761369055"/>
                    </a:ext>
                  </a:extLst>
                </a:gridCol>
                <a:gridCol w="1636821">
                  <a:extLst>
                    <a:ext uri="{9D8B030D-6E8A-4147-A177-3AD203B41FA5}">
                      <a16:colId xmlns:a16="http://schemas.microsoft.com/office/drawing/2014/main" val="3711049958"/>
                    </a:ext>
                  </a:extLst>
                </a:gridCol>
              </a:tblGrid>
              <a:tr h="292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ops/s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Write Journal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 Journal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3016284"/>
                  </a:ext>
                </a:extLst>
              </a:tr>
              <a:tr h="2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811312.235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1124720.007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4105012"/>
                  </a:ext>
                </a:extLst>
              </a:tr>
              <a:tr h="28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fileserver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282406.857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290406.484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0485433"/>
                  </a:ext>
                </a:extLst>
              </a:tr>
              <a:tr h="2922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varmail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5660.589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5003.149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759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DE4B6CC-131D-4FF9-A133-8517485AF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941219"/>
              </p:ext>
            </p:extLst>
          </p:nvPr>
        </p:nvGraphicFramePr>
        <p:xfrm>
          <a:off x="3456608" y="303016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B8652B0-ECBF-4DEC-9046-82D1D83C18F5}"/>
              </a:ext>
            </a:extLst>
          </p:cNvPr>
          <p:cNvSpPr/>
          <p:nvPr/>
        </p:nvSpPr>
        <p:spPr>
          <a:xfrm>
            <a:off x="3240584" y="303016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IOPS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0D56E-2D41-423E-B68D-775DFCEDA6F2}"/>
              </a:ext>
            </a:extLst>
          </p:cNvPr>
          <p:cNvSpPr/>
          <p:nvPr/>
        </p:nvSpPr>
        <p:spPr>
          <a:xfrm>
            <a:off x="7633072" y="303016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(</a:t>
            </a:r>
            <a:r>
              <a:rPr lang="el-GR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9BE0E5F-F569-4D60-A896-C1F583352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610462"/>
              </p:ext>
            </p:extLst>
          </p:nvPr>
        </p:nvGraphicFramePr>
        <p:xfrm>
          <a:off x="792312" y="3060353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DD4AE80-208A-4A35-B15E-47670ADD57EE}"/>
              </a:ext>
            </a:extLst>
          </p:cNvPr>
          <p:cNvSpPr/>
          <p:nvPr/>
        </p:nvSpPr>
        <p:spPr>
          <a:xfrm>
            <a:off x="504280" y="3060353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IOPS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6CA54-F224-43C7-A1B7-8CEAFDA58C14}"/>
              </a:ext>
            </a:extLst>
          </p:cNvPr>
          <p:cNvSpPr/>
          <p:nvPr/>
        </p:nvSpPr>
        <p:spPr>
          <a:xfrm>
            <a:off x="4896808" y="3060353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(</a:t>
            </a:r>
            <a:r>
              <a:rPr lang="el-GR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5AA2288-C12F-4336-9EAA-258108713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470693"/>
              </p:ext>
            </p:extLst>
          </p:nvPr>
        </p:nvGraphicFramePr>
        <p:xfrm>
          <a:off x="1301766" y="205224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42DDB-8E5D-404D-AA35-3710420F80D6}"/>
              </a:ext>
            </a:extLst>
          </p:cNvPr>
          <p:cNvSpPr/>
          <p:nvPr/>
        </p:nvSpPr>
        <p:spPr>
          <a:xfrm>
            <a:off x="936328" y="2052241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IOPS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C36C4D-3CA5-4693-9D92-C3593F8A6D81}"/>
              </a:ext>
            </a:extLst>
          </p:cNvPr>
          <p:cNvSpPr/>
          <p:nvPr/>
        </p:nvSpPr>
        <p:spPr>
          <a:xfrm>
            <a:off x="5616848" y="2052241"/>
            <a:ext cx="360000" cy="28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(</a:t>
            </a:r>
            <a:r>
              <a:rPr lang="el-GR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3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7597</TotalTime>
  <Words>292</Words>
  <Application>Microsoft Office PowerPoint</Application>
  <PresentationFormat>사용자 지정</PresentationFormat>
  <Paragraphs>171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Office 테마</vt:lpstr>
      <vt:lpstr>1_Office 테마</vt:lpstr>
      <vt:lpstr>Write Journal 기법 분석 </vt:lpstr>
      <vt:lpstr>PowerPoint 프레젠테이션</vt:lpstr>
      <vt:lpstr>I/O 성능 비교 </vt:lpstr>
      <vt:lpstr>Write Request 크기에 따른 성능 분석 </vt:lpstr>
      <vt:lpstr>Filebench Workload 결과 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1273</cp:revision>
  <dcterms:created xsi:type="dcterms:W3CDTF">2006-10-05T04:04:58Z</dcterms:created>
  <dcterms:modified xsi:type="dcterms:W3CDTF">2018-05-14T12:41:56Z</dcterms:modified>
</cp:coreProperties>
</file>