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3"/>
  </p:notesMasterIdLst>
  <p:sldIdLst>
    <p:sldId id="272" r:id="rId3"/>
    <p:sldId id="273" r:id="rId4"/>
    <p:sldId id="296" r:id="rId5"/>
    <p:sldId id="302" r:id="rId6"/>
    <p:sldId id="266" r:id="rId7"/>
    <p:sldId id="322" r:id="rId8"/>
    <p:sldId id="328" r:id="rId9"/>
    <p:sldId id="330" r:id="rId10"/>
    <p:sldId id="331" r:id="rId11"/>
    <p:sldId id="300" r:id="rId12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273"/>
            <p14:sldId id="296"/>
            <p14:sldId id="302"/>
            <p14:sldId id="266"/>
            <p14:sldId id="322"/>
            <p14:sldId id="328"/>
            <p14:sldId id="330"/>
            <p14:sldId id="33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1180" y="72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 dirty="0">
                <a:solidFill>
                  <a:schemeClr val="tx1"/>
                </a:solidFill>
              </a:rPr>
              <a:t>/dev/md0</a:t>
            </a:r>
            <a:r>
              <a:rPr lang="en-US" altLang="ko-KR" baseline="0" dirty="0">
                <a:solidFill>
                  <a:schemeClr val="tx1"/>
                </a:solidFill>
              </a:rPr>
              <a:t> </a:t>
            </a:r>
            <a:r>
              <a:rPr lang="ko-KR" altLang="en-US" baseline="0" dirty="0">
                <a:solidFill>
                  <a:schemeClr val="tx1"/>
                </a:solidFill>
              </a:rPr>
              <a:t>에서 </a:t>
            </a:r>
            <a:r>
              <a:rPr lang="en-US" altLang="ko-KR" baseline="0" dirty="0">
                <a:solidFill>
                  <a:schemeClr val="tx1"/>
                </a:solidFill>
              </a:rPr>
              <a:t>FWFS</a:t>
            </a:r>
            <a:endParaRPr lang="ko-KR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RAID0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Sheet1!$C$4:$C$5</c:f>
              <c:strCache>
                <c:ptCount val="2"/>
                <c:pt idx="0">
                  <c:v>5G </c:v>
                </c:pt>
                <c:pt idx="1">
                  <c:v>50G</c:v>
                </c:pt>
              </c:strCache>
            </c:strRef>
          </c:cat>
          <c:val>
            <c:numRef>
              <c:f>Sheet1!$D$4:$D$5</c:f>
              <c:numCache>
                <c:formatCode>General</c:formatCode>
                <c:ptCount val="2"/>
                <c:pt idx="0">
                  <c:v>14</c:v>
                </c:pt>
                <c:pt idx="1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E-4A6E-BB74-D1AFE9973394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RAID5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Sheet1!$C$4:$C$5</c:f>
              <c:strCache>
                <c:ptCount val="2"/>
                <c:pt idx="0">
                  <c:v>5G </c:v>
                </c:pt>
                <c:pt idx="1">
                  <c:v>50G</c:v>
                </c:pt>
              </c:strCache>
            </c:strRef>
          </c:cat>
          <c:val>
            <c:numRef>
              <c:f>Sheet1!$E$4:$E$5</c:f>
              <c:numCache>
                <c:formatCode>General</c:formatCode>
                <c:ptCount val="2"/>
                <c:pt idx="0">
                  <c:v>16</c:v>
                </c:pt>
                <c:pt idx="1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1E-4A6E-BB74-D1AFE99733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80995384"/>
        <c:axId val="580993416"/>
      </c:barChart>
      <c:catAx>
        <c:axId val="580995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0993416"/>
        <c:crosses val="autoZero"/>
        <c:auto val="1"/>
        <c:lblAlgn val="ctr"/>
        <c:lblOffset val="100"/>
        <c:noMultiLvlLbl val="0"/>
      </c:catAx>
      <c:valAx>
        <c:axId val="58099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09953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: https://lwn.net/Articles/665299/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https://git.kernel.org/pub/scm/linux/kernel/git/torvalds/linux.git/commit/?id=ac322de6bf5416cb145b58599297b8be73cd86ac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>
                <a:latin typeface="Century Gothic" panose="020B0502020202020204" pitchFamily="34" charset="0"/>
              </a:defRPr>
            </a:lvl1pPr>
            <a:lvl2pPr algn="just">
              <a:defRPr sz="1800" b="1">
                <a:latin typeface="Century Gothic" panose="020B0502020202020204" pitchFamily="34" charset="0"/>
              </a:defRPr>
            </a:lvl2pPr>
            <a:lvl3pPr algn="just">
              <a:defRPr sz="1800" b="1">
                <a:latin typeface="Century Gothic" panose="020B0502020202020204" pitchFamily="34" charset="0"/>
              </a:defRPr>
            </a:lvl3pPr>
            <a:lvl4pPr algn="just">
              <a:defRPr sz="1800" b="1">
                <a:latin typeface="Century Gothic" panose="020B0502020202020204" pitchFamily="34" charset="0"/>
              </a:defRPr>
            </a:lvl4pPr>
            <a:lvl5pPr algn="just">
              <a:defRPr sz="18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4118208"/>
            <a:ext cx="8640000" cy="108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264" y="2716297"/>
            <a:ext cx="8640000" cy="108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Y2018 Research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2018/04/09</a:t>
            </a:r>
          </a:p>
          <a:p>
            <a:r>
              <a:rPr lang="en-US" altLang="ko-KR" dirty="0" err="1"/>
              <a:t>Seojin</a:t>
            </a:r>
            <a:r>
              <a:rPr lang="en-US" altLang="ko-KR" dirty="0"/>
              <a:t> </a:t>
            </a:r>
            <a:r>
              <a:rPr lang="en-US" altLang="ko-KR" dirty="0" err="1"/>
              <a:t>Kim@DCLab</a:t>
            </a:r>
            <a:r>
              <a:rPr lang="en-US" altLang="ko-KR" dirty="0"/>
              <a:t>., SKKU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올해의 포부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분야에 대해서 더 깊은 지식 쌓기</a:t>
            </a:r>
            <a:endParaRPr lang="en-US" altLang="ko-KR" dirty="0"/>
          </a:p>
          <a:p>
            <a:pPr lvl="1"/>
            <a:r>
              <a:rPr lang="ko-KR" altLang="en-US" dirty="0"/>
              <a:t>매일 공부한 부분에 대한 내용 작성하기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규칙적인 생활하기</a:t>
            </a:r>
            <a:endParaRPr lang="en-US" altLang="ko-KR" dirty="0"/>
          </a:p>
          <a:p>
            <a:pPr lvl="1"/>
            <a:r>
              <a:rPr lang="ko-KR" altLang="en-US" dirty="0"/>
              <a:t>규칙적인 운동과 수면으로 생활패턴 관리 </a:t>
            </a:r>
            <a:endParaRPr lang="en-US" altLang="ko-KR" dirty="0"/>
          </a:p>
          <a:p>
            <a:r>
              <a:rPr lang="ko-KR" altLang="en-US" dirty="0"/>
              <a:t>시간 효율적으로 사용하기 및 일정관리 철저히 하기</a:t>
            </a:r>
            <a:endParaRPr lang="en-US" altLang="ko-KR" dirty="0"/>
          </a:p>
          <a:p>
            <a:pPr lvl="1"/>
            <a:r>
              <a:rPr lang="ko-KR" altLang="en-US" dirty="0"/>
              <a:t>자투리 시간 및 주말 시간 활용하기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44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Y2018 Plan vs. Actual</a:t>
            </a:r>
            <a:endParaRPr lang="ko-KR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12128"/>
              </p:ext>
            </p:extLst>
          </p:nvPr>
        </p:nvGraphicFramePr>
        <p:xfrm>
          <a:off x="289239" y="1692457"/>
          <a:ext cx="8783999" cy="2304000"/>
        </p:xfrm>
        <a:graphic>
          <a:graphicData uri="http://schemas.openxmlformats.org/drawingml/2006/table">
            <a:tbl>
              <a:tblPr/>
              <a:tblGrid>
                <a:gridCol w="101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000"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                 일정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구분         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2017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실적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Working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Submitted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Accepted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Published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특허 신청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출원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등록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저널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SCIE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저널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1 / 1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8CA3BC-4CDB-4456-B560-A929CFBE424B}"/>
              </a:ext>
            </a:extLst>
          </p:cNvPr>
          <p:cNvSpPr/>
          <p:nvPr/>
        </p:nvSpPr>
        <p:spPr>
          <a:xfrm>
            <a:off x="288256" y="4284521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/>
                </a:solidFill>
              </a:rPr>
              <a:t>TOEIC (</a:t>
            </a:r>
            <a:r>
              <a:rPr lang="ko-KR" altLang="en-US" sz="1600" b="1" dirty="0">
                <a:solidFill>
                  <a:schemeClr val="tx1"/>
                </a:solidFill>
              </a:rPr>
              <a:t>최고점수</a:t>
            </a:r>
            <a:r>
              <a:rPr lang="en-US" altLang="ko-KR" sz="1600" b="1" dirty="0">
                <a:solidFill>
                  <a:schemeClr val="tx1"/>
                </a:solidFill>
              </a:rPr>
              <a:t>:850 / </a:t>
            </a:r>
            <a:r>
              <a:rPr lang="ko-KR" altLang="en-US" sz="1600" b="1" dirty="0">
                <a:solidFill>
                  <a:schemeClr val="tx1"/>
                </a:solidFill>
              </a:rPr>
              <a:t>목표점수</a:t>
            </a:r>
            <a:r>
              <a:rPr lang="en-US" altLang="ko-KR" sz="1600" b="1" dirty="0">
                <a:solidFill>
                  <a:schemeClr val="tx1"/>
                </a:solidFill>
              </a:rPr>
              <a:t>: 950)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Group 66">
            <a:extLst>
              <a:ext uri="{FF2B5EF4-FFF2-40B4-BE49-F238E27FC236}">
                <a16:creationId xmlns:a16="http://schemas.microsoft.com/office/drawing/2014/main" id="{924D2AA4-1CEA-40FD-BC6F-E4FD8B09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32507"/>
              </p:ext>
            </p:extLst>
          </p:nvPr>
        </p:nvGraphicFramePr>
        <p:xfrm>
          <a:off x="288256" y="4644673"/>
          <a:ext cx="8784004" cy="1296000"/>
        </p:xfrm>
        <a:graphic>
          <a:graphicData uri="http://schemas.openxmlformats.org/drawingml/2006/table">
            <a:tbl>
              <a:tblPr/>
              <a:tblGrid>
                <a:gridCol w="81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900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950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Quarterly Plan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256" y="3996457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진행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19856"/>
              </p:ext>
            </p:extLst>
          </p:nvPr>
        </p:nvGraphicFramePr>
        <p:xfrm>
          <a:off x="288256" y="1692441"/>
          <a:ext cx="878399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28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국제학회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국내저널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256" y="4356497"/>
          <a:ext cx="8783999" cy="1116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국제학회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국내저널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8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56" y="251067"/>
            <a:ext cx="8640000" cy="1008000"/>
          </a:xfrm>
        </p:spPr>
        <p:txBody>
          <a:bodyPr/>
          <a:lstStyle/>
          <a:p>
            <a:r>
              <a:rPr lang="en-US" altLang="ko-KR" dirty="0"/>
              <a:t>Papers and Patents</a:t>
            </a:r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22631"/>
              </p:ext>
            </p:extLst>
          </p:nvPr>
        </p:nvGraphicFramePr>
        <p:xfrm>
          <a:off x="287280" y="1531385"/>
          <a:ext cx="8784000" cy="3384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학회명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/>
                        <a:t>KCC2018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>
                          <a:solidFill>
                            <a:schemeClr val="tx1"/>
                          </a:solidFill>
                        </a:rPr>
                        <a:t>RAID5 </a:t>
                      </a:r>
                      <a:r>
                        <a:rPr lang="ko-KR" altLang="en-US" sz="900" strike="noStrike" dirty="0">
                          <a:solidFill>
                            <a:schemeClr val="tx1"/>
                          </a:solidFill>
                        </a:rPr>
                        <a:t>스토리지에서 성능 오버헤드 분석 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Working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(18.04.20)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6996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271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280" y="1173166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7280" y="5004569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/>
                </a:solidFill>
              </a:rPr>
              <a:t>특허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43226"/>
              </p:ext>
            </p:extLst>
          </p:nvPr>
        </p:nvGraphicFramePr>
        <p:xfrm>
          <a:off x="287280" y="5364609"/>
          <a:ext cx="8784000" cy="64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출원국가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0263" y="1548185"/>
            <a:ext cx="4248473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</a:rPr>
              <a:t>To Do List</a:t>
            </a:r>
            <a:r>
              <a:rPr lang="ko-KR" altLang="en-US" sz="1600" dirty="0">
                <a:latin typeface="+mn-lt"/>
              </a:rPr>
              <a:t>  </a:t>
            </a:r>
            <a:endParaRPr lang="en-US" altLang="ko-KR" sz="1600" dirty="0">
              <a:latin typeface="+mn-lt"/>
            </a:endParaRPr>
          </a:p>
          <a:p>
            <a:pPr lvl="1"/>
            <a:r>
              <a:rPr lang="ko-KR" altLang="en-US" sz="1600" dirty="0">
                <a:latin typeface="+mn-lt"/>
              </a:rPr>
              <a:t>논문 초안 작성 </a:t>
            </a:r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2"/>
            <a:endParaRPr lang="en-US" altLang="ko-KR" sz="1600" dirty="0">
              <a:latin typeface="+mn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752" y="1548185"/>
            <a:ext cx="4247512" cy="41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dirty="0"/>
              <a:t>Done</a:t>
            </a:r>
          </a:p>
          <a:p>
            <a:pPr lvl="1" algn="l"/>
            <a:r>
              <a:rPr lang="en-US" altLang="ko-KR" sz="1600" b="0" strike="sngStrike" dirty="0"/>
              <a:t>RAID software, MDADM</a:t>
            </a:r>
            <a:r>
              <a:rPr lang="ko-KR" altLang="en-US" sz="1600" b="0" strike="sngStrike" dirty="0"/>
              <a:t>에서 </a:t>
            </a:r>
            <a:r>
              <a:rPr lang="en-US" altLang="ko-KR" sz="1600" b="0" strike="sngStrike" dirty="0"/>
              <a:t>Parity</a:t>
            </a:r>
            <a:r>
              <a:rPr lang="ko-KR" altLang="en-US" sz="1600" b="0" strike="sngStrike" dirty="0"/>
              <a:t>를 </a:t>
            </a:r>
            <a:r>
              <a:rPr lang="en-US" altLang="ko-KR" sz="1600" b="0" strike="sngStrike" dirty="0"/>
              <a:t>WRITE</a:t>
            </a:r>
            <a:r>
              <a:rPr lang="ko-KR" altLang="en-US" sz="1600" b="0" strike="sngStrike" dirty="0"/>
              <a:t>하는 </a:t>
            </a:r>
            <a:r>
              <a:rPr lang="en-US" altLang="ko-KR" sz="1600" b="0" strike="sngStrike" dirty="0"/>
              <a:t>Pattern </a:t>
            </a:r>
            <a:r>
              <a:rPr lang="ko-KR" altLang="en-US" sz="1600" b="0" strike="sngStrike" dirty="0"/>
              <a:t>분석 </a:t>
            </a:r>
            <a:endParaRPr lang="en-US" altLang="ko-KR" sz="1600" b="0" strike="sngStrike" dirty="0"/>
          </a:p>
          <a:p>
            <a:pPr lvl="1" algn="l"/>
            <a:r>
              <a:rPr lang="en-US" altLang="ko-KR" sz="1600" b="0" strike="sngStrike" dirty="0"/>
              <a:t>RAID5</a:t>
            </a:r>
            <a:r>
              <a:rPr lang="ko-KR" altLang="en-US" sz="1600" b="0" strike="sngStrike" dirty="0"/>
              <a:t>에서 </a:t>
            </a:r>
            <a:r>
              <a:rPr lang="en-US" altLang="ko-KR" sz="1600" b="0" strike="sngStrike" dirty="0"/>
              <a:t>Flush</a:t>
            </a:r>
            <a:r>
              <a:rPr lang="ko-KR" altLang="en-US" sz="1600" b="0" strike="sngStrike" dirty="0"/>
              <a:t>하는 </a:t>
            </a:r>
            <a:r>
              <a:rPr lang="en-US" altLang="ko-KR" sz="1600" b="0" strike="sngStrike" dirty="0"/>
              <a:t>Pattern </a:t>
            </a:r>
            <a:r>
              <a:rPr lang="ko-KR" altLang="en-US" sz="1600" b="0" strike="sngStrike" dirty="0"/>
              <a:t>분석</a:t>
            </a:r>
            <a:endParaRPr lang="en-US" altLang="ko-KR" sz="1600" b="0" strike="sngStrike" dirty="0"/>
          </a:p>
          <a:p>
            <a:pPr lvl="1" algn="l"/>
            <a:r>
              <a:rPr lang="en-US" altLang="ko-KR" sz="1600" b="0" strike="sngStrike" dirty="0"/>
              <a:t>Flush Overhead </a:t>
            </a:r>
            <a:r>
              <a:rPr lang="ko-KR" altLang="en-US" sz="1600" b="0" strike="sngStrike" dirty="0"/>
              <a:t>분석 </a:t>
            </a:r>
            <a:endParaRPr lang="en-US" altLang="ko-KR" sz="1600" b="0" strike="sngStrike" dirty="0"/>
          </a:p>
          <a:p>
            <a:pPr marL="457200" lvl="1" indent="0" algn="l">
              <a:buNone/>
            </a:pPr>
            <a:endParaRPr lang="en-US" altLang="ko-KR" sz="1600" b="0" strike="sngStrike" dirty="0"/>
          </a:p>
        </p:txBody>
      </p:sp>
    </p:spTree>
    <p:extLst>
      <p:ext uri="{BB962C8B-B14F-4D97-AF65-F5344CB8AC3E}">
        <p14:creationId xmlns:p14="http://schemas.microsoft.com/office/powerpoint/2010/main" val="201207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879E425-4389-489F-954F-B5E26A7B8AC1}"/>
              </a:ext>
            </a:extLst>
          </p:cNvPr>
          <p:cNvSpPr txBox="1">
            <a:spLocks/>
          </p:cNvSpPr>
          <p:nvPr/>
        </p:nvSpPr>
        <p:spPr>
          <a:xfrm>
            <a:off x="360264" y="25212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KSC 2018</a:t>
            </a:r>
            <a:endParaRPr lang="ko-KR" altLang="en-US" sz="3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780A9-A422-448C-AFB9-E134548F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1548185"/>
            <a:ext cx="5472609" cy="4608432"/>
          </a:xfrm>
        </p:spPr>
        <p:txBody>
          <a:bodyPr>
            <a:normAutofit/>
          </a:bodyPr>
          <a:lstStyle/>
          <a:p>
            <a:r>
              <a:rPr lang="en-US" altLang="ko-KR" sz="1600" b="0" dirty="0"/>
              <a:t>To Do List </a:t>
            </a:r>
          </a:p>
          <a:p>
            <a:pPr lvl="1"/>
            <a:r>
              <a:rPr lang="en-US" altLang="ko-KR" sz="1600" b="0" dirty="0"/>
              <a:t>KSC</a:t>
            </a:r>
            <a:r>
              <a:rPr lang="ko-KR" altLang="en-US" sz="1600" b="0" dirty="0"/>
              <a:t> 논문</a:t>
            </a:r>
            <a:r>
              <a:rPr lang="en-US" altLang="ko-KR" sz="1600" b="0" dirty="0"/>
              <a:t>: RAID5</a:t>
            </a:r>
            <a:r>
              <a:rPr lang="ko-KR" altLang="en-US" sz="1600" b="0" dirty="0"/>
              <a:t>에서 성능 오버헤드 분석 </a:t>
            </a:r>
            <a:endParaRPr lang="en-US" altLang="ko-KR" sz="1600" b="0" dirty="0"/>
          </a:p>
          <a:p>
            <a:pPr lvl="2"/>
            <a:r>
              <a:rPr lang="ko-KR" altLang="en-US" sz="1600" b="0" dirty="0"/>
              <a:t>성능 오버헤드 요인 분석</a:t>
            </a:r>
            <a:r>
              <a:rPr lang="en-US" altLang="ko-KR" sz="1600" b="0" dirty="0"/>
              <a:t>(Flush) </a:t>
            </a:r>
          </a:p>
          <a:p>
            <a:pPr lvl="3"/>
            <a:r>
              <a:rPr lang="en-US" altLang="ko-KR" sz="1600" b="0" dirty="0"/>
              <a:t>Parity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Durability </a:t>
            </a:r>
            <a:r>
              <a:rPr lang="ko-KR" altLang="en-US" sz="1600" b="0" dirty="0"/>
              <a:t>보장을 위한 </a:t>
            </a:r>
            <a:r>
              <a:rPr lang="en-US" altLang="ko-KR" sz="1600" b="0" dirty="0"/>
              <a:t>Write Buffer Flush </a:t>
            </a:r>
            <a:r>
              <a:rPr lang="ko-KR" altLang="en-US" sz="1600" b="0" dirty="0"/>
              <a:t>유무 및 영향 </a:t>
            </a:r>
            <a:endParaRPr lang="en-US" altLang="ko-KR" sz="1600" b="0" dirty="0"/>
          </a:p>
          <a:p>
            <a:pPr lvl="1"/>
            <a:r>
              <a:rPr lang="en-US" altLang="ko-KR" sz="1600" b="0" dirty="0"/>
              <a:t>RAID0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RAID5</a:t>
            </a:r>
            <a:r>
              <a:rPr lang="ko-KR" altLang="en-US" sz="1600" b="0" dirty="0"/>
              <a:t>에서 </a:t>
            </a:r>
            <a:r>
              <a:rPr lang="en-US" altLang="ko-KR" sz="1600" b="0" dirty="0"/>
              <a:t>Flush </a:t>
            </a:r>
            <a:r>
              <a:rPr lang="ko-KR" altLang="en-US" sz="1600" b="0" dirty="0"/>
              <a:t>발생 빈도 분석 </a:t>
            </a:r>
            <a:endParaRPr lang="en-US" altLang="ko-KR" sz="1600" b="0" dirty="0"/>
          </a:p>
          <a:p>
            <a:pPr lvl="1"/>
            <a:r>
              <a:rPr lang="en-US" altLang="ko-KR" sz="1600" b="0" dirty="0"/>
              <a:t>Flush</a:t>
            </a:r>
            <a:r>
              <a:rPr lang="ko-KR" altLang="en-US" sz="1600" b="0" dirty="0"/>
              <a:t>로 인한 </a:t>
            </a:r>
            <a:r>
              <a:rPr lang="en-US" altLang="ko-KR" sz="1600" b="0" dirty="0"/>
              <a:t>Performance Overhead</a:t>
            </a:r>
            <a:r>
              <a:rPr lang="ko-KR" altLang="en-US" sz="1600" b="0" dirty="0"/>
              <a:t>분석 </a:t>
            </a:r>
            <a:endParaRPr lang="en-US" altLang="ko-KR" sz="1600" b="0" dirty="0"/>
          </a:p>
          <a:p>
            <a:pPr marL="457200" lvl="1" indent="0">
              <a:buNone/>
            </a:pPr>
            <a:endParaRPr lang="en-US" altLang="ko-KR" sz="1600" b="0" dirty="0"/>
          </a:p>
          <a:p>
            <a:pPr marL="914400" lvl="2" indent="0">
              <a:buNone/>
            </a:pPr>
            <a:endParaRPr lang="en-US" altLang="ko-KR" sz="1600" b="0" dirty="0"/>
          </a:p>
          <a:p>
            <a:endParaRPr lang="en-US" altLang="ko-KR" sz="1600" b="0" dirty="0"/>
          </a:p>
          <a:p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FB9EF-F3B9-49B8-A419-D24CCF561590}"/>
              </a:ext>
            </a:extLst>
          </p:cNvPr>
          <p:cNvSpPr/>
          <p:nvPr/>
        </p:nvSpPr>
        <p:spPr>
          <a:xfrm>
            <a:off x="360264" y="1012139"/>
            <a:ext cx="8640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927" dirty="0">
                <a:solidFill>
                  <a:schemeClr val="tx1"/>
                </a:solidFill>
              </a:rPr>
              <a:t>KCC 2018 “RAID5</a:t>
            </a:r>
            <a:r>
              <a:rPr lang="ko-KR" altLang="en-US" sz="927" dirty="0">
                <a:solidFill>
                  <a:schemeClr val="tx1"/>
                </a:solidFill>
              </a:rPr>
              <a:t>에서 성능 오버헤드 분석</a:t>
            </a:r>
            <a:r>
              <a:rPr lang="en-US" altLang="ko-KR" sz="927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20000"/>
              </a:lnSpc>
            </a:pPr>
            <a:r>
              <a:rPr lang="en-US" altLang="ko-KR" sz="927" dirty="0" err="1">
                <a:solidFill>
                  <a:schemeClr val="tx1"/>
                </a:solidFill>
              </a:rPr>
              <a:t>Seojin</a:t>
            </a:r>
            <a:r>
              <a:rPr lang="en-US" altLang="ko-KR" sz="927" dirty="0">
                <a:solidFill>
                  <a:schemeClr val="tx1"/>
                </a:solidFill>
              </a:rPr>
              <a:t> Kim, </a:t>
            </a:r>
            <a:r>
              <a:rPr lang="en-US" altLang="ko-KR" sz="927" dirty="0" err="1">
                <a:solidFill>
                  <a:schemeClr val="tx1"/>
                </a:solidFill>
              </a:rPr>
              <a:t>Yongju</a:t>
            </a:r>
            <a:r>
              <a:rPr lang="en-US" altLang="ko-KR" sz="927" dirty="0">
                <a:solidFill>
                  <a:schemeClr val="tx1"/>
                </a:solidFill>
              </a:rPr>
              <a:t> Song, and Young </a:t>
            </a:r>
            <a:r>
              <a:rPr lang="en-US" altLang="ko-KR" sz="927" dirty="0" err="1">
                <a:solidFill>
                  <a:schemeClr val="tx1"/>
                </a:solidFill>
              </a:rPr>
              <a:t>Ik</a:t>
            </a:r>
            <a:r>
              <a:rPr lang="en-US" altLang="ko-KR" sz="927" dirty="0">
                <a:solidFill>
                  <a:schemeClr val="tx1"/>
                </a:solidFill>
              </a:rPr>
              <a:t> </a:t>
            </a:r>
            <a:r>
              <a:rPr lang="en-US" altLang="ko-KR" sz="927" dirty="0" err="1">
                <a:solidFill>
                  <a:schemeClr val="tx1"/>
                </a:solidFill>
              </a:rPr>
              <a:t>Eom</a:t>
            </a:r>
            <a:endParaRPr lang="en-US" altLang="ko-KR" sz="927" dirty="0">
              <a:solidFill>
                <a:schemeClr val="tx1"/>
              </a:solidFill>
            </a:endParaRPr>
          </a:p>
        </p:txBody>
      </p:sp>
      <p:pic>
        <p:nvPicPr>
          <p:cNvPr id="15" name="그림 1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A2959E44-2C30-4F34-8180-54874CA7F2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04" y="2228087"/>
            <a:ext cx="2448272" cy="1952563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962E9A3-F349-4D74-9888-43EB790756E1}"/>
              </a:ext>
            </a:extLst>
          </p:cNvPr>
          <p:cNvSpPr/>
          <p:nvPr/>
        </p:nvSpPr>
        <p:spPr>
          <a:xfrm>
            <a:off x="6465771" y="2950624"/>
            <a:ext cx="288032" cy="3092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97B0D25-31AF-47CA-B4B5-61EB5E68B21F}"/>
              </a:ext>
            </a:extLst>
          </p:cNvPr>
          <p:cNvSpPr/>
          <p:nvPr/>
        </p:nvSpPr>
        <p:spPr>
          <a:xfrm>
            <a:off x="7201024" y="2941131"/>
            <a:ext cx="288032" cy="3092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35D4BD7-1713-45EA-8B64-1C555F1DF59F}"/>
              </a:ext>
            </a:extLst>
          </p:cNvPr>
          <p:cNvSpPr/>
          <p:nvPr/>
        </p:nvSpPr>
        <p:spPr>
          <a:xfrm>
            <a:off x="7955196" y="2950624"/>
            <a:ext cx="288032" cy="3092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39A0DC5-4D8C-4AE9-B5BE-EE07D60FF295}"/>
              </a:ext>
            </a:extLst>
          </p:cNvPr>
          <p:cNvSpPr/>
          <p:nvPr/>
        </p:nvSpPr>
        <p:spPr>
          <a:xfrm>
            <a:off x="7223287" y="1958938"/>
            <a:ext cx="288032" cy="3092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879E425-4389-489F-954F-B5E26A7B8AC1}"/>
              </a:ext>
            </a:extLst>
          </p:cNvPr>
          <p:cNvSpPr txBox="1">
            <a:spLocks/>
          </p:cNvSpPr>
          <p:nvPr/>
        </p:nvSpPr>
        <p:spPr>
          <a:xfrm>
            <a:off x="360264" y="25212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KSC 2018</a:t>
            </a:r>
            <a:endParaRPr lang="ko-KR" altLang="en-US" sz="3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780A9-A422-448C-AFB9-E134548F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1548185"/>
            <a:ext cx="4320481" cy="4608432"/>
          </a:xfrm>
        </p:spPr>
        <p:txBody>
          <a:bodyPr>
            <a:normAutofit lnSpcReduction="10000"/>
          </a:bodyPr>
          <a:lstStyle/>
          <a:p>
            <a:r>
              <a:rPr lang="en-US" altLang="ko-KR" sz="1600" b="0" dirty="0"/>
              <a:t>Write Hole </a:t>
            </a:r>
            <a:r>
              <a:rPr lang="ko-KR" altLang="en-US" sz="1600" b="0" dirty="0"/>
              <a:t>문제 </a:t>
            </a:r>
            <a:endParaRPr lang="en-US" altLang="ko-KR" sz="1600" b="0" dirty="0"/>
          </a:p>
          <a:p>
            <a:pPr marL="800100" lvl="1" indent="-342900">
              <a:buAutoNum type="arabicPeriod"/>
            </a:pPr>
            <a:r>
              <a:rPr lang="ko-KR" altLang="en-US" sz="1600" b="0" dirty="0"/>
              <a:t>기존 방법</a:t>
            </a:r>
            <a:endParaRPr lang="en-US" altLang="ko-KR" sz="1600" b="0" dirty="0"/>
          </a:p>
          <a:p>
            <a:pPr marL="857250" lvl="2" indent="0">
              <a:buNone/>
            </a:pPr>
            <a:r>
              <a:rPr lang="en-US" altLang="ko-KR" sz="1600" b="0" dirty="0"/>
              <a:t>- MD drive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inconsistency</a:t>
            </a:r>
            <a:r>
              <a:rPr lang="ko-KR" altLang="en-US" sz="1600" b="0" dirty="0"/>
              <a:t>한 상황에서 </a:t>
            </a:r>
            <a:r>
              <a:rPr lang="en-US" altLang="ko-KR" sz="1600" b="0" dirty="0"/>
              <a:t>data</a:t>
            </a:r>
            <a:r>
              <a:rPr lang="ko-KR" altLang="en-US" sz="1600" b="0" dirty="0"/>
              <a:t>에 접근하지 않는다</a:t>
            </a:r>
            <a:r>
              <a:rPr lang="en-US" altLang="ko-KR" sz="1600" b="0" dirty="0"/>
              <a:t>. </a:t>
            </a:r>
          </a:p>
          <a:p>
            <a:pPr lvl="2" indent="-285750">
              <a:buFontTx/>
              <a:buChar char="-"/>
            </a:pPr>
            <a:r>
              <a:rPr lang="en-US" altLang="ko-KR" sz="1600" b="0" dirty="0"/>
              <a:t>Array</a:t>
            </a:r>
            <a:r>
              <a:rPr lang="ko-KR" altLang="en-US" sz="1600" b="0" dirty="0"/>
              <a:t>가 </a:t>
            </a:r>
            <a:r>
              <a:rPr lang="en-US" altLang="ko-KR" sz="1600" b="0" dirty="0"/>
              <a:t>degraded</a:t>
            </a:r>
            <a:r>
              <a:rPr lang="ko-KR" altLang="en-US" sz="1600" b="0" dirty="0"/>
              <a:t>된 경우</a:t>
            </a:r>
            <a:r>
              <a:rPr lang="en-US" altLang="ko-KR" sz="1600" b="0" dirty="0"/>
              <a:t>, MD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array</a:t>
            </a:r>
            <a:r>
              <a:rPr lang="ko-KR" altLang="en-US" sz="1600" b="0" dirty="0"/>
              <a:t>를 </a:t>
            </a:r>
            <a:r>
              <a:rPr lang="en-US" altLang="ko-KR" sz="1600" b="0" dirty="0"/>
              <a:t>assemble</a:t>
            </a:r>
            <a:r>
              <a:rPr lang="ko-KR" altLang="en-US" sz="1600" b="0" dirty="0"/>
              <a:t>하지 않는다</a:t>
            </a:r>
            <a:r>
              <a:rPr lang="en-US" altLang="ko-KR" sz="1600" b="0" dirty="0"/>
              <a:t>. </a:t>
            </a:r>
          </a:p>
          <a:p>
            <a:pPr lvl="2" indent="-285750">
              <a:buFontTx/>
              <a:buChar char="-"/>
            </a:pPr>
            <a:r>
              <a:rPr lang="ko-KR" altLang="en-US" sz="1600" b="0" dirty="0"/>
              <a:t>예방하기 위한 방법 존재하지 </a:t>
            </a:r>
            <a:r>
              <a:rPr lang="en-US" altLang="ko-KR" sz="1600" b="0" dirty="0"/>
              <a:t>x   </a:t>
            </a:r>
          </a:p>
          <a:p>
            <a:pPr marL="457200" lvl="1" indent="0">
              <a:buNone/>
            </a:pPr>
            <a:r>
              <a:rPr lang="en-US" altLang="ko-KR" sz="1600" b="0" dirty="0"/>
              <a:t>2.</a:t>
            </a:r>
            <a:r>
              <a:rPr lang="ko-KR" altLang="en-US" sz="1600" b="0" dirty="0"/>
              <a:t> 새롭게 제안하는 방법 </a:t>
            </a:r>
            <a:endParaRPr lang="en-US" altLang="ko-KR" sz="1600" b="0" dirty="0"/>
          </a:p>
          <a:p>
            <a:pPr marL="457200" lvl="1" indent="0">
              <a:buNone/>
            </a:pPr>
            <a:r>
              <a:rPr lang="en-US" altLang="ko-KR" sz="1600" b="0" dirty="0"/>
              <a:t>	-MD Layer</a:t>
            </a:r>
            <a:r>
              <a:rPr lang="ko-KR" altLang="en-US" sz="1600" b="0" dirty="0"/>
              <a:t>에 </a:t>
            </a:r>
            <a:r>
              <a:rPr lang="en-US" altLang="ko-KR" sz="1600" b="0" dirty="0"/>
              <a:t>Journal</a:t>
            </a:r>
            <a:r>
              <a:rPr lang="ko-KR" altLang="en-US" sz="1600" b="0" dirty="0"/>
              <a:t>영역을 따로 </a:t>
            </a:r>
            <a:r>
              <a:rPr lang="en-US" altLang="ko-KR" sz="1600" b="0" dirty="0"/>
              <a:t>	</a:t>
            </a:r>
            <a:r>
              <a:rPr lang="ko-KR" altLang="en-US" sz="1600" b="0" dirty="0"/>
              <a:t>만든다</a:t>
            </a:r>
            <a:r>
              <a:rPr lang="en-US" altLang="ko-KR" sz="1600" b="0" dirty="0"/>
              <a:t>. </a:t>
            </a:r>
          </a:p>
          <a:p>
            <a:pPr marL="457200" lvl="1" indent="0">
              <a:buNone/>
            </a:pPr>
            <a:r>
              <a:rPr lang="en-US" altLang="ko-KR" sz="1600" b="0" dirty="0"/>
              <a:t>	- Journal </a:t>
            </a:r>
            <a:r>
              <a:rPr lang="ko-KR" altLang="en-US" sz="1600" b="0" dirty="0"/>
              <a:t>영역에 모든 변경사항</a:t>
            </a:r>
            <a:endParaRPr lang="en-US" altLang="ko-KR" sz="1600" b="0" dirty="0"/>
          </a:p>
          <a:p>
            <a:pPr marL="457200" lvl="1" indent="0">
              <a:buNone/>
            </a:pPr>
            <a:r>
              <a:rPr lang="en-US" altLang="ko-KR" sz="1600" b="0" dirty="0"/>
              <a:t>	</a:t>
            </a:r>
            <a:r>
              <a:rPr lang="ko-KR" altLang="en-US" sz="1600" b="0" dirty="0"/>
              <a:t>을 </a:t>
            </a:r>
            <a:r>
              <a:rPr lang="en-US" altLang="ko-KR" sz="1600" b="0" dirty="0"/>
              <a:t>write</a:t>
            </a:r>
            <a:r>
              <a:rPr lang="ko-KR" altLang="en-US" sz="1600" b="0" dirty="0"/>
              <a:t>한다</a:t>
            </a:r>
            <a:r>
              <a:rPr lang="en-US" altLang="ko-KR" sz="1600" b="0" dirty="0"/>
              <a:t>. </a:t>
            </a:r>
          </a:p>
          <a:p>
            <a:pPr marL="457200" lvl="1" indent="0">
              <a:buNone/>
            </a:pPr>
            <a:r>
              <a:rPr lang="en-US" altLang="ko-KR" sz="1600" b="0" dirty="0"/>
              <a:t>	- (recover</a:t>
            </a:r>
            <a:r>
              <a:rPr lang="ko-KR" altLang="en-US" sz="1600" b="0" dirty="0"/>
              <a:t>상황에서</a:t>
            </a:r>
            <a:r>
              <a:rPr lang="en-US" altLang="ko-KR" sz="1600" b="0" dirty="0"/>
              <a:t>)array</a:t>
            </a:r>
            <a:r>
              <a:rPr lang="ko-KR" altLang="en-US" sz="1600" b="0" dirty="0"/>
              <a:t>가 재시</a:t>
            </a:r>
            <a:r>
              <a:rPr lang="en-US" altLang="ko-KR" sz="1600" b="0" dirty="0"/>
              <a:t>	</a:t>
            </a:r>
            <a:r>
              <a:rPr lang="ko-KR" altLang="en-US" sz="1600" b="0" dirty="0" err="1"/>
              <a:t>작될</a:t>
            </a:r>
            <a:r>
              <a:rPr lang="ko-KR" altLang="en-US" sz="1600" b="0" dirty="0"/>
              <a:t> 때</a:t>
            </a:r>
            <a:r>
              <a:rPr lang="en-US" altLang="ko-KR" sz="1600" b="0" dirty="0"/>
              <a:t>, journal</a:t>
            </a:r>
            <a:r>
              <a:rPr lang="ko-KR" altLang="en-US" sz="1600" b="0" dirty="0"/>
              <a:t>에 있던 모든 </a:t>
            </a:r>
            <a:r>
              <a:rPr lang="en-US" altLang="ko-KR" sz="1600" b="0" dirty="0"/>
              <a:t>data	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parity block</a:t>
            </a:r>
            <a:r>
              <a:rPr lang="ko-KR" altLang="en-US" sz="1600" b="0" dirty="0"/>
              <a:t>을 </a:t>
            </a:r>
            <a:r>
              <a:rPr lang="en-US" altLang="ko-KR" sz="1600" b="0" dirty="0"/>
              <a:t>array</a:t>
            </a:r>
            <a:r>
              <a:rPr lang="ko-KR" altLang="en-US" sz="1600" b="0" dirty="0"/>
              <a:t>에 다시 쓴</a:t>
            </a:r>
            <a:r>
              <a:rPr lang="en-US" altLang="ko-KR" sz="1600" b="0" dirty="0"/>
              <a:t>	</a:t>
            </a:r>
            <a:r>
              <a:rPr lang="ko-KR" altLang="en-US" sz="1600" b="0" dirty="0"/>
              <a:t>다</a:t>
            </a:r>
            <a:r>
              <a:rPr lang="en-US" altLang="ko-KR" sz="1600" b="0" dirty="0"/>
              <a:t>. </a:t>
            </a:r>
          </a:p>
          <a:p>
            <a:pPr lvl="1"/>
            <a:endParaRPr lang="en-US" altLang="ko-KR" sz="1600" b="0" dirty="0"/>
          </a:p>
          <a:p>
            <a:pPr lvl="1"/>
            <a:endParaRPr lang="en-US" altLang="ko-KR" sz="1600" b="0" dirty="0"/>
          </a:p>
          <a:p>
            <a:pPr marL="914400" lvl="2" indent="0">
              <a:buNone/>
            </a:pPr>
            <a:endParaRPr lang="en-US" altLang="ko-KR" sz="1600" b="0" dirty="0"/>
          </a:p>
          <a:p>
            <a:pPr marL="914400" lvl="2" indent="0">
              <a:buNone/>
            </a:pPr>
            <a:endParaRPr lang="en-US" altLang="ko-KR" sz="1600" b="0" dirty="0"/>
          </a:p>
          <a:p>
            <a:endParaRPr lang="en-US" altLang="ko-KR" sz="1600" b="0" dirty="0"/>
          </a:p>
          <a:p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FB9EF-F3B9-49B8-A419-D24CCF561590}"/>
              </a:ext>
            </a:extLst>
          </p:cNvPr>
          <p:cNvSpPr/>
          <p:nvPr/>
        </p:nvSpPr>
        <p:spPr>
          <a:xfrm>
            <a:off x="360264" y="1012139"/>
            <a:ext cx="86400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927" dirty="0">
                <a:solidFill>
                  <a:schemeClr val="tx1"/>
                </a:solidFill>
              </a:rPr>
              <a:t>KCC 2018 “RAID5</a:t>
            </a:r>
            <a:r>
              <a:rPr lang="ko-KR" altLang="en-US" sz="927" dirty="0">
                <a:solidFill>
                  <a:schemeClr val="tx1"/>
                </a:solidFill>
              </a:rPr>
              <a:t>에서 성능 오버헤드 분석</a:t>
            </a:r>
            <a:r>
              <a:rPr lang="en-US" altLang="ko-KR" sz="927" dirty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ct val="120000"/>
              </a:lnSpc>
            </a:pPr>
            <a:r>
              <a:rPr lang="en-US" altLang="ko-KR" sz="927" dirty="0" err="1">
                <a:solidFill>
                  <a:schemeClr val="tx1"/>
                </a:solidFill>
              </a:rPr>
              <a:t>Seojin</a:t>
            </a:r>
            <a:r>
              <a:rPr lang="en-US" altLang="ko-KR" sz="927" dirty="0">
                <a:solidFill>
                  <a:schemeClr val="tx1"/>
                </a:solidFill>
              </a:rPr>
              <a:t> Kim, </a:t>
            </a:r>
            <a:r>
              <a:rPr lang="en-US" altLang="ko-KR" sz="927" dirty="0" err="1">
                <a:solidFill>
                  <a:schemeClr val="tx1"/>
                </a:solidFill>
              </a:rPr>
              <a:t>Yongju</a:t>
            </a:r>
            <a:r>
              <a:rPr lang="en-US" altLang="ko-KR" sz="927" dirty="0">
                <a:solidFill>
                  <a:schemeClr val="tx1"/>
                </a:solidFill>
              </a:rPr>
              <a:t> Song, and Young </a:t>
            </a:r>
            <a:r>
              <a:rPr lang="en-US" altLang="ko-KR" sz="927" dirty="0" err="1">
                <a:solidFill>
                  <a:schemeClr val="tx1"/>
                </a:solidFill>
              </a:rPr>
              <a:t>Ik</a:t>
            </a:r>
            <a:r>
              <a:rPr lang="en-US" altLang="ko-KR" sz="927" dirty="0">
                <a:solidFill>
                  <a:schemeClr val="tx1"/>
                </a:solidFill>
              </a:rPr>
              <a:t> </a:t>
            </a:r>
            <a:r>
              <a:rPr lang="en-US" altLang="ko-KR" sz="927" dirty="0" err="1">
                <a:solidFill>
                  <a:schemeClr val="tx1"/>
                </a:solidFill>
              </a:rPr>
              <a:t>Eom</a:t>
            </a:r>
            <a:endParaRPr lang="en-US" altLang="ko-KR" sz="927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2A139E-F889-47C7-8295-0EA30896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76" y="1444139"/>
            <a:ext cx="4104456" cy="297098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EE19F8-D57F-45A0-BEB8-C50B32F407E1}"/>
              </a:ext>
            </a:extLst>
          </p:cNvPr>
          <p:cNvSpPr/>
          <p:nvPr/>
        </p:nvSpPr>
        <p:spPr>
          <a:xfrm>
            <a:off x="4968776" y="4676519"/>
            <a:ext cx="4104456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 journal for MD/RAID5 </a:t>
            </a:r>
            <a:r>
              <a:rPr lang="ko-KR" altLang="en-US"/>
              <a:t>기능을 위해 추가된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71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24DD-CB99-4E13-A08B-EFCB0E78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AC37F-0743-4245-B856-2E2A77FE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1548185"/>
            <a:ext cx="4248473" cy="4176000"/>
          </a:xfrm>
        </p:spPr>
        <p:txBody>
          <a:bodyPr/>
          <a:lstStyle/>
          <a:p>
            <a:r>
              <a:rPr lang="en-US" altLang="ko-KR" dirty="0"/>
              <a:t>RAID5</a:t>
            </a:r>
            <a:r>
              <a:rPr lang="ko-KR" altLang="en-US" dirty="0"/>
              <a:t>에서 </a:t>
            </a:r>
            <a:r>
              <a:rPr lang="en-US" altLang="ko-KR" dirty="0"/>
              <a:t>Flush </a:t>
            </a:r>
            <a:r>
              <a:rPr lang="ko-KR" altLang="en-US" dirty="0"/>
              <a:t>메커니즘 </a:t>
            </a:r>
            <a:r>
              <a:rPr lang="en-US" altLang="ko-KR" dirty="0"/>
              <a:t>RAID0</a:t>
            </a:r>
            <a:r>
              <a:rPr lang="ko-KR" altLang="en-US" dirty="0"/>
              <a:t>과 비교 </a:t>
            </a:r>
            <a:endParaRPr lang="en-US" altLang="ko-KR" dirty="0"/>
          </a:p>
          <a:p>
            <a:pPr lvl="1"/>
            <a:r>
              <a:rPr lang="en-US" altLang="ko-KR" dirty="0"/>
              <a:t>Linux v4.12 </a:t>
            </a:r>
          </a:p>
          <a:p>
            <a:endParaRPr lang="en-US" altLang="ko-KR" dirty="0"/>
          </a:p>
          <a:p>
            <a:r>
              <a:rPr lang="en-US" altLang="ko-KR" dirty="0"/>
              <a:t>/dev/md0 Layer</a:t>
            </a:r>
            <a:r>
              <a:rPr lang="ko-KR" altLang="en-US" dirty="0"/>
              <a:t>에서 </a:t>
            </a:r>
            <a:r>
              <a:rPr lang="en-US" altLang="ko-KR" dirty="0"/>
              <a:t>FWFS </a:t>
            </a:r>
            <a:r>
              <a:rPr lang="ko-KR" altLang="en-US" dirty="0"/>
              <a:t>횟수 비교</a:t>
            </a:r>
            <a:endParaRPr lang="en-US" altLang="ko-KR" dirty="0"/>
          </a:p>
          <a:p>
            <a:pPr lvl="1"/>
            <a:r>
              <a:rPr lang="en-US" altLang="ko-KR" dirty="0"/>
              <a:t>5G </a:t>
            </a:r>
            <a:r>
              <a:rPr lang="en-US" altLang="ko-KR" dirty="0" err="1"/>
              <a:t>randwrite</a:t>
            </a:r>
            <a:r>
              <a:rPr lang="en-US" altLang="ko-KR" dirty="0"/>
              <a:t>: 1.14</a:t>
            </a:r>
            <a:r>
              <a:rPr lang="ko-KR" altLang="en-US" dirty="0"/>
              <a:t>배 </a:t>
            </a:r>
            <a:endParaRPr lang="en-US" altLang="ko-KR" dirty="0"/>
          </a:p>
          <a:p>
            <a:pPr lvl="1"/>
            <a:r>
              <a:rPr lang="en-US" altLang="ko-KR" dirty="0"/>
              <a:t>50G </a:t>
            </a:r>
            <a:r>
              <a:rPr lang="en-US" altLang="ko-KR" dirty="0" err="1"/>
              <a:t>randwrite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2.96</a:t>
            </a:r>
            <a:r>
              <a:rPr lang="ko-KR" altLang="en-US" dirty="0"/>
              <a:t>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/dev/</a:t>
            </a:r>
            <a:r>
              <a:rPr lang="en-US" altLang="ko-KR" dirty="0" err="1"/>
              <a:t>sdx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r>
              <a:rPr lang="ko-KR" altLang="en-US" dirty="0"/>
              <a:t>에서 </a:t>
            </a:r>
            <a:r>
              <a:rPr lang="en-US" altLang="ko-KR" dirty="0"/>
              <a:t>F </a:t>
            </a:r>
            <a:r>
              <a:rPr lang="ko-KR" altLang="en-US" dirty="0"/>
              <a:t>패턴  </a:t>
            </a:r>
            <a:endParaRPr lang="en-US" altLang="ko-KR" dirty="0"/>
          </a:p>
          <a:p>
            <a:pPr lvl="1"/>
            <a:r>
              <a:rPr lang="en-US" altLang="ko-KR" dirty="0"/>
              <a:t>FW, WFS -KWORKER</a:t>
            </a:r>
          </a:p>
          <a:p>
            <a:pPr lvl="1"/>
            <a:r>
              <a:rPr lang="en-US" altLang="ko-KR" dirty="0"/>
              <a:t>FWF, FWFS: 0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31998AB-78E8-4B24-9D08-C12189180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357033"/>
              </p:ext>
            </p:extLst>
          </p:nvPr>
        </p:nvGraphicFramePr>
        <p:xfrm>
          <a:off x="5040784" y="1552902"/>
          <a:ext cx="403267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976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531</Words>
  <Application>Microsoft Office PowerPoint</Application>
  <PresentationFormat>사용자 지정</PresentationFormat>
  <Paragraphs>218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Century Gothic</vt:lpstr>
      <vt:lpstr>Wingdings</vt:lpstr>
      <vt:lpstr>Office 테마</vt:lpstr>
      <vt:lpstr>1_Office 테마</vt:lpstr>
      <vt:lpstr>Y2018 Research Plan</vt:lpstr>
      <vt:lpstr>올해의 포부</vt:lpstr>
      <vt:lpstr>Y2018 Plan vs. Actual</vt:lpstr>
      <vt:lpstr>Quarterly Plan</vt:lpstr>
      <vt:lpstr>Papers and Patents</vt:lpstr>
      <vt:lpstr>연구진행</vt:lpstr>
      <vt:lpstr>PowerPoint 프레젠테이션</vt:lpstr>
      <vt:lpstr>PowerPoint 프레젠테이션</vt:lpstr>
      <vt:lpstr>실험분석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Y2017 Research Plan</dc:title>
  <dc:creator>DCLAB</dc:creator>
  <cp:lastModifiedBy>SeojinKim</cp:lastModifiedBy>
  <cp:revision>105</cp:revision>
  <cp:lastPrinted>2017-03-06T04:51:37Z</cp:lastPrinted>
  <dcterms:created xsi:type="dcterms:W3CDTF">2017-09-27T00:21:21Z</dcterms:created>
  <dcterms:modified xsi:type="dcterms:W3CDTF">2018-04-10T11:34:51Z</dcterms:modified>
</cp:coreProperties>
</file>