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1"/>
  </p:notesMasterIdLst>
  <p:sldIdLst>
    <p:sldId id="272" r:id="rId3"/>
    <p:sldId id="273" r:id="rId4"/>
    <p:sldId id="296" r:id="rId5"/>
    <p:sldId id="302" r:id="rId6"/>
    <p:sldId id="266" r:id="rId7"/>
    <p:sldId id="322" r:id="rId8"/>
    <p:sldId id="329" r:id="rId9"/>
    <p:sldId id="300" r:id="rId10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273"/>
            <p14:sldId id="296"/>
            <p14:sldId id="302"/>
            <p14:sldId id="266"/>
            <p14:sldId id="322"/>
            <p14:sldId id="32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>
        <p:scale>
          <a:sx n="50" d="100"/>
          <a:sy n="50" d="100"/>
        </p:scale>
        <p:origin x="1692" y="404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6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>
                <a:latin typeface="Century Gothic" panose="020B0502020202020204" pitchFamily="34" charset="0"/>
              </a:defRPr>
            </a:lvl1pPr>
            <a:lvl2pPr algn="just">
              <a:defRPr sz="1800" b="1">
                <a:latin typeface="Century Gothic" panose="020B0502020202020204" pitchFamily="34" charset="0"/>
              </a:defRPr>
            </a:lvl2pPr>
            <a:lvl3pPr algn="just">
              <a:defRPr sz="1800" b="1">
                <a:latin typeface="Century Gothic" panose="020B0502020202020204" pitchFamily="34" charset="0"/>
              </a:defRPr>
            </a:lvl3pPr>
            <a:lvl4pPr algn="just">
              <a:defRPr sz="1800" b="1">
                <a:latin typeface="Century Gothic" panose="020B0502020202020204" pitchFamily="34" charset="0"/>
              </a:defRPr>
            </a:lvl4pPr>
            <a:lvl5pPr algn="just">
              <a:defRPr sz="18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4118208"/>
            <a:ext cx="8640000" cy="108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264" y="2716297"/>
            <a:ext cx="8640000" cy="108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Y2018 Research Plan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2018/05/28</a:t>
            </a:r>
          </a:p>
          <a:p>
            <a:r>
              <a:rPr lang="en-US" altLang="ko-KR" dirty="0" err="1"/>
              <a:t>Seojin</a:t>
            </a:r>
            <a:r>
              <a:rPr lang="en-US" altLang="ko-KR" dirty="0"/>
              <a:t> </a:t>
            </a:r>
            <a:r>
              <a:rPr lang="en-US" altLang="ko-KR" dirty="0" err="1"/>
              <a:t>Kim@DCLab</a:t>
            </a:r>
            <a:r>
              <a:rPr lang="en-US" altLang="ko-KR" dirty="0"/>
              <a:t>., SKKU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올해의 포부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분야에 대해서 더 깊은 지식 쌓기</a:t>
            </a:r>
            <a:endParaRPr lang="en-US" altLang="ko-KR" dirty="0"/>
          </a:p>
          <a:p>
            <a:pPr lvl="1"/>
            <a:r>
              <a:rPr lang="ko-KR" altLang="en-US" dirty="0"/>
              <a:t>매일 공부한 부분에 대한 내용 작성하기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규칙적인 생활하기</a:t>
            </a:r>
            <a:endParaRPr lang="en-US" altLang="ko-KR" dirty="0"/>
          </a:p>
          <a:p>
            <a:pPr lvl="1"/>
            <a:r>
              <a:rPr lang="ko-KR" altLang="en-US" dirty="0"/>
              <a:t>규칙적인 운동과 수면으로 생활패턴 관리 </a:t>
            </a:r>
            <a:endParaRPr lang="en-US" altLang="ko-KR" dirty="0"/>
          </a:p>
          <a:p>
            <a:r>
              <a:rPr lang="ko-KR" altLang="en-US" dirty="0"/>
              <a:t>시간 효율적으로 사용하기 및 일정관리 철저히 하기</a:t>
            </a:r>
            <a:endParaRPr lang="en-US" altLang="ko-KR" dirty="0"/>
          </a:p>
          <a:p>
            <a:pPr lvl="1"/>
            <a:r>
              <a:rPr lang="ko-KR" altLang="en-US" dirty="0"/>
              <a:t>자투리 시간 및 주말 시간 활용하기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44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Y2018 Plan vs. Actual</a:t>
            </a:r>
            <a:endParaRPr lang="ko-KR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01006"/>
              </p:ext>
            </p:extLst>
          </p:nvPr>
        </p:nvGraphicFramePr>
        <p:xfrm>
          <a:off x="289239" y="1692457"/>
          <a:ext cx="8783999" cy="2304000"/>
        </p:xfrm>
        <a:graphic>
          <a:graphicData uri="http://schemas.openxmlformats.org/drawingml/2006/table">
            <a:tbl>
              <a:tblPr/>
              <a:tblGrid>
                <a:gridCol w="101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000"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                 일정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구분         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2017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실적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2018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Working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Submitted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Accepted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Published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특허 신청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출원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등록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저널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SCIE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저널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1 / 1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8CA3BC-4CDB-4456-B560-A929CFBE424B}"/>
              </a:ext>
            </a:extLst>
          </p:cNvPr>
          <p:cNvSpPr/>
          <p:nvPr/>
        </p:nvSpPr>
        <p:spPr>
          <a:xfrm>
            <a:off x="288256" y="4284521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/>
                </a:solidFill>
              </a:rPr>
              <a:t>TOEIC (</a:t>
            </a:r>
            <a:r>
              <a:rPr lang="ko-KR" altLang="en-US" sz="1600" b="1" dirty="0">
                <a:solidFill>
                  <a:schemeClr val="tx1"/>
                </a:solidFill>
              </a:rPr>
              <a:t>최고점수</a:t>
            </a:r>
            <a:r>
              <a:rPr lang="en-US" altLang="ko-KR" sz="1600" b="1" dirty="0">
                <a:solidFill>
                  <a:schemeClr val="tx1"/>
                </a:solidFill>
              </a:rPr>
              <a:t>:850 / </a:t>
            </a:r>
            <a:r>
              <a:rPr lang="ko-KR" altLang="en-US" sz="1600" b="1" dirty="0">
                <a:solidFill>
                  <a:schemeClr val="tx1"/>
                </a:solidFill>
              </a:rPr>
              <a:t>목표점수</a:t>
            </a:r>
            <a:r>
              <a:rPr lang="en-US" altLang="ko-KR" sz="1600" b="1" dirty="0">
                <a:solidFill>
                  <a:schemeClr val="tx1"/>
                </a:solidFill>
              </a:rPr>
              <a:t>: 950)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Group 66">
            <a:extLst>
              <a:ext uri="{FF2B5EF4-FFF2-40B4-BE49-F238E27FC236}">
                <a16:creationId xmlns:a16="http://schemas.microsoft.com/office/drawing/2014/main" id="{924D2AA4-1CEA-40FD-BC6F-E4FD8B0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32507"/>
              </p:ext>
            </p:extLst>
          </p:nvPr>
        </p:nvGraphicFramePr>
        <p:xfrm>
          <a:off x="288256" y="4644673"/>
          <a:ext cx="8784004" cy="1296000"/>
        </p:xfrm>
        <a:graphic>
          <a:graphicData uri="http://schemas.openxmlformats.org/drawingml/2006/table">
            <a:tbl>
              <a:tblPr/>
              <a:tblGrid>
                <a:gridCol w="81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900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950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Quarterly Plan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256" y="3996457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진행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19856"/>
              </p:ext>
            </p:extLst>
          </p:nvPr>
        </p:nvGraphicFramePr>
        <p:xfrm>
          <a:off x="288256" y="1692441"/>
          <a:ext cx="878399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28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국제학회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국내저널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256" y="4356497"/>
          <a:ext cx="8783999" cy="1116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국제학회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국내저널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86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56" y="251067"/>
            <a:ext cx="8640000" cy="1008000"/>
          </a:xfrm>
        </p:spPr>
        <p:txBody>
          <a:bodyPr/>
          <a:lstStyle/>
          <a:p>
            <a:r>
              <a:rPr lang="en-US" altLang="ko-KR" dirty="0"/>
              <a:t>Papers and Patents</a:t>
            </a:r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43675"/>
              </p:ext>
            </p:extLst>
          </p:nvPr>
        </p:nvGraphicFramePr>
        <p:xfrm>
          <a:off x="287280" y="1531385"/>
          <a:ext cx="8784000" cy="3384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학회명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noStrike" dirty="0"/>
                        <a:t>KCC 2018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trike="noStrike" dirty="0"/>
                        <a:t>소프트웨어</a:t>
                      </a:r>
                      <a:r>
                        <a:rPr lang="en-US" altLang="ko-KR" sz="900" strike="noStrike" dirty="0"/>
                        <a:t> RAID </a:t>
                      </a:r>
                      <a:r>
                        <a:rPr lang="ko-KR" altLang="en-US" sz="900" strike="noStrike" dirty="0"/>
                        <a:t>스토리지에서 </a:t>
                      </a:r>
                      <a:r>
                        <a:rPr lang="en-US" altLang="ko-KR" sz="900" strike="noStrike" dirty="0"/>
                        <a:t>Write Journal </a:t>
                      </a:r>
                      <a:r>
                        <a:rPr lang="ko-KR" altLang="en-US" sz="900" strike="noStrike" dirty="0"/>
                        <a:t>기법의 오버헤드 분석 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Submitted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(18.05.14)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6996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1271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7280" y="1173166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7280" y="5004569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특허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43226"/>
              </p:ext>
            </p:extLst>
          </p:nvPr>
        </p:nvGraphicFramePr>
        <p:xfrm>
          <a:off x="287280" y="5364609"/>
          <a:ext cx="8784000" cy="64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출원국가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0263" y="1548185"/>
            <a:ext cx="4248473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</a:rPr>
              <a:t>To Do List</a:t>
            </a:r>
            <a:r>
              <a:rPr lang="ko-KR" altLang="en-US" sz="1600" dirty="0">
                <a:latin typeface="+mn-lt"/>
              </a:rPr>
              <a:t>  </a:t>
            </a:r>
            <a:endParaRPr lang="en-US" altLang="ko-KR" sz="1600" dirty="0">
              <a:latin typeface="+mn-lt"/>
            </a:endParaRPr>
          </a:p>
          <a:p>
            <a:pPr lvl="1"/>
            <a:r>
              <a:rPr lang="en-US" altLang="ko-KR" sz="1600" dirty="0">
                <a:latin typeface="+mn-lt"/>
              </a:rPr>
              <a:t>Paper Reading(2) </a:t>
            </a:r>
          </a:p>
          <a:p>
            <a:pPr lvl="2"/>
            <a:r>
              <a:rPr lang="en-US" altLang="ko-KR" sz="1600" dirty="0" err="1"/>
              <a:t>Unioning</a:t>
            </a:r>
            <a:r>
              <a:rPr lang="en-US" altLang="ko-KR" sz="1600" dirty="0"/>
              <a:t> of the Buffer Cache and Journaling Layers with Non-volatile Memory (FAST’13)</a:t>
            </a:r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err="1"/>
              <a:t>iJournaling</a:t>
            </a:r>
            <a:r>
              <a:rPr lang="en-US" altLang="ko-KR" sz="1600" dirty="0"/>
              <a:t>: Fine-Grained Journaling for Improving the Latency of </a:t>
            </a:r>
            <a:r>
              <a:rPr lang="en-US" altLang="ko-KR" sz="1600" dirty="0" err="1"/>
              <a:t>Fsync</a:t>
            </a:r>
            <a:r>
              <a:rPr lang="en-US" altLang="ko-KR" sz="1600" dirty="0"/>
              <a:t> System Call (ATC’17) 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1600" dirty="0">
              <a:latin typeface="+mn-lt"/>
            </a:endParaRPr>
          </a:p>
          <a:p>
            <a:pPr lvl="2"/>
            <a:endParaRPr lang="en-US" altLang="ko-KR" sz="1600" dirty="0">
              <a:latin typeface="+mn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52752" y="1548185"/>
            <a:ext cx="4247512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dirty="0"/>
              <a:t>Done</a:t>
            </a:r>
          </a:p>
          <a:p>
            <a:pPr lvl="1" algn="l">
              <a:buFontTx/>
              <a:buChar char="-"/>
            </a:pPr>
            <a:r>
              <a:rPr lang="en-US" altLang="ko-KR" sz="1600" b="0" strike="sngStrike" dirty="0"/>
              <a:t>KCC</a:t>
            </a:r>
            <a:r>
              <a:rPr lang="ko-KR" altLang="en-US" sz="1600" b="0" strike="sngStrike" dirty="0"/>
              <a:t> 논문</a:t>
            </a:r>
            <a:endParaRPr lang="en-US" altLang="ko-KR" sz="1600" b="0" strike="sngStrike" dirty="0"/>
          </a:p>
          <a:p>
            <a:pPr lvl="2" algn="l">
              <a:buFontTx/>
              <a:buChar char="-"/>
            </a:pPr>
            <a:r>
              <a:rPr lang="ko-KR" altLang="en-US" sz="1600" b="0" strike="sngStrike" dirty="0" err="1"/>
              <a:t>최종본</a:t>
            </a:r>
            <a:r>
              <a:rPr lang="ko-KR" altLang="en-US" sz="1600" b="0" strike="sngStrike" dirty="0"/>
              <a:t> 제출</a:t>
            </a:r>
            <a:r>
              <a:rPr lang="en-US" altLang="ko-KR" sz="1600" b="0" strike="sngStrike" dirty="0"/>
              <a:t> </a:t>
            </a:r>
            <a:r>
              <a:rPr lang="ko-KR" altLang="en-US" sz="1600" b="0" strike="sngStrike" dirty="0"/>
              <a:t> </a:t>
            </a:r>
            <a:endParaRPr lang="en-US" altLang="ko-KR" sz="1600" b="0" strike="sngStrike" dirty="0"/>
          </a:p>
        </p:txBody>
      </p:sp>
    </p:spTree>
    <p:extLst>
      <p:ext uri="{BB962C8B-B14F-4D97-AF65-F5344CB8AC3E}">
        <p14:creationId xmlns:p14="http://schemas.microsoft.com/office/powerpoint/2010/main" val="201207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0263" y="1548185"/>
            <a:ext cx="8640000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</a:rPr>
              <a:t>To Do List</a:t>
            </a:r>
            <a:r>
              <a:rPr lang="ko-KR" altLang="en-US" sz="1600" dirty="0">
                <a:latin typeface="+mn-lt"/>
              </a:rPr>
              <a:t>  </a:t>
            </a:r>
            <a:endParaRPr lang="en-US" altLang="ko-KR" sz="1600" dirty="0">
              <a:latin typeface="+mn-lt"/>
            </a:endParaRPr>
          </a:p>
          <a:p>
            <a:pPr lvl="1"/>
            <a:r>
              <a:rPr lang="en-US" altLang="ko-KR" sz="1600" dirty="0">
                <a:latin typeface="+mn-lt"/>
              </a:rPr>
              <a:t>Paper Reading</a:t>
            </a:r>
          </a:p>
          <a:p>
            <a:pPr lvl="2"/>
            <a:r>
              <a:rPr lang="en-US" altLang="ko-KR" sz="1600" dirty="0" err="1">
                <a:latin typeface="+mn-lt"/>
              </a:rPr>
              <a:t>iJournaling</a:t>
            </a:r>
            <a:r>
              <a:rPr lang="en-US" altLang="ko-KR" sz="1600" dirty="0">
                <a:latin typeface="+mn-lt"/>
              </a:rPr>
              <a:t>: Fine-Grained Journaling for Improving the Latency of </a:t>
            </a:r>
            <a:r>
              <a:rPr lang="en-US" altLang="ko-KR" sz="1600" dirty="0" err="1">
                <a:latin typeface="+mn-lt"/>
              </a:rPr>
              <a:t>Fsync</a:t>
            </a:r>
            <a:r>
              <a:rPr lang="en-US" altLang="ko-KR" sz="1600" dirty="0">
                <a:latin typeface="+mn-lt"/>
              </a:rPr>
              <a:t> System Call (ATC’17) </a:t>
            </a:r>
          </a:p>
          <a:p>
            <a:pPr lvl="2"/>
            <a:r>
              <a:rPr lang="en-US" altLang="ko-KR" sz="1600" dirty="0">
                <a:latin typeface="+mn-lt"/>
              </a:rPr>
              <a:t>High-Performance Transaction Processing in Journaling File Systems (FAST’18) </a:t>
            </a:r>
          </a:p>
          <a:p>
            <a:pPr lvl="2"/>
            <a:r>
              <a:rPr lang="en-US" altLang="ko-KR" sz="1600" dirty="0">
                <a:latin typeface="+mn-lt"/>
              </a:rPr>
              <a:t>WALDIO: Eliminating the filesystem journaling in resolving the journaling of journal anomaly (ATC’15) </a:t>
            </a:r>
          </a:p>
          <a:p>
            <a:pPr lvl="2"/>
            <a:r>
              <a:rPr lang="en-US" altLang="ko-KR" sz="1600" dirty="0" err="1">
                <a:latin typeface="+mn-lt"/>
              </a:rPr>
              <a:t>Unioning</a:t>
            </a:r>
            <a:r>
              <a:rPr lang="en-US" altLang="ko-KR" sz="1600" dirty="0">
                <a:latin typeface="+mn-lt"/>
              </a:rPr>
              <a:t> of the Buffer Cache and Journaling Layers with Non-volatile Memory (FAST’13) </a:t>
            </a:r>
          </a:p>
        </p:txBody>
      </p:sp>
    </p:spTree>
    <p:extLst>
      <p:ext uri="{BB962C8B-B14F-4D97-AF65-F5344CB8AC3E}">
        <p14:creationId xmlns:p14="http://schemas.microsoft.com/office/powerpoint/2010/main" val="196424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383</Words>
  <Application>Microsoft Office PowerPoint</Application>
  <PresentationFormat>사용자 지정</PresentationFormat>
  <Paragraphs>186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Century Gothic</vt:lpstr>
      <vt:lpstr>Wingdings</vt:lpstr>
      <vt:lpstr>Office 테마</vt:lpstr>
      <vt:lpstr>1_Office 테마</vt:lpstr>
      <vt:lpstr>Y2018 Research Plan</vt:lpstr>
      <vt:lpstr>올해의 포부</vt:lpstr>
      <vt:lpstr>Y2018 Plan vs. Actual</vt:lpstr>
      <vt:lpstr>Quarterly Plan</vt:lpstr>
      <vt:lpstr>Papers and Patents</vt:lpstr>
      <vt:lpstr>연구진행</vt:lpstr>
      <vt:lpstr>연구진행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Y2017 Research Plan</dc:title>
  <dc:creator>DCLAB</dc:creator>
  <cp:lastModifiedBy>SeojinKim</cp:lastModifiedBy>
  <cp:revision>122</cp:revision>
  <cp:lastPrinted>2017-03-06T04:51:37Z</cp:lastPrinted>
  <dcterms:created xsi:type="dcterms:W3CDTF">2017-09-27T00:21:21Z</dcterms:created>
  <dcterms:modified xsi:type="dcterms:W3CDTF">2018-05-28T08:00:55Z</dcterms:modified>
</cp:coreProperties>
</file>