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81" r:id="rId2"/>
    <p:sldId id="311" r:id="rId3"/>
    <p:sldId id="312" r:id="rId4"/>
    <p:sldId id="338" r:id="rId5"/>
    <p:sldId id="337" r:id="rId6"/>
    <p:sldId id="313" r:id="rId7"/>
    <p:sldId id="315" r:id="rId8"/>
    <p:sldId id="330" r:id="rId9"/>
    <p:sldId id="333" r:id="rId10"/>
    <p:sldId id="331" r:id="rId11"/>
    <p:sldId id="332" r:id="rId12"/>
    <p:sldId id="334" r:id="rId13"/>
    <p:sldId id="335" r:id="rId14"/>
    <p:sldId id="304" r:id="rId15"/>
    <p:sldId id="310" r:id="rId16"/>
    <p:sldId id="322" r:id="rId17"/>
    <p:sldId id="323" r:id="rId18"/>
    <p:sldId id="324" r:id="rId19"/>
    <p:sldId id="325" r:id="rId20"/>
    <p:sldId id="326" r:id="rId21"/>
    <p:sldId id="327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36" r:id="rId30"/>
    <p:sldId id="294" r:id="rId31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33"/>
      <p:bold r:id="rId34"/>
      <p:italic r:id="rId35"/>
      <p:boldItalic r:id="rId36"/>
    </p:embeddedFont>
    <p:embeddedFont>
      <p:font typeface="Wingdings 2" panose="05020102010507070707" pitchFamily="18" charset="2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6" autoAdjust="0"/>
    <p:restoredTop sz="94621" autoAdjust="0"/>
  </p:normalViewPr>
  <p:slideViewPr>
    <p:cSldViewPr>
      <p:cViewPr>
        <p:scale>
          <a:sx n="100" d="100"/>
          <a:sy n="100" d="100"/>
        </p:scale>
        <p:origin x="2244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D85EE-51FF-49B2-AE4A-EF643293EA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593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7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5" Type="http://schemas.microsoft.com/office/2007/relationships/hdphoto" Target="../media/hdphoto5.wdp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microsoft.com/office/2007/relationships/hdphoto" Target="../media/hdphoto2.wdp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5976664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구성도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화면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테이블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8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9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" name="포인트가 12개인 별 1"/>
          <p:cNvSpPr/>
          <p:nvPr/>
        </p:nvSpPr>
        <p:spPr>
          <a:xfrm>
            <a:off x="1763688" y="171536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0" name="포인트가 12개인 별 19"/>
          <p:cNvSpPr/>
          <p:nvPr/>
        </p:nvSpPr>
        <p:spPr>
          <a:xfrm>
            <a:off x="1763688" y="214741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2" name="포인트가 12개인 별 21"/>
          <p:cNvSpPr/>
          <p:nvPr/>
        </p:nvSpPr>
        <p:spPr>
          <a:xfrm>
            <a:off x="1763688" y="3083514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4" name="포인트가 12개인 별 23"/>
          <p:cNvSpPr/>
          <p:nvPr/>
        </p:nvSpPr>
        <p:spPr>
          <a:xfrm>
            <a:off x="1763688" y="538777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7" name="포인트가 12개인 별 26"/>
          <p:cNvSpPr/>
          <p:nvPr/>
        </p:nvSpPr>
        <p:spPr>
          <a:xfrm>
            <a:off x="3563888" y="748239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7595" y="623413"/>
            <a:ext cx="2861523" cy="56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>
                <a:solidFill>
                  <a:srgbClr val="3B5AA8"/>
                </a:solidFill>
                <a:latin typeface="+mn-ea"/>
              </a:rPr>
              <a:t>SW/HW </a:t>
            </a:r>
            <a:r>
              <a:rPr lang="ko-KR" altLang="en-US" b="1">
                <a:solidFill>
                  <a:srgbClr val="3B5AA8"/>
                </a:solidFill>
                <a:latin typeface="+mn-ea"/>
              </a:rPr>
              <a:t>공통 작성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9" name="포인트가 12개인 별 28"/>
          <p:cNvSpPr/>
          <p:nvPr/>
        </p:nvSpPr>
        <p:spPr>
          <a:xfrm>
            <a:off x="1763688" y="354198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0" name="포인트가 12개인 별 29"/>
          <p:cNvSpPr/>
          <p:nvPr/>
        </p:nvSpPr>
        <p:spPr>
          <a:xfrm>
            <a:off x="1763688" y="494116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1" name="포인트가 12개인 별 30"/>
          <p:cNvSpPr/>
          <p:nvPr/>
        </p:nvSpPr>
        <p:spPr>
          <a:xfrm>
            <a:off x="1763688" y="405933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2F6D684-76A5-44F7-BCE7-FB806EFCC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19656"/>
              </p:ext>
            </p:extLst>
          </p:nvPr>
        </p:nvGraphicFramePr>
        <p:xfrm>
          <a:off x="407661" y="1276243"/>
          <a:ext cx="8280920" cy="5161030"/>
        </p:xfrm>
        <a:graphic>
          <a:graphicData uri="http://schemas.openxmlformats.org/drawingml/2006/table">
            <a:tbl>
              <a:tblPr/>
              <a:tblGrid>
                <a:gridCol w="1737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2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17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790297"/>
                  </a:ext>
                </a:extLst>
              </a:tr>
              <a:tr h="297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APP_HOME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홈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아이의 상태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수면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활동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생리</a:t>
                      </a:r>
                      <a:r>
                        <a:rPr lang="en-US" altLang="ko-KR" sz="1100" dirty="0"/>
                        <a:t>) </a:t>
                      </a:r>
                      <a:r>
                        <a:rPr lang="ko-KR" altLang="en-US" sz="1100" dirty="0"/>
                        <a:t>를 표시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H/W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에서 전송한 아이의 상태 에 따라 화면의 이미지와 텍스트 문자열을 바꾼다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18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● 활동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: WAKEUP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● 수면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: SLEEP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● 생리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: DIAPER</a:t>
                      </a: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BD06D5E7-0EA3-47DF-867F-640CA10DC8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69" b="5385"/>
          <a:stretch/>
        </p:blipFill>
        <p:spPr>
          <a:xfrm>
            <a:off x="2771800" y="1284841"/>
            <a:ext cx="1513222" cy="30802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A41978A-2397-4B4A-A1BA-BC5F4BC49A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08" b="5234"/>
          <a:stretch/>
        </p:blipFill>
        <p:spPr>
          <a:xfrm>
            <a:off x="6795997" y="1284841"/>
            <a:ext cx="1504790" cy="30802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496FA1-9D03-4854-A095-D5B948A492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92" b="5334"/>
          <a:stretch/>
        </p:blipFill>
        <p:spPr>
          <a:xfrm>
            <a:off x="4788024" y="1276243"/>
            <a:ext cx="1516079" cy="30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8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E775074-6EA4-4FFA-B81A-807BC7478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556875"/>
              </p:ext>
            </p:extLst>
          </p:nvPr>
        </p:nvGraphicFramePr>
        <p:xfrm>
          <a:off x="424356" y="1295744"/>
          <a:ext cx="8136903" cy="4842783"/>
        </p:xfrm>
        <a:graphic>
          <a:graphicData uri="http://schemas.openxmlformats.org/drawingml/2006/table">
            <a:tbl>
              <a:tblPr/>
              <a:tblGrid>
                <a:gridCol w="219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1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33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831" marR="94831" marT="47416" marB="474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APP_SETTING</a:t>
                      </a: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침대 설정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블루투스 통신을 이용해 침대의 시트온도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높낮이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스윙속도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등받이각도를 조절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3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기본기능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침대의 각 기능과 매칭되는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</a:rPr>
                        <a:t>Seekbar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의 값에 따라 다른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String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문자열을 블루투스 통신을 이용하여 </a:t>
                      </a:r>
                      <a:r>
                        <a:rPr lang="en-US" altLang="ko-KR" sz="1100" dirty="0"/>
                        <a:t>H/W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로 전송한다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슬립모드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기상모드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아이가 잠들었던 순간의 침대의 기능별 상태 값을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DB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에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</a:rPr>
                        <a:t>저장해두어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 슬립모드 버튼을 누르면 저장한 값을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</a:rPr>
                        <a:t>불러내 </a:t>
                      </a:r>
                      <a:r>
                        <a:rPr lang="en-US" altLang="ko-KR" sz="1100"/>
                        <a:t>H/W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</a:rPr>
                        <a:t>로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전송한다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4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● 스윙조절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: SWING_OFF, SWING_ONE, SWING_TWO, SWING_THREE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● 시트온도조절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: SEAT_OFF, SEAT_ONE, SEAT_TWO, SEAT_THREE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● 등받이 조절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: BACK_OFF, BACK_ONE, BACK_TWO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● 높낮이 조절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: HEIGHT_OFF, HEIGHT_ONE, HEIGHT_TWO, HEIGHT_THREE</a:t>
                      </a: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7E344BB6-8EF6-4130-8405-80838CF1D5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" t="3315" r="-277" b="5128"/>
          <a:stretch/>
        </p:blipFill>
        <p:spPr>
          <a:xfrm>
            <a:off x="424356" y="1502025"/>
            <a:ext cx="2149123" cy="45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2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A2ACDF2-AE82-4B42-A58E-06D15281B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109417"/>
              </p:ext>
            </p:extLst>
          </p:nvPr>
        </p:nvGraphicFramePr>
        <p:xfrm>
          <a:off x="363044" y="1220511"/>
          <a:ext cx="8241404" cy="5314851"/>
        </p:xfrm>
        <a:graphic>
          <a:graphicData uri="http://schemas.openxmlformats.org/drawingml/2006/table">
            <a:tbl>
              <a:tblPr/>
              <a:tblGrid>
                <a:gridCol w="2227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592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831" marR="94831" marT="47416" marB="474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APP_SLEEP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수면일기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아이의 하루 평균 수면시간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 일일 수면 기록을 조회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2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/>
                        <a:t>H/W</a:t>
                      </a:r>
                      <a:r>
                        <a:rPr lang="ko-KR" altLang="en-US" sz="1100" dirty="0"/>
                        <a:t>로부터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수면신호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(SLEEP)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 를 수신하면 수면시각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기상신호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(WAKEUP)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 를 수신하면 기상시각을 저장 한 뒤 기상시각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수면시각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=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 수면 시간을 계산 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DB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에 저장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그래프의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축은 날짜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, Y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축은 평균 수면시각을 나타내며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그래프의 점을 터치하면 하루 평균 수면시간을 조회 할 수 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특정 기간의 평균 수면 시간 조회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DatePickerDialog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를 이용해 시작일과 마지막일을 지정하면 그 기간 동안의 하루평균 수면 시간을 그래프로 보여줌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일일 수면 기록 조회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그래프의 점을 터치 하면 그 날의 </a:t>
                      </a:r>
                      <a:r>
                        <a:rPr lang="ko-KR" altLang="en-US" sz="1100" dirty="0"/>
                        <a:t>전체 수면기록을 </a:t>
                      </a:r>
                      <a:r>
                        <a:rPr lang="en-US" altLang="ko-KR" sz="1100" dirty="0" err="1"/>
                        <a:t>ListView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로 보여줌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3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E7BA1AE7-2414-4D20-8DA0-A1405CDBCD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62" b="5385"/>
          <a:stretch/>
        </p:blipFill>
        <p:spPr>
          <a:xfrm>
            <a:off x="395536" y="2045273"/>
            <a:ext cx="2154103" cy="366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66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A2ACDF2-AE82-4B42-A58E-06D15281B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07147"/>
              </p:ext>
            </p:extLst>
          </p:nvPr>
        </p:nvGraphicFramePr>
        <p:xfrm>
          <a:off x="395536" y="1196752"/>
          <a:ext cx="7920880" cy="5335643"/>
        </p:xfrm>
        <a:graphic>
          <a:graphicData uri="http://schemas.openxmlformats.org/drawingml/2006/table">
            <a:tbl>
              <a:tblPr/>
              <a:tblGrid>
                <a:gridCol w="2140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932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831" marR="94831" marT="47416" marB="474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APP_LULLABY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자장가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3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자장가를 재생한다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28600" marR="0" indent="-22860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자장가를 순위별로 보여준다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H/W</a:t>
                      </a:r>
                      <a:r>
                        <a:rPr lang="ko-KR" altLang="en-US" sz="1100" dirty="0"/>
                        <a:t>로부터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수면신호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(SLEEP)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를 수신하면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아이가 잠든 순간 이전에 들었던 자장가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곡을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아이가 잠드는데 의미 있는 자장가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라고 판단하여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DB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가중치 저장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이후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ListView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를 이용해 자장가를 가중치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(=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순위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 높은 순으로 정렬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자장가 개별 재생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사용자가 자장가 이미지를 직접 선택하면 </a:t>
                      </a:r>
                      <a:r>
                        <a:rPr lang="en-US" altLang="ko-KR" sz="1100" dirty="0"/>
                        <a:t>H/W</a:t>
                      </a:r>
                      <a:r>
                        <a:rPr lang="ko-KR" altLang="en-US" sz="1100" dirty="0"/>
                        <a:t>에 자장가 고유번호를 전송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</a:t>
                      </a:r>
                      <a:r>
                        <a:rPr lang="ko-KR" altLang="en-US" sz="1100" dirty="0"/>
                        <a:t>순위별 자장가 순으로 재생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전체재생 버튼 클릭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ListView</a:t>
                      </a:r>
                      <a:r>
                        <a:rPr lang="ko-KR" altLang="en-US" sz="1100" dirty="0"/>
                        <a:t>의 정렬 순 대로 </a:t>
                      </a:r>
                      <a:r>
                        <a:rPr lang="en-US" altLang="ko-KR" sz="1100" dirty="0"/>
                        <a:t>H/W</a:t>
                      </a:r>
                      <a:r>
                        <a:rPr lang="ko-KR" altLang="en-US" sz="1100" dirty="0"/>
                        <a:t>에 자장가 고유번호를 전송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E632F51E-8E35-4C4B-AE00-1B80E773B6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21" b="5396"/>
          <a:stretch/>
        </p:blipFill>
        <p:spPr>
          <a:xfrm>
            <a:off x="395536" y="1567726"/>
            <a:ext cx="2109418" cy="458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3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회로도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36608"/>
              </p:ext>
            </p:extLst>
          </p:nvPr>
        </p:nvGraphicFramePr>
        <p:xfrm>
          <a:off x="5490755" y="1124744"/>
          <a:ext cx="3185701" cy="4997244"/>
        </p:xfrm>
        <a:graphic>
          <a:graphicData uri="http://schemas.openxmlformats.org/drawingml/2006/table">
            <a:tbl>
              <a:tblPr/>
              <a:tblGrid>
                <a:gridCol w="67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DHT-11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VCC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DATA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B2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GND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GND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11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1ch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MOSFET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GND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GND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PWM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B7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(+)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외부 전원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12V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LOAD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열선 시트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(+)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선과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(-)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외부 전원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GND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937730"/>
                  </a:ext>
                </a:extLst>
              </a:tr>
              <a:tr h="217511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MPU-6050</a:t>
                      </a:r>
                      <a:endParaRPr lang="ko-KR" altLang="en-US" sz="900" dirty="0"/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VCC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GND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GND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SCL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P0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SDA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P1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511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790" spc="0" baseline="0" dirty="0" smtClean="0"/>
                        <a:t>JMOD-BT-1</a:t>
                      </a:r>
                      <a:endParaRPr lang="ko-KR" altLang="en-US" sz="790" spc="0" baseline="0" dirty="0"/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VCC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RXD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P2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TXD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P3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GND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GND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751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HC-SR04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VCC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793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TRIGGER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B0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8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ECHO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E7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8314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GND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GND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930648"/>
                  </a:ext>
                </a:extLst>
              </a:tr>
            </a:tbl>
          </a:graphicData>
        </a:graphic>
      </p:graphicFrame>
      <p:sp>
        <p:nvSpPr>
          <p:cNvPr id="15" name="바닥글 개체 틀 9"/>
          <p:cNvSpPr txBox="1">
            <a:spLocks/>
          </p:cNvSpPr>
          <p:nvPr/>
        </p:nvSpPr>
        <p:spPr>
          <a:xfrm>
            <a:off x="-324544" y="11967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Atmega128 1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03" y="1594866"/>
            <a:ext cx="4756969" cy="452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8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회로도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74673"/>
              </p:ext>
            </p:extLst>
          </p:nvPr>
        </p:nvGraphicFramePr>
        <p:xfrm>
          <a:off x="5490755" y="1340768"/>
          <a:ext cx="3185701" cy="5235208"/>
        </p:xfrm>
        <a:graphic>
          <a:graphicData uri="http://schemas.openxmlformats.org/drawingml/2006/table">
            <a:tbl>
              <a:tblPr/>
              <a:tblGrid>
                <a:gridCol w="67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Servo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Motor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VCC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PWM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E3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GND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GND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11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Mp3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VCC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RX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E1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TX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E0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3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SPK1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외부 스피커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(+)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핀과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GND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GND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8517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SPK2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외부 스피커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(-)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핀과 연결</a:t>
                      </a: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903167"/>
                  </a:ext>
                </a:extLst>
              </a:tr>
              <a:tr h="217511"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7-Segment</a:t>
                      </a:r>
                      <a:endParaRPr 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B0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B1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B2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B3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B4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B5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B6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DP</a:t>
                      </a: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B7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C1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E4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C2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E5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89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C3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E6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89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C4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Atmega128 E7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핀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35793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73009"/>
            <a:ext cx="4744512" cy="4519257"/>
          </a:xfrm>
          <a:prstGeom prst="rect">
            <a:avLst/>
          </a:prstGeom>
        </p:spPr>
      </p:pic>
      <p:sp>
        <p:nvSpPr>
          <p:cNvPr id="15" name="바닥글 개체 틀 9"/>
          <p:cNvSpPr txBox="1">
            <a:spLocks/>
          </p:cNvSpPr>
          <p:nvPr/>
        </p:nvSpPr>
        <p:spPr>
          <a:xfrm>
            <a:off x="539552" y="1275953"/>
            <a:ext cx="3024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Atmega128 2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아직 미 도착 부품 제외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4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5091"/>
              </p:ext>
            </p:extLst>
          </p:nvPr>
        </p:nvGraphicFramePr>
        <p:xfrm>
          <a:off x="395535" y="2492896"/>
          <a:ext cx="8136903" cy="3974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7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7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7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347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Pwm_Init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fontAlgn="base" latinLnBrk="0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{ ASSR = 0;  TCCR2 = 0x62;  TIMSK = 0x00;  TCNT2 = 0x00;  OCR2 = 0;  TIFR = 0; } // ATmega128 Timer/Counter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설정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0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main(void)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pwm_zerolevel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0;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init_uart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                    //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블루투스 설정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Pwm_Init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                 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// ATmega128 Timer/Counter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DDRB = 0x80;             // PORTB.7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출력으로 설정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while(1){     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OCR2 =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pwm_zerolevel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     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if(UCSR1A &amp; 0x80) {              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char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          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UDR1;           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Switch(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){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Case ‘0’ :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pwm_zerolevel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0;   break;   //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블루투스 값에 따라 열선 온도 조절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case '1' :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pwm_zerolevel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75;  break;           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case '2' :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pwm_zerolevel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150; break;          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case '3' :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pwm_zerolevel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255; break;           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Default :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pwm_zerolevel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0;    break;          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}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51658"/>
              </p:ext>
            </p:extLst>
          </p:nvPr>
        </p:nvGraphicFramePr>
        <p:xfrm>
          <a:off x="395533" y="1335365"/>
          <a:ext cx="8136906" cy="1052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0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1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UserControlMode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열선 온도 조절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2019.08.13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수동 모드를 선택했을 경우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시트의 온도를 제어하기 위한 코드이다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윤석준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73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53936"/>
              </p:ext>
            </p:extLst>
          </p:nvPr>
        </p:nvGraphicFramePr>
        <p:xfrm>
          <a:off x="424356" y="2297231"/>
          <a:ext cx="8180092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byte_out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(char d)      // LED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제어신호 전송을 위한  함수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{  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  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for(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=0;i&lt;8;i++){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if(d&amp;0x80){ ws2812b=1; nop8; ws2812b=0; }      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else      { ws2812b=1; nop2; ws2812b=0; }      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d&lt;&lt;=1; }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fontAlgn="base" latinLnBrk="0"/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LED_OUT(int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x,int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y, int z){       // LED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색상 제어를 위한 함수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unsigned char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r,g,b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  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g=(unsigned char)y; r=(unsigned char)x; b=(unsigned char)z;           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byte_out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(g); 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byte_out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(r); 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byte_out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(b);   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delay_ms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(10);}</a:t>
                      </a:r>
                    </a:p>
                    <a:p>
                      <a:pPr fontAlgn="base" latinLnBrk="0"/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main(void){ 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init_uart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  // UART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 함수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DDRB=4;  // PORTB.2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출력으로 설정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asm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("sei"); //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인터럽트 허용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while(1){ }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73520"/>
              </p:ext>
            </p:extLst>
          </p:nvPr>
        </p:nvGraphicFramePr>
        <p:xfrm>
          <a:off x="424356" y="1340768"/>
          <a:ext cx="8196256" cy="8844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3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3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UserControlMode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LED </a:t>
                      </a:r>
                      <a:r>
                        <a:rPr lang="ko-KR" altLang="en-US" sz="1000" dirty="0"/>
                        <a:t>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2019.08.13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수동 모드를 선택했을 경우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시트온도에 따른 </a:t>
                      </a:r>
                      <a:r>
                        <a:rPr lang="en-US" altLang="ko-KR" sz="1000" dirty="0"/>
                        <a:t>LED</a:t>
                      </a:r>
                      <a:r>
                        <a:rPr lang="ko-KR" altLang="en-US" sz="1000" dirty="0"/>
                        <a:t>를 제어하기 위한 코드이다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윤석준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35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5648"/>
              </p:ext>
            </p:extLst>
          </p:nvPr>
        </p:nvGraphicFramePr>
        <p:xfrm>
          <a:off x="467544" y="2564904"/>
          <a:ext cx="7704855" cy="3528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7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7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7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49"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MP3_send_cmd (INT8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cmd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INT16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high_arg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INT16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low_arg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// MP3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모듈로 명령어 송신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{  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INT8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    INT16 checksum;    mp3_cmd_buf[3] =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cmd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    mp3_cmd_buf[5] =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high_arg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    mp3_cmd_buf[6] =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low_arg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  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checksum = MP3_checksum();    mp3_cmd_buf[7] = (INT8) ((checksum &gt;&gt; 8) &amp; 0x00FF);    mp3_cmd_buf[8] = (INT16) (checksum &amp; 0x00FF);    for(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=0;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 10;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++){      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USART0_Transmit(mp3_cmd_buf[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]);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mp3_cmd_buf[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 =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default_buffer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]; 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}  }</a:t>
                      </a:r>
                    </a:p>
                    <a:p>
                      <a:pPr fontAlgn="base" latinLnBrk="0"/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Check(void){          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Int x;    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if(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recv_buf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[6] == 0x01) {UDR1 = 'a'; MP3_send_cmd(0x12,0,2);}         // 1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 자장가 종료 시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신호 전송 후 다음 곡 재생 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else if(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recv_buf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[6] == 0x02) {UDR1 = 'b'; MP3_send_cmd(0x12,0,3); } // 2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 자장가 종료 시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신호 전송 후 다음 곡 재생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else if(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recv_buf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[6] == 0x03) {UDR1 = 'c'; MP3_send_cmd(0x12,0,1); } // 3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 자장가 종료 시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신호 전송 후 다음 곡 재생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else {UDR1 = 'x'; }                            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for( x=0; x&lt; 10; x++){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recv_buf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 =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default_buffer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]; } //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모듈전송 명령어 초기화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85907"/>
              </p:ext>
            </p:extLst>
          </p:nvPr>
        </p:nvGraphicFramePr>
        <p:xfrm>
          <a:off x="467544" y="1417869"/>
          <a:ext cx="7704855" cy="107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2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4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UserControlMode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MP3 </a:t>
                      </a:r>
                      <a:r>
                        <a:rPr lang="ko-KR" altLang="en-US" sz="1000" dirty="0"/>
                        <a:t>모듈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2019.08.13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3/6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8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수동 모드를 선택했을 경우</a:t>
                      </a:r>
                      <a:r>
                        <a:rPr lang="en-US" altLang="ko-KR" sz="1000" dirty="0"/>
                        <a:t>, MP3 </a:t>
                      </a:r>
                      <a:r>
                        <a:rPr lang="ko-KR" altLang="en-US" sz="1000" dirty="0"/>
                        <a:t>모듈을 제어하기 위한 코드이다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윤석준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240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201363"/>
              </p:ext>
            </p:extLst>
          </p:nvPr>
        </p:nvGraphicFramePr>
        <p:xfrm>
          <a:off x="683567" y="2686986"/>
          <a:ext cx="7416825" cy="3622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1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4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7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7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7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866"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Init_USART0(void) // UART0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설정함수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Init_USART1(void) // UART1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설정함수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Init_Timer3A(void) // Timer/Counter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설정함수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Servo_motor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(int angle){         // Servo Motor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각도 설정 함수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OCR3AH = (angle*14+3640)&gt;&gt;8;    </a:t>
                      </a:r>
                    </a:p>
                    <a:p>
                      <a:pPr fontAlgn="base" latinLnBrk="0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OCR3AL = (angle*14+3640)&amp;0xFF;</a:t>
                      </a:r>
                    </a:p>
                    <a:p>
                      <a:pPr fontAlgn="base" latinLnBrk="0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fontAlgn="base" latinLnBrk="0"/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Print_Segment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(int 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buf_seg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[])  // 7-Segment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표시를 위한 함수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interrupt [USART1_RXC] void usart1_rx_isr(void) //APP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신호 수신 시 인터럽트 함수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fontAlgn="base" latinLnBrk="0"/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Swing(void){   //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서서히 스윙되기위한 함수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for(pos=-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posMax;pos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posMax;pos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++)   {    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Servo_motor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(pos);   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delay_ms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(5);   }  //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각도를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씩 늘려주면서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정방향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최대각도까지 스윙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</a:t>
                      </a:r>
                    </a:p>
                    <a:p>
                      <a:pPr fontAlgn="base" latinLnBrk="0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for(pos=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posMax;pos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&gt;-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posMax;pos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--)   {    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Servo_motor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(pos);   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delay_ms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(5);   }  //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각도를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씩 줄여주면서 역방향 최대각도까지 스윙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fontAlgn="base" latinLnBrk="0"/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SwingStop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(void){  //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스윙을 멈추기 위한 함수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while(1){</a:t>
                      </a:r>
                    </a:p>
                    <a:p>
                      <a:pPr fontAlgn="base" latinLnBrk="0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if(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posMax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&gt;0) { 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posMax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-=5; Swing(); </a:t>
                      </a:r>
                    </a:p>
                    <a:p>
                      <a:pPr fontAlgn="base" latinLnBrk="0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if(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posMax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&lt;=0)  {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posMax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=0; break; }   }  </a:t>
                      </a:r>
                    </a:p>
                    <a:p>
                      <a:pPr fontAlgn="base" latinLnBrk="0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else break; }}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4318"/>
              </p:ext>
            </p:extLst>
          </p:nvPr>
        </p:nvGraphicFramePr>
        <p:xfrm>
          <a:off x="683568" y="1414143"/>
          <a:ext cx="7416823" cy="1137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6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07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86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UserControlMode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Servo Motor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2019.08.13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4/6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수동 모드를 선택했을 경우</a:t>
                      </a:r>
                      <a:r>
                        <a:rPr lang="en-US" altLang="ko-KR" sz="1000" dirty="0"/>
                        <a:t>, Servo Motor</a:t>
                      </a:r>
                      <a:r>
                        <a:rPr lang="ko-KR" altLang="en-US" sz="1000" dirty="0"/>
                        <a:t>를 제어하여 </a:t>
                      </a:r>
                      <a:r>
                        <a:rPr lang="ko-KR" altLang="en-US" sz="1000" dirty="0" err="1"/>
                        <a:t>자동스윙동작을하기</a:t>
                      </a:r>
                      <a:r>
                        <a:rPr lang="ko-KR" altLang="en-US" sz="1000" dirty="0"/>
                        <a:t> 위한 코드이다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윤석준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2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1.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시스템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140341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algn="l" defTabSz="1330325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5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  <a:sym typeface="Monotype Sorts" pitchFamily="2" charset="2"/>
              </a:rPr>
              <a:t>시스템 구성도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marR="0" lvl="0" indent="-265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 </a:t>
            </a:r>
            <a:r>
              <a:rPr kumimoji="0" lang="ko-KR" altLang="en-US" sz="9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아기침대는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H/W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 </a:t>
            </a:r>
            <a:r>
              <a:rPr kumimoji="0" lang="ko-KR" altLang="en-US" sz="9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아기침대와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S/W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</a:t>
            </a: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Application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Bluetooth 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통신을 이용해 연동하고있다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65113" marR="0" lvl="0" indent="-265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65113" marR="0" lvl="0" indent="-265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65113" marR="0" lvl="0" indent="-265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65113" marR="0" lvl="0" indent="-265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65113" marR="0" lvl="0" indent="-265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65113" marR="0" lvl="0" indent="-265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65113" marR="0" lvl="0" indent="-265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65113" marR="0" lvl="0" indent="-265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65113" marR="0" lvl="0" indent="-265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65113" marR="0" lvl="0" indent="-265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9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9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부모가 육아하고 있는 아이를 회원 가입시 정보에 입력을 하고 가입을 하면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회원 정보를 저장하여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구축한다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 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메인 화면에서의 기능은 크게 아기의 상태와 수면을  들기 위한  </a:t>
            </a:r>
            <a:endParaRPr kumimoji="0" lang="en-US" altLang="ko-KR" sz="9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기능들로 구성되어있다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우선 침대의 온도를 적절하게 제어해주고 </a:t>
            </a:r>
            <a:endParaRPr kumimoji="0" lang="en-US" altLang="ko-KR" sz="9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아이의 활동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수면 여부 상태를 표시해주며 추가적으로 소변을 </a:t>
            </a:r>
            <a:endParaRPr kumimoji="0" lang="en-US" altLang="ko-KR" sz="9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했는지에 대한 여부도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통해 알려준다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아이가 수면이 필요할 </a:t>
            </a:r>
            <a:endParaRPr kumimoji="0" lang="en-US" altLang="ko-KR" sz="9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경우 자동적으로 자장가를 틀어주며 자장가는 이후 축적된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</a:t>
            </a:r>
            <a:endParaRPr kumimoji="0" lang="en-US" altLang="ko-KR" sz="9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의해 가장 잠이 잘 드는 선호도를 기반으로 나오게 된다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자장가와 </a:t>
            </a:r>
            <a:endParaRPr kumimoji="0" lang="en-US" altLang="ko-KR" sz="9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동시에 아이의 편안한 수면을 위해 자동적으로 침대를 스윙을 </a:t>
            </a:r>
            <a:endParaRPr kumimoji="0" lang="en-US" altLang="ko-KR" sz="9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해준다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아이가 잠에 들게 되면 자장가와 스윙이 멈추게 되며 이후 </a:t>
            </a:r>
            <a:endParaRPr kumimoji="0" lang="en-US" altLang="ko-KR" sz="9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아이가 잠에서 깰 경우 그 다음 행동들을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축적하여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통해 부모에게 알려준다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추가적으로 침대의 높낮이와 등받이의 높낮이를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통해 제어할 수 있으며 육안으로 침대에 부착된 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LED</a:t>
            </a:r>
            <a:r>
              <a:rPr kumimoji="0" lang="ko-KR" alt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통해 아이의 상태 여부를 확인 할 수 있다</a:t>
            </a:r>
            <a:r>
              <a:rPr kumimoji="0" lang="en-US" altLang="ko-KR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6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Monotype Sorts"/>
              </a:rPr>
              <a:t>설명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4" name="Picture 2" descr="ë¸ë£¨í¬ì¤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17" y="2499738"/>
            <a:ext cx="1222124" cy="5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왼쪽/오른쪽 화살표 32"/>
          <p:cNvSpPr/>
          <p:nvPr/>
        </p:nvSpPr>
        <p:spPr>
          <a:xfrm>
            <a:off x="6951211" y="2662651"/>
            <a:ext cx="452156" cy="256304"/>
          </a:xfrm>
          <a:prstGeom prst="left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49867" y="5988716"/>
            <a:ext cx="2277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스마트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아기침대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구성도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왼쪽/오른쪽 화살표 25"/>
          <p:cNvSpPr/>
          <p:nvPr/>
        </p:nvSpPr>
        <p:spPr>
          <a:xfrm>
            <a:off x="6019801" y="2667487"/>
            <a:ext cx="496416" cy="256304"/>
          </a:xfrm>
          <a:prstGeom prst="left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753" y="1595700"/>
            <a:ext cx="3551290" cy="43039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7670" y="2107638"/>
            <a:ext cx="952698" cy="153738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755" y="2107638"/>
            <a:ext cx="1190733" cy="144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7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43341"/>
              </p:ext>
            </p:extLst>
          </p:nvPr>
        </p:nvGraphicFramePr>
        <p:xfrm>
          <a:off x="603349" y="2533002"/>
          <a:ext cx="7494555" cy="36323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4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4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7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7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7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848"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volatile int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gx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0,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gy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0,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gz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0, ax = 0, ay = 0,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az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0;                 //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자이로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센서에서 사용하는 변수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volatile long x_aTmp1, y_aTmp1, z_aTmp1;</a:t>
                      </a:r>
                    </a:p>
                    <a:p>
                      <a:pPr fontAlgn="base" latinLnBrk="0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volatile float x_aTmp2, y_aTmp2, z_aTmp2,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x_aResult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y_aResult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z_aResult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fontAlgn="base" latinLnBrk="0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volatile float x_gTmp1, y_gTmp1,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x_gResult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y_gResult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z_gTmp1,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z_gResult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fontAlgn="base" latinLnBrk="0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float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kp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12.0f,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1.0f;</a:t>
                      </a:r>
                    </a:p>
                    <a:p>
                      <a:pPr fontAlgn="base" latinLnBrk="0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volatile float xTmp1, yTmp1, xTmp2, yTmp2, xIntTmp1, yIntTmp1;</a:t>
                      </a:r>
                    </a:p>
                    <a:p>
                      <a:pPr fontAlgn="base" latinLnBrk="0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volatile float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xFilterAngle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0.0f,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yFilterAngle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0.0f;</a:t>
                      </a:r>
                    </a:p>
                    <a:p>
                      <a:pPr fontAlgn="base" latinLnBrk="0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volatile int pitch = 0, roll = 0, yaw=0;</a:t>
                      </a:r>
                    </a:p>
                    <a:p>
                      <a:pPr fontAlgn="base" latinLnBrk="0"/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unsigned char MPU6050_read(unsigned char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addr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  //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자이로센서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값측정을 위한 함수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MPU6050_write(unsigned char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addr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char data) //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자이로센서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값측정을 위한 함수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getRawData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                                            //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자이로센서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값을 읽어오는 함수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getAcclDegree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(void)//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가속도 측정값들을 라디안 단위로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getGyroDegree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(void) //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자이로센서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측정값들을 라디안 단위로 변환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compFilter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(void)      //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불안정한 센서 값을 필터링 해주는 상보 필터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main(void){   </a:t>
                      </a:r>
                    </a:p>
                    <a:p>
                      <a:pPr fontAlgn="base" latinLnBrk="0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TWSR = 0x00;   TWBR = 12; Init_USART0();  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getRawData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   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getAcclDegree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  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getGyroDegree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  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compFilter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   MPU6050_write(0x6B,0x00);   MPU6050_write(0x6C,0x00);   </a:t>
                      </a:r>
                    </a:p>
                    <a:p>
                      <a:pPr fontAlgn="base" latinLnBrk="0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for(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=0;i&lt;10;i++)  //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될 때 까지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roll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값을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sum1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저장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{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delay_ms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(1);     sum1+=roll; }                </a:t>
                      </a:r>
                    </a:p>
                    <a:p>
                      <a:pPr fontAlgn="base" latinLnBrk="0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avr1=sum1/10;   // sum1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값의 평균을 냄 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sprintf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(data,"%03d",avr1);   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pStr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data;    while(*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pStr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!=0)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Putch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(*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pStr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++);  }</a:t>
                      </a:r>
                    </a:p>
                    <a:p>
                      <a:pPr fontAlgn="base" latinLnBrk="0"/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36294"/>
              </p:ext>
            </p:extLst>
          </p:nvPr>
        </p:nvGraphicFramePr>
        <p:xfrm>
          <a:off x="603350" y="1416343"/>
          <a:ext cx="7494555" cy="10662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1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7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3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UserSleepMode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자이로센서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2019.08.13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5/6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수면유도 모드를 선택했을 경우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수면상태를 확인하기 위한 코드이다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윤석준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248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06487"/>
              </p:ext>
            </p:extLst>
          </p:nvPr>
        </p:nvGraphicFramePr>
        <p:xfrm>
          <a:off x="603350" y="2533004"/>
          <a:ext cx="7569050" cy="3704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2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7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7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7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3058"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#define Trigger PORTB.0   //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트리거로 초음파신호 전방에 방사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#define Echo PIND.0       //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트리거가 갔다가 되돌아오는 시간을 나타내는 신호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getEcho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(void)    //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초음파 신호 돌아온 시간으로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cm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{  while(!Echo);    //Set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될 때까지 대기   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TCNT1=0;    TCCR1B=2; //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카운터 시작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8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분주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 0.5us   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while(Echo);    //Clear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될 때까지 대기                              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TCCR1B=8;       //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카운터 정지   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out1=TCNT1/116;  // Cm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변경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fontAlgn="base" latinLnBrk="0"/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main(void){  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DDRB=0xff;   //PORTB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출력으로 설정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DDRD=0x00; //PORTD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입력으로 설정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while(1){       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Trigger=1; //trigger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발생       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delay_us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(10);   Trigger=0;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getEcho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sprintf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(UtLength,"%03dcm",out1);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pStr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UtLength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while(*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pStr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!=0)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Putch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(*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pStr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++);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delay_ms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(500);  </a:t>
                      </a:r>
                    </a:p>
                    <a:p>
                      <a:pPr fontAlgn="base" latinLnBrk="0"/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}  }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86866"/>
              </p:ext>
            </p:extLst>
          </p:nvPr>
        </p:nvGraphicFramePr>
        <p:xfrm>
          <a:off x="603350" y="1400855"/>
          <a:ext cx="7569050" cy="107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1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2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3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UserSleepMode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초음파 센서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2019.08.13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6/6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8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수면유도모드를 선택했을 경우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아기가 기상했을 </a:t>
                      </a:r>
                      <a:r>
                        <a:rPr lang="ko-KR" altLang="en-US" sz="1000" dirty="0" err="1"/>
                        <a:t>떄</a:t>
                      </a:r>
                      <a:r>
                        <a:rPr lang="ko-KR" altLang="en-US" sz="1000" dirty="0"/>
                        <a:t> 부모의 접근여부를 확인하기 위한 코드이다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윤석준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221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125EE0A-EC85-40BD-B7E2-382E6A9FB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33425"/>
              </p:ext>
            </p:extLst>
          </p:nvPr>
        </p:nvGraphicFramePr>
        <p:xfrm>
          <a:off x="603350" y="2063790"/>
          <a:ext cx="8233190" cy="44401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3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10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10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72">
                <a:tc>
                  <a:txBody>
                    <a:bodyPr/>
                    <a:lstStyle/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블루투스 기능을 지원하는 기기인지 검사한다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블루투스를 지원하는 기기일 경우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기기의 블루투스 기능을 활성화 한다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블루투스 통신을 담당하는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BlueToothService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객체를 생성한다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스마트폰과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페어링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된 기기를 검색해 다이얼로그 창으로 출력한다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사용자가 선택한 기기를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BlueToothService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객체의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connect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함수의 인자로 넘겨 연결을 시작한다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블루투스 연결을 담당하는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ClientThread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생성한다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연결에 성공하면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H/W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데이터 송수신을 담당하는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ReadThread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WriteThread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생성한다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H/W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와의 데이터 송수신을 시작한다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읽기쓰레드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ReadThread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run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함수에서 데이터를 수신한다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수신한 데이터는 서비스 외부의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핸들러로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전송한다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BlueToothService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객체의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write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함수를 호출해 인자로 전송할 데이터를 넘긴다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Write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함수의 호출은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쓰기쓰레드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WriteThread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run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writeHandler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객체의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handleMessage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호출해 데이터를 전송한다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4151" marR="104151" marT="52075" marB="5207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C46AF66-9F39-41FC-B9A7-6221C287F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17241"/>
              </p:ext>
            </p:extLst>
          </p:nvPr>
        </p:nvGraphicFramePr>
        <p:xfrm>
          <a:off x="595489" y="1154837"/>
          <a:ext cx="8248911" cy="878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5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1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MAIN_BLUETOOTH</a:t>
                      </a:r>
                      <a:endParaRPr lang="ko-KR" altLang="en-US" sz="1100" dirty="0"/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블루투스 통신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2019. 08. 13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1/1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블루투스 통신 기능</a:t>
                      </a:r>
                      <a:endParaRPr lang="ko-KR" altLang="en-US" sz="1100" dirty="0"/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김민지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826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125EE0A-EC85-40BD-B7E2-382E6A9FB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772751"/>
              </p:ext>
            </p:extLst>
          </p:nvPr>
        </p:nvGraphicFramePr>
        <p:xfrm>
          <a:off x="552320" y="2572679"/>
          <a:ext cx="8124136" cy="3717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1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10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10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870">
                <a:tc>
                  <a:txBody>
                    <a:bodyPr/>
                    <a:lstStyle/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H/W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로부터 아이의 상태 신호를 수신한다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상태신호가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“SLEEP”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 경우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수면일기의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sleeptime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함수를 호출해 잠든 시각을 구한다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상태신호가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“WAKEUP“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 경우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수면일기의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waketime()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호출해 일어난 시각을 구하고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잠든시간을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계산한다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 DB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잠든시각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일어난 시각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잠든 시간을 저장한다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홈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프래그먼트의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setState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호출해 상태신호를 전송한다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3)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setState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전송받은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문자열에 따라 이미지와 문자열을 완성시킨 후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setChange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호출해 화면을 다시 갱신한다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151" marR="104151" marT="52075" marB="5207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46AF66-9F39-41FC-B9A7-6221C287F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24455"/>
              </p:ext>
            </p:extLst>
          </p:nvPr>
        </p:nvGraphicFramePr>
        <p:xfrm>
          <a:off x="552320" y="1350193"/>
          <a:ext cx="8139648" cy="1064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16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5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93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8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MAIN_BLUETOOTH</a:t>
                      </a:r>
                      <a:endParaRPr lang="ko-KR" altLang="en-US" sz="1100" dirty="0"/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블루투스 수신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2019. 08. 13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1/2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H/W</a:t>
                      </a:r>
                      <a:r>
                        <a:rPr lang="ko-KR" altLang="en-US" sz="1100" dirty="0"/>
                        <a:t>로부터 아이의 상태신호를 수신한다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수신한 값에 따라 홈 </a:t>
                      </a:r>
                      <a:r>
                        <a:rPr lang="en-US" altLang="ko-KR" sz="1100" dirty="0"/>
                        <a:t>UI</a:t>
                      </a:r>
                      <a:r>
                        <a:rPr lang="ko-KR" altLang="en-US" sz="1100" dirty="0"/>
                        <a:t>를 변경하고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잠든 시각과 일어난 시각을 측정한다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김민지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62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125EE0A-EC85-40BD-B7E2-382E6A9FB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79227"/>
              </p:ext>
            </p:extLst>
          </p:nvPr>
        </p:nvGraphicFramePr>
        <p:xfrm>
          <a:off x="768344" y="2360940"/>
          <a:ext cx="7548072" cy="4164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8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094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private class 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ServiceHandler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extends Handler 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@Override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public void 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handleMessage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(Message msg) 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String str = (String)msg.obj;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BABY_STATE = str;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if(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str.equals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("WAKEUP")){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fragmentB.setState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("WAKEUP");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sleepDiary.waketime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else if(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str.equals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("SLEEP")){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fragmentB.setState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("SLEEP");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sleepDiary.sleeptime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else if(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str.equals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("DIAPER")){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fragmentB.setState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("DIAPER");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}</a:t>
                      </a:r>
                    </a:p>
                  </a:txBody>
                  <a:tcPr marL="104151" marR="104151" marT="52075" marB="5207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46AF66-9F39-41FC-B9A7-6221C287F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55707"/>
              </p:ext>
            </p:extLst>
          </p:nvPr>
        </p:nvGraphicFramePr>
        <p:xfrm>
          <a:off x="768344" y="1295964"/>
          <a:ext cx="7562486" cy="977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3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MAIN_BLUETOOTH</a:t>
                      </a:r>
                      <a:endParaRPr lang="ko-KR" altLang="en-US" sz="1100" dirty="0"/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블루투스 수신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2019. 08. 13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2/2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3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H/W</a:t>
                      </a:r>
                      <a:r>
                        <a:rPr lang="ko-KR" altLang="en-US" sz="1100" dirty="0"/>
                        <a:t>로부터 아이의 상태신호를 수신한다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수신한 값에 따라 홈 </a:t>
                      </a:r>
                      <a:r>
                        <a:rPr lang="en-US" altLang="ko-KR" sz="1100" dirty="0"/>
                        <a:t>UI</a:t>
                      </a:r>
                      <a:r>
                        <a:rPr lang="ko-KR" altLang="en-US" sz="1100" dirty="0"/>
                        <a:t>를 변경하고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잠든 시각과 일어난 시각을 측정한다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김민지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484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125EE0A-EC85-40BD-B7E2-382E6A9FB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07621"/>
              </p:ext>
            </p:extLst>
          </p:nvPr>
        </p:nvGraphicFramePr>
        <p:xfrm>
          <a:off x="970505" y="2636912"/>
          <a:ext cx="7260040" cy="3526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8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>
                          <a:solidFill>
                            <a:srgbClr val="3B5AA8"/>
                          </a:solidFill>
                          <a:latin typeface="+mn-lt"/>
                        </a:rPr>
                        <a:t>상세 로직</a:t>
                      </a:r>
                      <a:endParaRPr lang="ko-KR" altLang="en-US" sz="10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566">
                <a:tc>
                  <a:txBody>
                    <a:bodyPr/>
                    <a:lstStyle/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Seekbar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altLang="ko-KR" sz="1200" dirty="0" err="1"/>
                        <a:t>RangeChangedListener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를 등록한다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이벤트가 발생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Seekbar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값 변경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하면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BluetoothService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객체의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write()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Seekbar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값에 해당하는 문자열을 넘긴다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자장가 목록을 출력하는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ListView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에 </a:t>
                      </a:r>
                      <a:r>
                        <a:rPr lang="en-US" altLang="ko-KR" sz="1200" dirty="0" err="1"/>
                        <a:t>OnItemClickListener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를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등록한다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이벤트가 발생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Seekbar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값 변경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하면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BluetoothService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객체의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write()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자장가에 해당하는 문자열을 넘긴다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4151" marR="104151" marT="52075" marB="5207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46AF66-9F39-41FC-B9A7-6221C287F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95862"/>
              </p:ext>
            </p:extLst>
          </p:nvPr>
        </p:nvGraphicFramePr>
        <p:xfrm>
          <a:off x="970505" y="1428562"/>
          <a:ext cx="7273903" cy="1064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61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7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91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8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MAIN_BLUETOOTH</a:t>
                      </a:r>
                      <a:endParaRPr lang="ko-KR" altLang="en-US" sz="1100" dirty="0"/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블루투스 전송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2019. 08. 13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1/4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블루투스 전송 기능</a:t>
                      </a:r>
                      <a:r>
                        <a:rPr lang="en-US" altLang="ko-KR" sz="1100" dirty="0" smtClean="0"/>
                        <a:t>(1)</a:t>
                      </a:r>
                      <a:endParaRPr lang="ko-KR" altLang="en-US" sz="1100" dirty="0"/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김민지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949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125EE0A-EC85-40BD-B7E2-382E6A9FB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939266"/>
              </p:ext>
            </p:extLst>
          </p:nvPr>
        </p:nvGraphicFramePr>
        <p:xfrm>
          <a:off x="868158" y="2564904"/>
          <a:ext cx="7548072" cy="3797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8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>
                          <a:solidFill>
                            <a:srgbClr val="3B5AA8"/>
                          </a:solidFill>
                          <a:latin typeface="+mn-lt"/>
                        </a:rPr>
                        <a:t>상세 로직</a:t>
                      </a:r>
                      <a:endParaRPr lang="ko-KR" altLang="en-US" sz="10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462">
                <a:tc>
                  <a:txBody>
                    <a:bodyPr/>
                    <a:lstStyle/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backsupport.setOnRangeChangedListener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OnRangeChangedListener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onRangeChanged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RangeSeekBar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view, float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leftValue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float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rightValue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isFromUser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leftValue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&lt; 1) {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BACK_SUPPORT = 0;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} else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leftValue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&lt; 2) {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BACK_SUPPORT = 1;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}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else {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BACK_SUPPORT = 2;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}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}</a:t>
                      </a:r>
                    </a:p>
                  </a:txBody>
                  <a:tcPr marL="104151" marR="104151" marT="52075" marB="5207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46AF66-9F39-41FC-B9A7-6221C287F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8178"/>
              </p:ext>
            </p:extLst>
          </p:nvPr>
        </p:nvGraphicFramePr>
        <p:xfrm>
          <a:off x="868158" y="1357935"/>
          <a:ext cx="7562485" cy="1064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8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MAIN_BLUETOOTH</a:t>
                      </a:r>
                      <a:endParaRPr lang="ko-KR" altLang="en-US" sz="1100" dirty="0"/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블루투스 전송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2019. 08. 13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2/4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블루투스 전송 기능</a:t>
                      </a:r>
                      <a:r>
                        <a:rPr lang="en-US" altLang="ko-KR" sz="1100" dirty="0" smtClean="0"/>
                        <a:t>(2)</a:t>
                      </a:r>
                      <a:endParaRPr lang="ko-KR" altLang="en-US" sz="1100" dirty="0"/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김민지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270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125EE0A-EC85-40BD-B7E2-382E6A9FB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9623"/>
              </p:ext>
            </p:extLst>
          </p:nvPr>
        </p:nvGraphicFramePr>
        <p:xfrm>
          <a:off x="849852" y="2395133"/>
          <a:ext cx="7548072" cy="4048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3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>
                          <a:solidFill>
                            <a:srgbClr val="3B5AA8"/>
                          </a:solidFill>
                          <a:latin typeface="+mn-lt"/>
                        </a:rPr>
                        <a:t>상세 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580">
                <a:tc>
                  <a:txBody>
                    <a:bodyPr/>
                    <a:lstStyle/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public void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onStopTrackingTouch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RangeSeekBar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view,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isLeft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send_BACK_SUPPORT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(BACK_SUPPORT);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});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send_BACK_SUPPORT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(int data){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try {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if (data == 0) {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900" b="0" kern="12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practiceActivity.getBluetoothService</a:t>
                      </a:r>
                      <a:r>
                        <a:rPr lang="en-US" altLang="ko-KR" sz="900" b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().write("BACK_OFF");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} else if (data == 1) {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900" b="0" kern="12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practiceActivity.getBluetoothService</a:t>
                      </a:r>
                      <a:r>
                        <a:rPr lang="en-US" altLang="ko-KR" sz="900" b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().write("BACK_ONE");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} else {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900" b="0" kern="12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practiceActivity.getBluetoothService</a:t>
                      </a:r>
                      <a:r>
                        <a:rPr lang="en-US" altLang="ko-KR" sz="900" b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().write("BACK_TWO");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catch (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NullPointerException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e) {}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endParaRPr lang="en-US" altLang="ko-KR" sz="9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4151" marR="104151" marT="52075" marB="5207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46AF66-9F39-41FC-B9A7-6221C287F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25536"/>
              </p:ext>
            </p:extLst>
          </p:nvPr>
        </p:nvGraphicFramePr>
        <p:xfrm>
          <a:off x="842646" y="1233892"/>
          <a:ext cx="7562484" cy="1064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8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MAIN_BLUETOOTH</a:t>
                      </a:r>
                      <a:endParaRPr lang="ko-KR" altLang="en-US" sz="1100" dirty="0"/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블루투스 전송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2019. 08. 13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3/4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블루투스 전송 기능</a:t>
                      </a:r>
                      <a:r>
                        <a:rPr lang="en-US" altLang="ko-KR" sz="1100" dirty="0" smtClean="0"/>
                        <a:t>(3)</a:t>
                      </a:r>
                      <a:endParaRPr lang="ko-KR" altLang="en-US" sz="1100" dirty="0"/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김민지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095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125EE0A-EC85-40BD-B7E2-382E6A9FB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50264"/>
              </p:ext>
            </p:extLst>
          </p:nvPr>
        </p:nvGraphicFramePr>
        <p:xfrm>
          <a:off x="956909" y="2564904"/>
          <a:ext cx="7692088" cy="3710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8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>
                          <a:solidFill>
                            <a:srgbClr val="3B5AA8"/>
                          </a:solidFill>
                          <a:latin typeface="+mn-lt"/>
                        </a:rPr>
                        <a:t>상세 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294">
                <a:tc>
                  <a:txBody>
                    <a:bodyPr/>
                    <a:lstStyle/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gridView.setOnItemClickListener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AdapterView.OnItemClickListener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@Override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public void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onItemClick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AdapterView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&lt;?&gt;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adapterView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View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long l) {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endParaRPr lang="en-US" altLang="ko-KR" sz="9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Toast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toast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Toast.makeText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getActivity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(), titles[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Toast.LENGTH_SHORT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toast.setGravity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Gravity.CENTER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Gravity.CENTER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440); //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토스트 메시지 위치 설정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toast.show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(); //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토스트 메시지 띄우기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audio_albumart.setImageResource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(images[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play.setEnabled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(false);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stop.setEnabled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(true);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audio_title.setText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(titles[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900" b="0" kern="12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practiceActivity.getBluetoothService</a:t>
                      </a:r>
                      <a:r>
                        <a:rPr lang="en-US" altLang="ko-KR" sz="900" b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().write(</a:t>
                      </a:r>
                      <a:r>
                        <a:rPr lang="en-US" altLang="ko-KR" sz="900" b="0" kern="12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sendTo</a:t>
                      </a:r>
                      <a:r>
                        <a:rPr lang="en-US" altLang="ko-KR" sz="900" b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kern="12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});</a:t>
                      </a:r>
                    </a:p>
                  </a:txBody>
                  <a:tcPr marL="104151" marR="104151" marT="52075" marB="5207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46AF66-9F39-41FC-B9A7-6221C287F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9390"/>
              </p:ext>
            </p:extLst>
          </p:nvPr>
        </p:nvGraphicFramePr>
        <p:xfrm>
          <a:off x="970794" y="1435239"/>
          <a:ext cx="7706778" cy="1064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3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42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8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MAIN_BLUETOOTH</a:t>
                      </a:r>
                      <a:endParaRPr lang="ko-KR" altLang="en-US" sz="1100" dirty="0"/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블루투스 전송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2019. 08. 13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4/4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블루투스 전송 기능</a:t>
                      </a:r>
                      <a:r>
                        <a:rPr lang="en-US" altLang="ko-KR" sz="1100" dirty="0" smtClean="0"/>
                        <a:t>(4)</a:t>
                      </a:r>
                      <a:endParaRPr lang="ko-KR" altLang="en-US" sz="1100" dirty="0"/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김민지</a:t>
                      </a:r>
                    </a:p>
                  </a:txBody>
                  <a:tcPr marL="104151" marR="104151" marT="52075" marB="5207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617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78162"/>
              </p:ext>
            </p:extLst>
          </p:nvPr>
        </p:nvGraphicFramePr>
        <p:xfrm>
          <a:off x="467544" y="1388514"/>
          <a:ext cx="8299776" cy="4908851"/>
        </p:xfrm>
        <a:graphic>
          <a:graphicData uri="http://schemas.openxmlformats.org/drawingml/2006/table">
            <a:tbl>
              <a:tblPr/>
              <a:tblGrid>
                <a:gridCol w="68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9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22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60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Window 10</a:t>
                      </a:r>
                      <a:endParaRPr lang="ko-KR" altLang="en-US" sz="1000" dirty="0" smtClean="0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현 </a:t>
                      </a:r>
                      <a:r>
                        <a:rPr lang="en-US" altLang="ko-KR" sz="1000" dirty="0" smtClean="0"/>
                        <a:t>OS</a:t>
                      </a:r>
                      <a:r>
                        <a:rPr lang="ko-KR" altLang="en-US" sz="1000" dirty="0" smtClean="0"/>
                        <a:t>에서 작업</a:t>
                      </a:r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안드로이드 </a:t>
                      </a:r>
                      <a:r>
                        <a:rPr lang="en-US" altLang="ko-KR" sz="1000" dirty="0"/>
                        <a:t>OS (API Pie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스마트폰 운영체제</a:t>
                      </a:r>
                      <a:endParaRPr lang="en-US" altLang="ko-KR" sz="1000" dirty="0" smtClean="0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Android Studio(3.2.2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Android </a:t>
                      </a:r>
                      <a:r>
                        <a:rPr lang="en-US" altLang="ko-KR" sz="1000" dirty="0"/>
                        <a:t>application </a:t>
                      </a:r>
                      <a:r>
                        <a:rPr lang="ko-KR" altLang="en-US" sz="1000" dirty="0"/>
                        <a:t>프로그램 개발</a:t>
                      </a:r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Android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SDK 8.0.0</a:t>
                      </a:r>
                      <a:endParaRPr lang="ko-KR" altLang="en-US" sz="1000" dirty="0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안드로이드 </a:t>
                      </a:r>
                      <a:r>
                        <a:rPr lang="ko-KR" altLang="en-US" sz="1000" dirty="0"/>
                        <a:t>전용 개발환경 사용</a:t>
                      </a:r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JAVA</a:t>
                      </a:r>
                      <a:endParaRPr lang="ko-KR" altLang="en-US" sz="1000" dirty="0" smtClean="0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안드로이드 </a:t>
                      </a:r>
                      <a:r>
                        <a:rPr lang="ko-KR" altLang="en-US" sz="1000" dirty="0"/>
                        <a:t>어플리케이션을 만들기 위한 코드를 </a:t>
                      </a:r>
                      <a:r>
                        <a:rPr lang="en-US" altLang="ko-KR" sz="1000" dirty="0"/>
                        <a:t>JAVA </a:t>
                      </a:r>
                      <a:r>
                        <a:rPr lang="ko-KR" altLang="en-US" sz="1000" dirty="0"/>
                        <a:t>기반으로 선택하여 작성</a:t>
                      </a: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6406871"/>
                  </a:ext>
                </a:extLst>
              </a:tr>
              <a:tr h="46130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안드로이드 기종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 smtClean="0"/>
                        <a:t>Atmega128</a:t>
                      </a:r>
                      <a:endParaRPr lang="ko-KR" altLang="en-US" sz="1000" dirty="0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어플리케이션을 구동 및 실험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센서 및 장치들을 보드에 연결하여 개발자가 요구한 기능들을 수행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0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온습도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센서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초음파 센서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자이로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센서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센서의 통해 아기상태와 주변환경 파악 및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정보 전송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온습도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센서를 통해 아기의 배변활동 확인 후 배변 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알림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초음파 센서를 통해 부모가 아기침대 앞에 있는지 확인 후 높이 조절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자이로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센서를 통해 아기의 수면 여부를 파악하고 수면 혹은 기상 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정보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전송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Jmod-BT-1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모듈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Jmod-BT-1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이용하여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ATmega128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핸드폰 사이를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보드 및 개발 툴이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 기반이므로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52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시스템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863134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※ Embedded SW</a:t>
            </a:r>
            <a:r>
              <a:rPr kumimoji="0" lang="ko-KR" altLang="en-US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 경우 </a:t>
            </a:r>
            <a:r>
              <a:rPr kumimoji="0" lang="en-US" altLang="ko-KR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HW</a:t>
            </a:r>
            <a:r>
              <a:rPr kumimoji="0" lang="ko-KR" altLang="en-US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SW </a:t>
            </a:r>
            <a:r>
              <a:rPr kumimoji="0" lang="ko-KR" altLang="en-US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구분하여 작성</a:t>
            </a: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algn="l" defTabSz="1330325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수면유도신호를 전송한다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2) H/W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수면유도모드를 시작한다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3)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현재 재생중인 자장가를 재생 종료한다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3-1)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자동 스윙을 종료한 후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자이로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센서로 아이의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움직임을 측정한다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3-2)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자동 스윙을 시작한 후 다음 자장가를 재생한다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4)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아이가 수면중인지에 대한 여부를 파악한다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5) H/W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수면유도모르를 시작한다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6)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자이로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센서로 아이의 움직임을 측정한다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7)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자이로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센서의 값을 이용해 아이가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기상했는지에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대한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여부를 파악한다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8)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아이가 기상한 경우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으로 기상정보를 전송한다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9)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초음파 센서로 보호자가 아기 침대 근처로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접근하는지에 대해 파악한다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10)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이후 보호자가 접근하면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H/W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기상 모드로 전환하고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추가적으로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H/W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수동 모드로 전환한다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Monotype Sorts"/>
              </a:rPr>
              <a:t>설명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740600" y="1709428"/>
            <a:ext cx="1296144" cy="21602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수면유도신호 전송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순서도: 처리 101"/>
          <p:cNvSpPr/>
          <p:nvPr/>
        </p:nvSpPr>
        <p:spPr>
          <a:xfrm>
            <a:off x="740600" y="2128858"/>
            <a:ext cx="1296144" cy="216024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H/W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수면유도모드 시작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046163" y="2253910"/>
            <a:ext cx="788108" cy="760023"/>
            <a:chOff x="1085572" y="2092913"/>
            <a:chExt cx="1397426" cy="1347626"/>
          </a:xfrm>
        </p:grpSpPr>
        <p:pic>
          <p:nvPicPr>
            <p:cNvPr id="104" name="Picture 8" descr="ëë°ì´ì¤ë§í¸,ì¤ìì¹/ë¶ì /ì ê¸°ë¶í &gt; ë¶ì /ì¤í¼ì»¤/ì¬ì´ë  &gt; ì¤í¼ì»¤,DFROBOT,ìí ì¤íë ì¤ ì¤í¼ì»¤ Stereo Enclosed Speaker - 3W 8Î© [FIT0502],JST PH2.0 ì¸í°íì´ì¤ë¡ êµ¬ì±ë ì¤í¼ì»¤ ìëë¤,  3W 8Î©ì ì ë ¥ì íìë¡ íë DIY ì¤ëì¤ íë¡ì í¸ì ì í©í ì íìëë¤.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backgroundMark x1="58000" y1="17500" x2="97167" y2="32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06293">
              <a:off x="1383726" y="2271276"/>
              <a:ext cx="1277635" cy="920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8" descr="ê´ë ¨ ì´ë¯¸ì§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88" b="89947" l="10000" r="92222">
                          <a14:foregroundMark x1="14444" y1="75926" x2="14444" y2="75926"/>
                          <a14:foregroundMark x1="25111" y1="74074" x2="25111" y2="74074"/>
                          <a14:foregroundMark x1="29778" y1="70370" x2="29778" y2="70370"/>
                          <a14:foregroundMark x1="36444" y1="66667" x2="36444" y2="66667"/>
                          <a14:foregroundMark x1="29111" y1="72751" x2="29111" y2="72751"/>
                          <a14:foregroundMark x1="45333" y1="69841" x2="45333" y2="69841"/>
                          <a14:foregroundMark x1="34444" y1="73545" x2="34444" y2="73545"/>
                          <a14:foregroundMark x1="47778" y1="64815" x2="47778" y2="64815"/>
                          <a14:foregroundMark x1="30222" y1="78042" x2="30222" y2="78042"/>
                          <a14:foregroundMark x1="39111" y1="71693" x2="39111" y2="71693"/>
                          <a14:foregroundMark x1="32667" y1="79101" x2="32667" y2="79101"/>
                          <a14:foregroundMark x1="24889" y1="80952" x2="24889" y2="80952"/>
                          <a14:foregroundMark x1="20222" y1="79630" x2="20222" y2="79630"/>
                          <a14:foregroundMark x1="24889" y1="85450" x2="24889" y2="85450"/>
                          <a14:foregroundMark x1="31333" y1="87037" x2="31333" y2="87037"/>
                          <a14:foregroundMark x1="33778" y1="79630" x2="33778" y2="79630"/>
                          <a14:foregroundMark x1="50000" y1="70370" x2="50000" y2="70370"/>
                          <a14:foregroundMark x1="56667" y1="44444" x2="56667" y2="44444"/>
                          <a14:foregroundMark x1="70889" y1="35714" x2="70889" y2="35714"/>
                          <a14:foregroundMark x1="61333" y1="36508" x2="61333" y2="36508"/>
                          <a14:foregroundMark x1="79111" y1="33862" x2="79111" y2="33862"/>
                          <a14:foregroundMark x1="87556" y1="29630" x2="87556" y2="29630"/>
                          <a14:foregroundMark x1="80222" y1="31481" x2="80222" y2="31481"/>
                          <a14:foregroundMark x1="83111" y1="25926" x2="83111" y2="25926"/>
                          <a14:foregroundMark x1="88444" y1="30952" x2="88444" y2="30952"/>
                          <a14:foregroundMark x1="92222" y1="21958" x2="92222" y2="21958"/>
                          <a14:foregroundMark x1="86000" y1="35185" x2="86000" y2="35185"/>
                          <a14:foregroundMark x1="50889" y1="43651" x2="50889" y2="43651"/>
                          <a14:foregroundMark x1="12889" y1="71164" x2="12889" y2="71164"/>
                          <a14:foregroundMark x1="12000" y1="76720" x2="12000" y2="76720"/>
                          <a14:foregroundMark x1="10889" y1="74868" x2="10889" y2="74868"/>
                          <a14:foregroundMark x1="10444" y1="72222" x2="10444" y2="72222"/>
                          <a14:foregroundMark x1="16222" y1="86508" x2="16222" y2="86508"/>
                          <a14:foregroundMark x1="14000" y1="88889" x2="14000" y2="88889"/>
                          <a14:foregroundMark x1="91556" y1="20106" x2="91556" y2="20106"/>
                          <a14:foregroundMark x1="90444" y1="17196" x2="90444" y2="17196"/>
                          <a14:foregroundMark x1="91111" y1="16667" x2="91111" y2="1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4587">
              <a:off x="1085572" y="2651154"/>
              <a:ext cx="788253" cy="789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&quot;없음&quot; 기호 105"/>
          <p:cNvSpPr/>
          <p:nvPr/>
        </p:nvSpPr>
        <p:spPr>
          <a:xfrm>
            <a:off x="1166584" y="2634231"/>
            <a:ext cx="244284" cy="244284"/>
          </a:xfrm>
          <a:prstGeom prst="noSmoking">
            <a:avLst>
              <a:gd name="adj" fmla="val 30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7" name="Picture 2" descr="ëë°ì´ì¤ë§í¸,ê¸°ê³/ì ì´/ë¡ë´/ëª¨í° &gt; ëª¨í°ë¥ &gt; ìë³´ëª¨í° &gt; ëì§í¸ìë³´,íì´ì¤í¸,ê³ ê¸í ì¬ì¶ ìë³´ëª¨í°-DT750,ì ì:6.0V~7.4V/í í¬:13.8Kg.cm~16.2Kg.cm/ì¬ì´ì¦:39.5 * 20.0 * 38.6 mm/- ì¼ë°ì  ìë³´ìì ë°ìíë ëì§í¸ ììì´ ë¯¸ë°ì- 32bit mcuë¥¼ ì¬ì©íì¬ ëì í´ìë êµ¬í ( Resolution 4096) - stall torqueê° ìë ë¶íì ì¸¡ì ë ë¦¬ì¼ í í¬ - ì ë° ê¸°ì´ ê°ê³µì¼ë¡ ê¸°ì´ Blackslah ìì - ë¹ ë¥¸ ìëµìëë¡ ì¸í´ ì¸ë°í ì»¨í¸ë¡¤ ê°ë¥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backgroundMark x1="70667" y1="54861" x2="98500" y2="3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9131">
            <a:off x="481146" y="3173133"/>
            <a:ext cx="887171" cy="63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&quot;없음&quot; 기호 107"/>
          <p:cNvSpPr/>
          <p:nvPr/>
        </p:nvSpPr>
        <p:spPr>
          <a:xfrm>
            <a:off x="613496" y="3491223"/>
            <a:ext cx="305702" cy="305702"/>
          </a:xfrm>
          <a:prstGeom prst="noSmoking">
            <a:avLst>
              <a:gd name="adj" fmla="val 30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9" name="Picture 4" descr="ê´ë ¨ ì´ë¯¸ì§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647" b="89647" l="9647" r="94824">
                        <a14:foregroundMark x1="91765" y1="47059" x2="91765" y2="47059"/>
                        <a14:foregroundMark x1="94824" y1="47765" x2="94824" y2="47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2" y="4030128"/>
            <a:ext cx="590087" cy="59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그룹 109"/>
          <p:cNvGrpSpPr/>
          <p:nvPr/>
        </p:nvGrpSpPr>
        <p:grpSpPr>
          <a:xfrm>
            <a:off x="1618205" y="3837569"/>
            <a:ext cx="788108" cy="760021"/>
            <a:chOff x="1085572" y="2092915"/>
            <a:chExt cx="1397427" cy="1347624"/>
          </a:xfrm>
        </p:grpSpPr>
        <p:pic>
          <p:nvPicPr>
            <p:cNvPr id="111" name="Picture 8" descr="ëë°ì´ì¤ë§í¸,ì¤ìì¹/ë¶ì /ì ê¸°ë¶í &gt; ë¶ì /ì¤í¼ì»¤/ì¬ì´ë  &gt; ì¤í¼ì»¤,DFROBOT,ìí ì¤íë ì¤ ì¤í¼ì»¤ Stereo Enclosed Speaker - 3W 8Î© [FIT0502],JST PH2.0 ì¸í°íì´ì¤ë¡ êµ¬ì±ë ì¤í¼ì»¤ ìëë¤,  3W 8Î©ì ì ë ¥ì íìë¡ íë DIY ì¤ëì¤ íë¡ì í¸ì ì í©í ì íìëë¤.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backgroundMark x1="58000" y1="17500" x2="97167" y2="32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06293">
              <a:off x="1383726" y="2271279"/>
              <a:ext cx="1277637" cy="920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8" descr="ê´ë ¨ ì´ë¯¸ì§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88" b="89947" l="10000" r="92222">
                          <a14:foregroundMark x1="14444" y1="75926" x2="14444" y2="75926"/>
                          <a14:foregroundMark x1="25111" y1="74074" x2="25111" y2="74074"/>
                          <a14:foregroundMark x1="29778" y1="70370" x2="29778" y2="70370"/>
                          <a14:foregroundMark x1="36444" y1="66667" x2="36444" y2="66667"/>
                          <a14:foregroundMark x1="29111" y1="72751" x2="29111" y2="72751"/>
                          <a14:foregroundMark x1="45333" y1="69841" x2="45333" y2="69841"/>
                          <a14:foregroundMark x1="34444" y1="73545" x2="34444" y2="73545"/>
                          <a14:foregroundMark x1="47778" y1="64815" x2="47778" y2="64815"/>
                          <a14:foregroundMark x1="30222" y1="78042" x2="30222" y2="78042"/>
                          <a14:foregroundMark x1="39111" y1="71693" x2="39111" y2="71693"/>
                          <a14:foregroundMark x1="32667" y1="79101" x2="32667" y2="79101"/>
                          <a14:foregroundMark x1="24889" y1="80952" x2="24889" y2="80952"/>
                          <a14:foregroundMark x1="20222" y1="79630" x2="20222" y2="79630"/>
                          <a14:foregroundMark x1="24889" y1="85450" x2="24889" y2="85450"/>
                          <a14:foregroundMark x1="31333" y1="87037" x2="31333" y2="87037"/>
                          <a14:foregroundMark x1="33778" y1="79630" x2="33778" y2="79630"/>
                          <a14:foregroundMark x1="50000" y1="70370" x2="50000" y2="70370"/>
                          <a14:foregroundMark x1="56667" y1="44444" x2="56667" y2="44444"/>
                          <a14:foregroundMark x1="70889" y1="35714" x2="70889" y2="35714"/>
                          <a14:foregroundMark x1="61333" y1="36508" x2="61333" y2="36508"/>
                          <a14:foregroundMark x1="79111" y1="33862" x2="79111" y2="33862"/>
                          <a14:foregroundMark x1="87556" y1="29630" x2="87556" y2="29630"/>
                          <a14:foregroundMark x1="80222" y1="31481" x2="80222" y2="31481"/>
                          <a14:foregroundMark x1="83111" y1="25926" x2="83111" y2="25926"/>
                          <a14:foregroundMark x1="88444" y1="30952" x2="88444" y2="30952"/>
                          <a14:foregroundMark x1="92222" y1="21958" x2="92222" y2="21958"/>
                          <a14:foregroundMark x1="86000" y1="35185" x2="86000" y2="35185"/>
                          <a14:foregroundMark x1="50889" y1="43651" x2="50889" y2="43651"/>
                          <a14:foregroundMark x1="12889" y1="71164" x2="12889" y2="71164"/>
                          <a14:foregroundMark x1="12000" y1="76720" x2="12000" y2="76720"/>
                          <a14:foregroundMark x1="10889" y1="74868" x2="10889" y2="74868"/>
                          <a14:foregroundMark x1="10444" y1="72222" x2="10444" y2="72222"/>
                          <a14:foregroundMark x1="16222" y1="86508" x2="16222" y2="86508"/>
                          <a14:foregroundMark x1="14000" y1="88889" x2="14000" y2="88889"/>
                          <a14:foregroundMark x1="91556" y1="20106" x2="91556" y2="20106"/>
                          <a14:foregroundMark x1="90444" y1="17196" x2="90444" y2="17196"/>
                          <a14:foregroundMark x1="91111" y1="16667" x2="91111" y2="1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4587">
              <a:off x="1085572" y="2651154"/>
              <a:ext cx="788253" cy="789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1636060" y="3044157"/>
            <a:ext cx="638763" cy="887171"/>
            <a:chOff x="2173728" y="2716538"/>
            <a:chExt cx="638763" cy="887171"/>
          </a:xfrm>
        </p:grpSpPr>
        <p:pic>
          <p:nvPicPr>
            <p:cNvPr id="114" name="Picture 2" descr="ëë°ì´ì¤ë§í¸,ê¸°ê³/ì ì´/ë¡ë´/ëª¨í° &gt; ëª¨í°ë¥ &gt; ìë³´ëª¨í° &gt; ëì§í¸ìë³´,íì´ì¤í¸,ê³ ê¸í ì¬ì¶ ìë³´ëª¨í°-DT750,ì ì:6.0V~7.4V/í í¬:13.8Kg.cm~16.2Kg.cm/ì¬ì´ì¦:39.5 * 20.0 * 38.6 mm/- ì¼ë°ì  ìë³´ìì ë°ìíë ëì§í¸ ììì´ ë¯¸ë°ì- 32bit mcuë¥¼ ì¬ì©íì¬ ëì í´ìë êµ¬í ( Resolution 4096) - stall torqueê° ìë ë¶íì ì¸¡ì ë ë¦¬ì¼ í í¬ - ì ë° ê¸°ì´ ê°ê³µì¼ë¡ ê¸°ì´ Blackslah ìì - ë¹ ë¥¸ ìëµìëë¡ ì¸í´ ì¸ë°í ì»¨í¸ë¡¤ ê°ë¥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backgroundMark x1="70667" y1="54861" x2="98500" y2="36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09131">
              <a:off x="2049524" y="2840742"/>
              <a:ext cx="887171" cy="638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원호 114"/>
            <p:cNvSpPr/>
            <p:nvPr/>
          </p:nvSpPr>
          <p:spPr>
            <a:xfrm rot="10193566">
              <a:off x="2258144" y="2839455"/>
              <a:ext cx="513120" cy="587891"/>
            </a:xfrm>
            <a:prstGeom prst="arc">
              <a:avLst>
                <a:gd name="adj1" fmla="val 11889159"/>
                <a:gd name="adj2" fmla="val 0"/>
              </a:avLst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601903" y="2902235"/>
            <a:ext cx="1665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현재 재생중인 자장가 재생 종료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08476" y="3766540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자동 스윙 종료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64782" y="453060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자이로 센서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움직임 측정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558491" y="3766540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자동 스윙 시작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488760" y="4562744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다음 자장가 재생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순서도: 판단 120"/>
          <p:cNvSpPr/>
          <p:nvPr/>
        </p:nvSpPr>
        <p:spPr>
          <a:xfrm>
            <a:off x="539657" y="5013176"/>
            <a:ext cx="1698031" cy="288821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아기가 수면중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순서도: 처리 121"/>
          <p:cNvSpPr/>
          <p:nvPr/>
        </p:nvSpPr>
        <p:spPr>
          <a:xfrm>
            <a:off x="740600" y="5517232"/>
            <a:ext cx="1296144" cy="216024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으로 기상정보 전송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순서도: 처리 122"/>
          <p:cNvSpPr/>
          <p:nvPr/>
        </p:nvSpPr>
        <p:spPr>
          <a:xfrm>
            <a:off x="740600" y="5877272"/>
            <a:ext cx="1296144" cy="216024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H/W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수면유도모드 시작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4" name="Picture 4" descr="ê´ë ¨ ì´ë¯¸ì§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647" b="89647" l="9647" r="94824">
                        <a14:foregroundMark x1="91765" y1="47059" x2="91765" y2="47059"/>
                        <a14:foregroundMark x1="94824" y1="47765" x2="94824" y2="47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520" y="2061341"/>
            <a:ext cx="590087" cy="59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/>
          <p:cNvSpPr txBox="1"/>
          <p:nvPr/>
        </p:nvSpPr>
        <p:spPr>
          <a:xfrm>
            <a:off x="3124330" y="2561819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자이로 센서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움직임 측정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순서도: 판단 125"/>
          <p:cNvSpPr/>
          <p:nvPr/>
        </p:nvSpPr>
        <p:spPr>
          <a:xfrm>
            <a:off x="2706133" y="3042122"/>
            <a:ext cx="1511710" cy="288821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아기가 기상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순서도: 처리 126"/>
          <p:cNvSpPr/>
          <p:nvPr/>
        </p:nvSpPr>
        <p:spPr>
          <a:xfrm>
            <a:off x="2819582" y="3560635"/>
            <a:ext cx="1296144" cy="216024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으로 기상정보 전송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8" name="Picture 2" descr="hcsr04ì ëí ì´ë¯¸ì§ ê²ìê²°ê³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2963" r="98148">
                        <a14:foregroundMark x1="5741" y1="32407" x2="4630" y2="57593"/>
                        <a14:foregroundMark x1="95000" y1="34074" x2="95370" y2="56481"/>
                        <a14:foregroundMark x1="97593" y1="42778" x2="97037" y2="47222"/>
                        <a14:foregroundMark x1="98333" y1="41296" x2="98333" y2="41296"/>
                        <a14:foregroundMark x1="2963" y1="39630" x2="2963" y2="39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13716" y="3969110"/>
            <a:ext cx="650287" cy="650287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2971938" y="4581708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초음파 센서 측정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순서도: 판단 129"/>
          <p:cNvSpPr/>
          <p:nvPr/>
        </p:nvSpPr>
        <p:spPr>
          <a:xfrm>
            <a:off x="2702390" y="4976148"/>
            <a:ext cx="1511710" cy="288821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보호자 접근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순서도: 처리 130"/>
          <p:cNvSpPr/>
          <p:nvPr/>
        </p:nvSpPr>
        <p:spPr>
          <a:xfrm>
            <a:off x="2819582" y="5464321"/>
            <a:ext cx="1296144" cy="216024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H/W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기상 모드 전환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순서도: 대체 처리 131"/>
          <p:cNvSpPr/>
          <p:nvPr/>
        </p:nvSpPr>
        <p:spPr>
          <a:xfrm>
            <a:off x="2819582" y="5882945"/>
            <a:ext cx="1296144" cy="21602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H/W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수동 모드 전환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3" name="직선 연결선 132"/>
          <p:cNvCxnSpPr>
            <a:stCxn id="101" idx="2"/>
          </p:cNvCxnSpPr>
          <p:nvPr/>
        </p:nvCxnSpPr>
        <p:spPr>
          <a:xfrm>
            <a:off x="1388672" y="1925452"/>
            <a:ext cx="0" cy="183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02" idx="2"/>
          </p:cNvCxnSpPr>
          <p:nvPr/>
        </p:nvCxnSpPr>
        <p:spPr>
          <a:xfrm>
            <a:off x="1388672" y="2344882"/>
            <a:ext cx="0" cy="2920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927020" y="3068960"/>
            <a:ext cx="0" cy="2363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919198" y="3928540"/>
            <a:ext cx="0" cy="183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927020" y="4829394"/>
            <a:ext cx="0" cy="2562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20" idx="2"/>
          </p:cNvCxnSpPr>
          <p:nvPr/>
        </p:nvCxnSpPr>
        <p:spPr>
          <a:xfrm>
            <a:off x="1977035" y="4778188"/>
            <a:ext cx="2677" cy="3264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1977035" y="3928540"/>
            <a:ext cx="0" cy="3645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1971726" y="3068960"/>
            <a:ext cx="0" cy="2363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1388672" y="5301997"/>
            <a:ext cx="0" cy="2152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endCxn id="123" idx="0"/>
          </p:cNvCxnSpPr>
          <p:nvPr/>
        </p:nvCxnSpPr>
        <p:spPr>
          <a:xfrm>
            <a:off x="1388672" y="5733256"/>
            <a:ext cx="0" cy="144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123" idx="3"/>
            <a:endCxn id="124" idx="0"/>
          </p:cNvCxnSpPr>
          <p:nvPr/>
        </p:nvCxnSpPr>
        <p:spPr>
          <a:xfrm flipV="1">
            <a:off x="2036744" y="2061341"/>
            <a:ext cx="1396820" cy="3923943"/>
          </a:xfrm>
          <a:prstGeom prst="bentConnector4">
            <a:avLst>
              <a:gd name="adj1" fmla="val 39439"/>
              <a:gd name="adj2" fmla="val 10582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3459601" y="2858340"/>
            <a:ext cx="0" cy="183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endCxn id="127" idx="0"/>
          </p:cNvCxnSpPr>
          <p:nvPr/>
        </p:nvCxnSpPr>
        <p:spPr>
          <a:xfrm>
            <a:off x="3459601" y="3330943"/>
            <a:ext cx="8053" cy="2296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3467654" y="3776659"/>
            <a:ext cx="0" cy="335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129" idx="2"/>
            <a:endCxn id="130" idx="0"/>
          </p:cNvCxnSpPr>
          <p:nvPr/>
        </p:nvCxnSpPr>
        <p:spPr>
          <a:xfrm flipH="1">
            <a:off x="3458245" y="4797152"/>
            <a:ext cx="1968" cy="1789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3459601" y="5280539"/>
            <a:ext cx="0" cy="183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459601" y="5693490"/>
            <a:ext cx="0" cy="183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13071" y="5300751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Yes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16366" y="4832392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86847" y="3338769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Yes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86847" y="5280207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Yes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꺾인 연결선 2"/>
          <p:cNvCxnSpPr>
            <a:stCxn id="127" idx="3"/>
            <a:endCxn id="126" idx="3"/>
          </p:cNvCxnSpPr>
          <p:nvPr/>
        </p:nvCxnSpPr>
        <p:spPr>
          <a:xfrm flipV="1">
            <a:off x="4115726" y="3186533"/>
            <a:ext cx="102117" cy="482114"/>
          </a:xfrm>
          <a:prstGeom prst="bentConnector3">
            <a:avLst>
              <a:gd name="adj1" fmla="val 23154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31" idx="3"/>
            <a:endCxn id="130" idx="3"/>
          </p:cNvCxnSpPr>
          <p:nvPr/>
        </p:nvCxnSpPr>
        <p:spPr>
          <a:xfrm flipV="1">
            <a:off x="4115726" y="5120559"/>
            <a:ext cx="98374" cy="451774"/>
          </a:xfrm>
          <a:prstGeom prst="bentConnector3">
            <a:avLst>
              <a:gd name="adj1" fmla="val 23655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103856" y="3310170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03856" y="5230178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8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시스템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863134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※ Embedded SW</a:t>
            </a:r>
            <a:r>
              <a:rPr kumimoji="0" lang="ko-KR" altLang="en-US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 경우 </a:t>
            </a:r>
            <a:r>
              <a:rPr kumimoji="0" lang="en-US" altLang="ko-KR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HW</a:t>
            </a:r>
            <a:r>
              <a:rPr kumimoji="0" lang="ko-KR" altLang="en-US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SW </a:t>
            </a:r>
            <a:r>
              <a:rPr kumimoji="0" lang="ko-KR" altLang="en-US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구분하여 작성</a:t>
            </a: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958" y="1214234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algn="l" defTabSz="1330325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로그인 화면에서 자신의 계정을 로그인 및 생성한다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2) </a:t>
            </a:r>
            <a:r>
              <a:rPr kumimoji="0" lang="en-US" altLang="ko-KR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홈에서 아이의 상태를 표시한다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 startAt="3"/>
              <a:tabLst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블루투스 통신을 이용해 시트 온도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등받이 각도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침대 높이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스윙 세기를 조절한다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fontAlgn="base"/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4)  </a:t>
            </a:r>
            <a:r>
              <a:rPr lang="en-US" altLang="ko-KR" sz="1200" dirty="0" smtClean="0"/>
              <a:t>H/W</a:t>
            </a:r>
            <a:r>
              <a:rPr lang="ko-KR" altLang="en-US" sz="1200" dirty="0"/>
              <a:t>로부터 </a:t>
            </a:r>
            <a:r>
              <a:rPr lang="ko-KR" altLang="en-US" sz="1200" kern="0" dirty="0" err="1">
                <a:solidFill>
                  <a:srgbClr val="000000"/>
                </a:solidFill>
              </a:rPr>
              <a:t>수면신호</a:t>
            </a:r>
            <a:r>
              <a:rPr lang="ko-KR" altLang="en-US" sz="1200" kern="0" dirty="0">
                <a:solidFill>
                  <a:srgbClr val="000000"/>
                </a:solidFill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</a:rPr>
              <a:t>(SLEEP)</a:t>
            </a:r>
            <a:r>
              <a:rPr lang="ko-KR" altLang="en-US" sz="1200" kern="0" dirty="0">
                <a:solidFill>
                  <a:srgbClr val="000000"/>
                </a:solidFill>
              </a:rPr>
              <a:t> 를 수신하면 </a:t>
            </a:r>
            <a:r>
              <a:rPr lang="ko-KR" altLang="en-US" sz="1200" kern="0" dirty="0" smtClean="0">
                <a:solidFill>
                  <a:srgbClr val="000000"/>
                </a:solidFill>
              </a:rPr>
              <a:t>수면 시각</a:t>
            </a:r>
            <a:r>
              <a:rPr lang="en-US" altLang="ko-KR" sz="1200" kern="0" dirty="0">
                <a:solidFill>
                  <a:srgbClr val="000000"/>
                </a:solidFill>
              </a:rPr>
              <a:t>, </a:t>
            </a:r>
            <a:r>
              <a:rPr lang="en-US" altLang="ko-KR" sz="1200" kern="0" dirty="0" smtClean="0">
                <a:solidFill>
                  <a:srgbClr val="000000"/>
                </a:solidFill>
              </a:rPr>
              <a:t>     </a:t>
            </a:r>
          </a:p>
          <a:p>
            <a:pPr fontAlgn="base"/>
            <a:r>
              <a:rPr lang="en-US" altLang="ko-KR" sz="1200" kern="0" dirty="0">
                <a:solidFill>
                  <a:srgbClr val="000000"/>
                </a:solidFill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</a:rPr>
              <a:t>   </a:t>
            </a:r>
            <a:r>
              <a:rPr lang="ko-KR" altLang="en-US" sz="1200" kern="0" dirty="0" smtClean="0">
                <a:solidFill>
                  <a:srgbClr val="000000"/>
                </a:solidFill>
              </a:rPr>
              <a:t>기상 신호 </a:t>
            </a:r>
            <a:r>
              <a:rPr lang="en-US" altLang="ko-KR" sz="1200" kern="0" dirty="0">
                <a:solidFill>
                  <a:srgbClr val="000000"/>
                </a:solidFill>
              </a:rPr>
              <a:t>(WAKEUP)</a:t>
            </a:r>
            <a:r>
              <a:rPr lang="ko-KR" altLang="en-US" sz="1200" kern="0" dirty="0">
                <a:solidFill>
                  <a:srgbClr val="000000"/>
                </a:solidFill>
              </a:rPr>
              <a:t> 를 수신하면 </a:t>
            </a:r>
            <a:r>
              <a:rPr lang="ko-KR" altLang="en-US" sz="1200" kern="0" dirty="0" smtClean="0">
                <a:solidFill>
                  <a:srgbClr val="000000"/>
                </a:solidFill>
              </a:rPr>
              <a:t>기상 시각을 </a:t>
            </a:r>
            <a:r>
              <a:rPr lang="ko-KR" altLang="en-US" sz="1200" kern="0" dirty="0">
                <a:solidFill>
                  <a:srgbClr val="000000"/>
                </a:solidFill>
              </a:rPr>
              <a:t>저장 </a:t>
            </a:r>
            <a:r>
              <a:rPr lang="ko-KR" altLang="en-US" sz="1200" kern="0" dirty="0" smtClean="0">
                <a:solidFill>
                  <a:srgbClr val="000000"/>
                </a:solidFill>
              </a:rPr>
              <a:t> </a:t>
            </a:r>
            <a:endParaRPr lang="en-US" altLang="ko-KR" sz="1200" kern="0" dirty="0" smtClean="0">
              <a:solidFill>
                <a:srgbClr val="000000"/>
              </a:solidFill>
            </a:endParaRPr>
          </a:p>
          <a:p>
            <a:pPr fontAlgn="base"/>
            <a:r>
              <a:rPr lang="en-US" altLang="ko-KR" sz="1200" kern="0" dirty="0">
                <a:solidFill>
                  <a:srgbClr val="000000"/>
                </a:solidFill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</a:rPr>
              <a:t>   </a:t>
            </a:r>
            <a:r>
              <a:rPr lang="ko-KR" altLang="en-US" sz="1200" kern="0" dirty="0" smtClean="0">
                <a:solidFill>
                  <a:srgbClr val="000000"/>
                </a:solidFill>
              </a:rPr>
              <a:t>한 뒤 기상 시각 </a:t>
            </a:r>
            <a:r>
              <a:rPr lang="en-US" altLang="ko-KR" sz="1200" kern="0" dirty="0">
                <a:solidFill>
                  <a:srgbClr val="000000"/>
                </a:solidFill>
              </a:rPr>
              <a:t>– </a:t>
            </a:r>
            <a:r>
              <a:rPr lang="ko-KR" altLang="en-US" sz="1200" kern="0" dirty="0" err="1">
                <a:solidFill>
                  <a:srgbClr val="000000"/>
                </a:solidFill>
              </a:rPr>
              <a:t>수면시각</a:t>
            </a:r>
            <a:r>
              <a:rPr lang="ko-KR" altLang="en-US" sz="1200" kern="0" dirty="0">
                <a:solidFill>
                  <a:srgbClr val="000000"/>
                </a:solidFill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</a:rPr>
              <a:t>= </a:t>
            </a:r>
            <a:r>
              <a:rPr lang="ko-KR" altLang="en-US" sz="1200" kern="0" dirty="0">
                <a:solidFill>
                  <a:srgbClr val="000000"/>
                </a:solidFill>
              </a:rPr>
              <a:t> 수면 시간을 계산 후 </a:t>
            </a:r>
            <a:endParaRPr lang="en-US" altLang="ko-KR" sz="1200" kern="0" dirty="0" smtClean="0">
              <a:solidFill>
                <a:srgbClr val="000000"/>
              </a:solidFill>
            </a:endParaRPr>
          </a:p>
          <a:p>
            <a:pPr fontAlgn="base"/>
            <a:r>
              <a:rPr lang="en-US" altLang="ko-KR" sz="1200" kern="0" dirty="0">
                <a:solidFill>
                  <a:srgbClr val="000000"/>
                </a:solidFill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</a:rPr>
              <a:t>   DB</a:t>
            </a:r>
            <a:r>
              <a:rPr lang="ko-KR" altLang="en-US" sz="1200" kern="0" dirty="0">
                <a:solidFill>
                  <a:srgbClr val="000000"/>
                </a:solidFill>
              </a:rPr>
              <a:t>에 </a:t>
            </a:r>
            <a:r>
              <a:rPr lang="ko-KR" altLang="en-US" sz="1200" kern="0" dirty="0" smtClean="0">
                <a:solidFill>
                  <a:srgbClr val="000000"/>
                </a:solidFill>
              </a:rPr>
              <a:t>저장한다</a:t>
            </a:r>
            <a:r>
              <a:rPr lang="en-US" altLang="ko-KR" sz="1200" kern="0" dirty="0" smtClean="0">
                <a:solidFill>
                  <a:srgbClr val="000000"/>
                </a:solidFill>
              </a:rPr>
              <a:t>.</a:t>
            </a:r>
            <a:endParaRPr lang="en-US" altLang="ko-KR" sz="1200" kern="0" dirty="0">
              <a:solidFill>
                <a:srgbClr val="000000"/>
              </a:solidFill>
            </a:endParaRPr>
          </a:p>
          <a:p>
            <a:pPr fontAlgn="base"/>
            <a:r>
              <a:rPr lang="en-US" altLang="ko-KR" sz="1200" kern="0" dirty="0" smtClean="0">
                <a:solidFill>
                  <a:srgbClr val="000000"/>
                </a:solidFill>
              </a:rPr>
              <a:t>    </a:t>
            </a:r>
            <a:r>
              <a:rPr lang="ko-KR" altLang="en-US" sz="1200" kern="0" dirty="0" smtClean="0">
                <a:solidFill>
                  <a:srgbClr val="000000"/>
                </a:solidFill>
              </a:rPr>
              <a:t>그래프의 </a:t>
            </a:r>
            <a:r>
              <a:rPr lang="en-US" altLang="ko-KR" sz="1200" kern="0" dirty="0">
                <a:solidFill>
                  <a:srgbClr val="000000"/>
                </a:solidFill>
              </a:rPr>
              <a:t>X</a:t>
            </a:r>
            <a:r>
              <a:rPr lang="ko-KR" altLang="en-US" sz="1200" kern="0" dirty="0">
                <a:solidFill>
                  <a:srgbClr val="000000"/>
                </a:solidFill>
              </a:rPr>
              <a:t>축은 날짜</a:t>
            </a:r>
            <a:r>
              <a:rPr lang="en-US" altLang="ko-KR" sz="1200" kern="0" dirty="0">
                <a:solidFill>
                  <a:srgbClr val="000000"/>
                </a:solidFill>
              </a:rPr>
              <a:t>, Y</a:t>
            </a:r>
            <a:r>
              <a:rPr lang="ko-KR" altLang="en-US" sz="1200" kern="0" dirty="0">
                <a:solidFill>
                  <a:srgbClr val="000000"/>
                </a:solidFill>
              </a:rPr>
              <a:t>축은 평균 </a:t>
            </a:r>
            <a:r>
              <a:rPr lang="ko-KR" altLang="en-US" sz="1200" kern="0" dirty="0" err="1">
                <a:solidFill>
                  <a:srgbClr val="000000"/>
                </a:solidFill>
              </a:rPr>
              <a:t>수면시각을</a:t>
            </a:r>
            <a:r>
              <a:rPr lang="ko-KR" altLang="en-US" sz="1200" kern="0" dirty="0">
                <a:solidFill>
                  <a:srgbClr val="000000"/>
                </a:solidFill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</a:rPr>
              <a:t>나타내</a:t>
            </a:r>
            <a:endParaRPr lang="en-US" altLang="ko-KR" sz="1200" kern="0" dirty="0" smtClean="0">
              <a:solidFill>
                <a:srgbClr val="000000"/>
              </a:solidFill>
            </a:endParaRPr>
          </a:p>
          <a:p>
            <a:pPr fontAlgn="base"/>
            <a:r>
              <a:rPr lang="en-US" altLang="ko-KR" sz="1200" kern="0" dirty="0">
                <a:solidFill>
                  <a:srgbClr val="000000"/>
                </a:solidFill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</a:rPr>
              <a:t>   </a:t>
            </a:r>
            <a:r>
              <a:rPr lang="ko-KR" altLang="en-US" sz="1200" kern="0" dirty="0" smtClean="0">
                <a:solidFill>
                  <a:srgbClr val="000000"/>
                </a:solidFill>
              </a:rPr>
              <a:t>며</a:t>
            </a:r>
            <a:r>
              <a:rPr lang="en-US" altLang="ko-KR" sz="1200" kern="0" dirty="0">
                <a:solidFill>
                  <a:srgbClr val="000000"/>
                </a:solidFill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</a:rPr>
              <a:t>그래프의 점을 터치하면 하루 평균 수면시간을 </a:t>
            </a:r>
            <a:r>
              <a:rPr lang="ko-KR" altLang="en-US" sz="1200" kern="0" dirty="0" smtClean="0">
                <a:solidFill>
                  <a:srgbClr val="000000"/>
                </a:solidFill>
              </a:rPr>
              <a:t>조  </a:t>
            </a:r>
            <a:endParaRPr lang="en-US" altLang="ko-KR" sz="1200" kern="0" dirty="0" smtClean="0">
              <a:solidFill>
                <a:srgbClr val="000000"/>
              </a:solidFill>
            </a:endParaRPr>
          </a:p>
          <a:p>
            <a:pPr fontAlgn="base"/>
            <a:r>
              <a:rPr lang="en-US" altLang="ko-KR" sz="1200" kern="0" dirty="0">
                <a:solidFill>
                  <a:srgbClr val="000000"/>
                </a:solidFill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</a:rPr>
              <a:t>   </a:t>
            </a:r>
            <a:r>
              <a:rPr lang="ko-KR" altLang="en-US" sz="1200" kern="0" dirty="0" smtClean="0">
                <a:solidFill>
                  <a:srgbClr val="000000"/>
                </a:solidFill>
              </a:rPr>
              <a:t>회 </a:t>
            </a:r>
            <a:r>
              <a:rPr lang="ko-KR" altLang="en-US" sz="1200" kern="0" dirty="0">
                <a:solidFill>
                  <a:srgbClr val="000000"/>
                </a:solidFill>
              </a:rPr>
              <a:t>할 수 있다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lvl="0" indent="-228600" fontAlgn="base">
              <a:buAutoNum type="arabicParenR" startAt="5"/>
              <a:defRPr/>
            </a:pPr>
            <a:r>
              <a:rPr lang="en-US" altLang="ko-KR" sz="1200" dirty="0" smtClean="0"/>
              <a:t>H/W</a:t>
            </a:r>
            <a:r>
              <a:rPr lang="ko-KR" altLang="en-US" sz="1200" dirty="0"/>
              <a:t>로부터 </a:t>
            </a:r>
            <a:r>
              <a:rPr lang="ko-KR" altLang="en-US" sz="1200" kern="0" dirty="0" err="1">
                <a:solidFill>
                  <a:srgbClr val="000000"/>
                </a:solidFill>
                <a:ea typeface="맑은 고딕"/>
              </a:rPr>
              <a:t>수면신호</a:t>
            </a:r>
            <a:r>
              <a:rPr lang="en-US" altLang="ko-KR" sz="1200" kern="0" dirty="0">
                <a:solidFill>
                  <a:srgbClr val="000000"/>
                </a:solidFill>
                <a:ea typeface="맑은 고딕"/>
              </a:rPr>
              <a:t>(SLEEP) </a:t>
            </a:r>
            <a:r>
              <a:rPr lang="ko-KR" altLang="en-US" sz="1200" kern="0" dirty="0">
                <a:solidFill>
                  <a:srgbClr val="000000"/>
                </a:solidFill>
                <a:ea typeface="맑은 고딕"/>
              </a:rPr>
              <a:t>를 수신하면</a:t>
            </a:r>
            <a:r>
              <a:rPr lang="en-US" altLang="ko-KR" sz="1200" kern="0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ea typeface="맑은 고딕"/>
              </a:rPr>
              <a:t>아이가 잠든 </a:t>
            </a:r>
            <a:r>
              <a:rPr lang="ko-KR" altLang="en-US" sz="1200" kern="0" dirty="0" smtClean="0">
                <a:solidFill>
                  <a:srgbClr val="000000"/>
                </a:solidFill>
                <a:ea typeface="맑은 고딕"/>
              </a:rPr>
              <a:t>순간 </a:t>
            </a:r>
            <a:r>
              <a:rPr lang="ko-KR" altLang="en-US" sz="1200" kern="0" dirty="0">
                <a:solidFill>
                  <a:srgbClr val="000000"/>
                </a:solidFill>
                <a:ea typeface="맑은 고딕"/>
              </a:rPr>
              <a:t>이전에 들었던 자장가 </a:t>
            </a:r>
            <a:r>
              <a:rPr lang="en-US" altLang="ko-KR" sz="1200" kern="0" dirty="0">
                <a:solidFill>
                  <a:srgbClr val="000000"/>
                </a:solidFill>
                <a:ea typeface="맑은 고딕"/>
              </a:rPr>
              <a:t>3</a:t>
            </a:r>
            <a:r>
              <a:rPr lang="ko-KR" altLang="en-US" sz="1200" kern="0" dirty="0">
                <a:solidFill>
                  <a:srgbClr val="000000"/>
                </a:solidFill>
                <a:ea typeface="맑은 고딕"/>
              </a:rPr>
              <a:t>곡을 </a:t>
            </a:r>
            <a:r>
              <a:rPr lang="en-US" altLang="ko-KR" sz="1200" kern="0" dirty="0">
                <a:solidFill>
                  <a:srgbClr val="000000"/>
                </a:solidFill>
                <a:ea typeface="맑은 고딕"/>
              </a:rPr>
              <a:t>‘</a:t>
            </a:r>
            <a:r>
              <a:rPr lang="ko-KR" altLang="en-US" sz="1200" kern="0" dirty="0">
                <a:solidFill>
                  <a:srgbClr val="000000"/>
                </a:solidFill>
                <a:ea typeface="맑은 고딕"/>
              </a:rPr>
              <a:t>아이가 잠드는데 의미 있는 자장가</a:t>
            </a:r>
            <a:r>
              <a:rPr lang="en-US" altLang="ko-KR" sz="1200" kern="0" dirty="0">
                <a:solidFill>
                  <a:srgbClr val="000000"/>
                </a:solidFill>
                <a:ea typeface="맑은 고딕"/>
              </a:rPr>
              <a:t>’</a:t>
            </a:r>
            <a:r>
              <a:rPr lang="ko-KR" altLang="en-US" sz="1200" kern="0" dirty="0">
                <a:solidFill>
                  <a:srgbClr val="000000"/>
                </a:solidFill>
                <a:ea typeface="맑은 고딕"/>
              </a:rPr>
              <a:t> 라고 판단하여 </a:t>
            </a:r>
            <a:r>
              <a:rPr lang="en-US" altLang="ko-KR" sz="1200" kern="0" dirty="0">
                <a:solidFill>
                  <a:srgbClr val="000000"/>
                </a:solidFill>
                <a:ea typeface="맑은 고딕"/>
              </a:rPr>
              <a:t>DB</a:t>
            </a:r>
            <a:r>
              <a:rPr lang="ko-KR" altLang="en-US" sz="1200" kern="0" dirty="0">
                <a:solidFill>
                  <a:srgbClr val="000000"/>
                </a:solidFill>
                <a:ea typeface="맑은 고딕"/>
              </a:rPr>
              <a:t>에 가중치 저장</a:t>
            </a:r>
            <a:r>
              <a:rPr lang="en-US" altLang="ko-KR" sz="1200" kern="0" dirty="0">
                <a:solidFill>
                  <a:srgbClr val="000000"/>
                </a:solidFill>
                <a:ea typeface="맑은 고딕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ea typeface="맑은 고딕"/>
              </a:rPr>
              <a:t>이후 </a:t>
            </a:r>
            <a:r>
              <a:rPr lang="en-US" altLang="ko-KR" sz="1200" kern="0" dirty="0" err="1">
                <a:solidFill>
                  <a:srgbClr val="000000"/>
                </a:solidFill>
                <a:ea typeface="맑은 고딕"/>
              </a:rPr>
              <a:t>ListView</a:t>
            </a:r>
            <a:r>
              <a:rPr lang="ko-KR" altLang="en-US" sz="1200" kern="0" dirty="0">
                <a:solidFill>
                  <a:srgbClr val="000000"/>
                </a:solidFill>
                <a:ea typeface="맑은 고딕"/>
              </a:rPr>
              <a:t>를 이용해 자장가를 가중치</a:t>
            </a:r>
            <a:r>
              <a:rPr lang="en-US" altLang="ko-KR" sz="1200" kern="0" dirty="0">
                <a:solidFill>
                  <a:srgbClr val="000000"/>
                </a:solidFill>
                <a:ea typeface="맑은 고딕"/>
              </a:rPr>
              <a:t>(=</a:t>
            </a:r>
            <a:r>
              <a:rPr lang="ko-KR" altLang="en-US" sz="1200" kern="0" dirty="0">
                <a:solidFill>
                  <a:srgbClr val="000000"/>
                </a:solidFill>
                <a:ea typeface="맑은 고딕"/>
              </a:rPr>
              <a:t>순위</a:t>
            </a:r>
            <a:r>
              <a:rPr lang="en-US" altLang="ko-KR" sz="1200" kern="0" dirty="0">
                <a:solidFill>
                  <a:srgbClr val="000000"/>
                </a:solidFill>
                <a:ea typeface="맑은 고딕"/>
              </a:rPr>
              <a:t>) </a:t>
            </a:r>
            <a:r>
              <a:rPr lang="ko-KR" altLang="en-US" sz="1200" kern="0" dirty="0">
                <a:solidFill>
                  <a:srgbClr val="000000"/>
                </a:solidFill>
                <a:ea typeface="맑은 고딕"/>
              </a:rPr>
              <a:t>가 높은 순으로 </a:t>
            </a:r>
            <a:r>
              <a:rPr lang="ko-KR" altLang="en-US" sz="1200" kern="0" dirty="0" smtClean="0">
                <a:solidFill>
                  <a:srgbClr val="000000"/>
                </a:solidFill>
                <a:ea typeface="맑은 고딕"/>
              </a:rPr>
              <a:t>정렬한다</a:t>
            </a:r>
            <a:r>
              <a:rPr lang="en-US" altLang="ko-KR" sz="1200" kern="0" dirty="0" smtClean="0">
                <a:solidFill>
                  <a:srgbClr val="000000"/>
                </a:solidFill>
                <a:ea typeface="맑은 고딕"/>
              </a:rPr>
              <a:t>.</a:t>
            </a:r>
            <a:endParaRPr lang="en-US" altLang="ko-KR" sz="1200" kern="0" dirty="0">
              <a:solidFill>
                <a:srgbClr val="000000"/>
              </a:solidFill>
              <a:ea typeface="맑은 고딕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Monotype Sorts"/>
              </a:rPr>
              <a:t>설명</a:t>
            </a:r>
          </a:p>
        </p:txBody>
      </p:sp>
      <p:sp>
        <p:nvSpPr>
          <p:cNvPr id="74" name="바닥글 개체 틀 78"/>
          <p:cNvSpPr txBox="1">
            <a:spLocks/>
          </p:cNvSpPr>
          <p:nvPr/>
        </p:nvSpPr>
        <p:spPr>
          <a:xfrm>
            <a:off x="3908068" y="6406451"/>
            <a:ext cx="1213564" cy="2649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한이음 ▶ 프로그램 설계서</a:t>
            </a:r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2B313F74-0E82-473E-AFFB-D2892FD90B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6399" b="5324"/>
          <a:stretch/>
        </p:blipFill>
        <p:spPr>
          <a:xfrm>
            <a:off x="1885818" y="3478466"/>
            <a:ext cx="1327524" cy="271482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92C43AB2-949A-46FC-B5C8-9925C6EE978D}"/>
              </a:ext>
            </a:extLst>
          </p:cNvPr>
          <p:cNvSpPr/>
          <p:nvPr/>
        </p:nvSpPr>
        <p:spPr>
          <a:xfrm>
            <a:off x="1970692" y="3501141"/>
            <a:ext cx="173849" cy="2198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79" name="연결선: 꺾임 15">
            <a:extLst>
              <a:ext uri="{FF2B5EF4-FFF2-40B4-BE49-F238E27FC236}">
                <a16:creationId xmlns:a16="http://schemas.microsoft.com/office/drawing/2014/main" id="{C6CA7C8B-9A6C-44B9-8691-902B73D27BC3}"/>
              </a:ext>
            </a:extLst>
          </p:cNvPr>
          <p:cNvCxnSpPr>
            <a:cxnSpLocks/>
            <a:stCxn id="76" idx="2"/>
            <a:endCxn id="90" idx="0"/>
          </p:cNvCxnSpPr>
          <p:nvPr/>
        </p:nvCxnSpPr>
        <p:spPr>
          <a:xfrm rot="5400000">
            <a:off x="1335130" y="3879550"/>
            <a:ext cx="881082" cy="56389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C3E4185-29F8-4842-9E81-B0C595ADAE3D}"/>
              </a:ext>
            </a:extLst>
          </p:cNvPr>
          <p:cNvSpPr/>
          <p:nvPr/>
        </p:nvSpPr>
        <p:spPr>
          <a:xfrm>
            <a:off x="2295106" y="3501141"/>
            <a:ext cx="167898" cy="2261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943DC52-081C-4EFB-AEE1-505F9C59AE47}"/>
              </a:ext>
            </a:extLst>
          </p:cNvPr>
          <p:cNvSpPr/>
          <p:nvPr/>
        </p:nvSpPr>
        <p:spPr>
          <a:xfrm>
            <a:off x="2613569" y="3501141"/>
            <a:ext cx="175735" cy="2283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A6945E7-0970-4EA2-8EAC-71415A26F28B}"/>
              </a:ext>
            </a:extLst>
          </p:cNvPr>
          <p:cNvSpPr/>
          <p:nvPr/>
        </p:nvSpPr>
        <p:spPr>
          <a:xfrm>
            <a:off x="2960682" y="3505199"/>
            <a:ext cx="201617" cy="22213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83" name="연결선: 꺾임 19">
            <a:extLst>
              <a:ext uri="{FF2B5EF4-FFF2-40B4-BE49-F238E27FC236}">
                <a16:creationId xmlns:a16="http://schemas.microsoft.com/office/drawing/2014/main" id="{95724DF5-82F6-4DA5-B572-7A634475B289}"/>
              </a:ext>
            </a:extLst>
          </p:cNvPr>
          <p:cNvCxnSpPr>
            <a:cxnSpLocks/>
            <a:stCxn id="80" idx="2"/>
            <a:endCxn id="91" idx="0"/>
          </p:cNvCxnSpPr>
          <p:nvPr/>
        </p:nvCxnSpPr>
        <p:spPr>
          <a:xfrm rot="16200000" flipH="1">
            <a:off x="2139149" y="3967242"/>
            <a:ext cx="891294" cy="411483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20">
            <a:extLst>
              <a:ext uri="{FF2B5EF4-FFF2-40B4-BE49-F238E27FC236}">
                <a16:creationId xmlns:a16="http://schemas.microsoft.com/office/drawing/2014/main" id="{1EFB5F05-CE6A-4CEA-A0AF-7354F047620C}"/>
              </a:ext>
            </a:extLst>
          </p:cNvPr>
          <p:cNvCxnSpPr>
            <a:cxnSpLocks/>
            <a:stCxn id="81" idx="2"/>
            <a:endCxn id="93" idx="0"/>
          </p:cNvCxnSpPr>
          <p:nvPr/>
        </p:nvCxnSpPr>
        <p:spPr>
          <a:xfrm rot="16200000" flipH="1">
            <a:off x="2628636" y="3802262"/>
            <a:ext cx="883152" cy="73755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21">
            <a:extLst>
              <a:ext uri="{FF2B5EF4-FFF2-40B4-BE49-F238E27FC236}">
                <a16:creationId xmlns:a16="http://schemas.microsoft.com/office/drawing/2014/main" id="{9CA8F4EC-78EA-431F-8542-17E657980500}"/>
              </a:ext>
            </a:extLst>
          </p:cNvPr>
          <p:cNvCxnSpPr>
            <a:cxnSpLocks/>
            <a:stCxn id="82" idx="2"/>
            <a:endCxn id="92" idx="0"/>
          </p:cNvCxnSpPr>
          <p:nvPr/>
        </p:nvCxnSpPr>
        <p:spPr>
          <a:xfrm rot="16200000" flipH="1">
            <a:off x="3153188" y="3635638"/>
            <a:ext cx="874701" cy="105809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85">
            <a:extLst>
              <a:ext uri="{FF2B5EF4-FFF2-40B4-BE49-F238E27FC236}">
                <a16:creationId xmlns:a16="http://schemas.microsoft.com/office/drawing/2014/main" id="{82B05778-A308-4A9A-A555-DA6249CDD3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74"/>
          <a:stretch/>
        </p:blipFill>
        <p:spPr>
          <a:xfrm>
            <a:off x="1431398" y="1779701"/>
            <a:ext cx="663652" cy="1223182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06E38CF9-A2E8-45FA-ACB0-734B7F5364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4030" y="1780233"/>
            <a:ext cx="663652" cy="122265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1CDE438F-9F51-4614-918B-486F77DA319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592" b="13154"/>
          <a:stretch/>
        </p:blipFill>
        <p:spPr>
          <a:xfrm>
            <a:off x="1835696" y="4608713"/>
            <a:ext cx="616796" cy="1268826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E4D64B98-589A-468F-AA11-B6F29C18F4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369" b="13221"/>
          <a:stretch/>
        </p:blipFill>
        <p:spPr>
          <a:xfrm>
            <a:off x="467544" y="4618631"/>
            <a:ext cx="615632" cy="1268826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D7444DCC-F3E7-4400-89F3-285A0E22B34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007" b="13113"/>
          <a:stretch/>
        </p:blipFill>
        <p:spPr>
          <a:xfrm>
            <a:off x="1187624" y="4602037"/>
            <a:ext cx="612200" cy="1268826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4FEBF7E3-E400-4F3A-885D-FF1B8124A6F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7" t="3316" r="-277" b="12196"/>
          <a:stretch/>
        </p:blipFill>
        <p:spPr>
          <a:xfrm>
            <a:off x="2483768" y="4618631"/>
            <a:ext cx="613540" cy="128086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C63C2E35-B4B0-4826-B7C1-E96EE70B875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3221" b="13526"/>
          <a:stretch/>
        </p:blipFill>
        <p:spPr>
          <a:xfrm>
            <a:off x="3811188" y="4602037"/>
            <a:ext cx="616796" cy="1268826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67582676-1C89-4C46-B812-96B7AEA052D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261" b="12353"/>
          <a:stretch/>
        </p:blipFill>
        <p:spPr>
          <a:xfrm>
            <a:off x="3131840" y="4612614"/>
            <a:ext cx="614296" cy="1280860"/>
          </a:xfrm>
          <a:prstGeom prst="rect">
            <a:avLst/>
          </a:prstGeom>
        </p:spPr>
      </p:pic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FC5E632-D3CC-4D26-9058-6AB44202FE7C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2095050" y="2391292"/>
            <a:ext cx="848980" cy="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54">
            <a:extLst>
              <a:ext uri="{FF2B5EF4-FFF2-40B4-BE49-F238E27FC236}">
                <a16:creationId xmlns:a16="http://schemas.microsoft.com/office/drawing/2014/main" id="{D720280F-7DF9-48A7-AB42-E7B16A07C2AB}"/>
              </a:ext>
            </a:extLst>
          </p:cNvPr>
          <p:cNvCxnSpPr>
            <a:stCxn id="86" idx="2"/>
            <a:endCxn id="87" idx="2"/>
          </p:cNvCxnSpPr>
          <p:nvPr/>
        </p:nvCxnSpPr>
        <p:spPr>
          <a:xfrm rot="16200000" flipH="1">
            <a:off x="2519540" y="2246567"/>
            <a:ext cx="12700" cy="151263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7348D32-92D3-42B5-B6A7-55A8FC465727}"/>
              </a:ext>
            </a:extLst>
          </p:cNvPr>
          <p:cNvSpPr txBox="1"/>
          <p:nvPr/>
        </p:nvSpPr>
        <p:spPr>
          <a:xfrm>
            <a:off x="2307214" y="2978308"/>
            <a:ext cx="4893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0D786F8-B030-413F-8B6A-143941176241}"/>
              </a:ext>
            </a:extLst>
          </p:cNvPr>
          <p:cNvCxnSpPr>
            <a:stCxn id="96" idx="2"/>
            <a:endCxn id="75" idx="0"/>
          </p:cNvCxnSpPr>
          <p:nvPr/>
        </p:nvCxnSpPr>
        <p:spPr>
          <a:xfrm flipH="1">
            <a:off x="2549580" y="3193752"/>
            <a:ext cx="2309" cy="2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F5A7DFF-6F55-459B-8306-AC02CADA5EC1}"/>
              </a:ext>
            </a:extLst>
          </p:cNvPr>
          <p:cNvSpPr txBox="1"/>
          <p:nvPr/>
        </p:nvSpPr>
        <p:spPr>
          <a:xfrm>
            <a:off x="1367471" y="5947276"/>
            <a:ext cx="133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홈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09562D0-B5F6-4CFB-B946-FD47AB9E43E5}"/>
              </a:ext>
            </a:extLst>
          </p:cNvPr>
          <p:cNvSpPr txBox="1"/>
          <p:nvPr/>
        </p:nvSpPr>
        <p:spPr>
          <a:xfrm>
            <a:off x="2483768" y="5943268"/>
            <a:ext cx="594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침대설정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164DDF5-80CF-4992-A958-A446918AF1BC}"/>
              </a:ext>
            </a:extLst>
          </p:cNvPr>
          <p:cNvSpPr txBox="1"/>
          <p:nvPr/>
        </p:nvSpPr>
        <p:spPr>
          <a:xfrm>
            <a:off x="3059832" y="5949280"/>
            <a:ext cx="795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ko-KR" altLang="en-US" sz="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수면일기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C65E1B3-11B5-4572-B5D2-163B9DC627D8}"/>
              </a:ext>
            </a:extLst>
          </p:cNvPr>
          <p:cNvSpPr txBox="1"/>
          <p:nvPr/>
        </p:nvSpPr>
        <p:spPr>
          <a:xfrm>
            <a:off x="3851920" y="5949860"/>
            <a:ext cx="557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ko-KR" altLang="en-US" sz="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자장가</a:t>
            </a:r>
          </a:p>
        </p:txBody>
      </p:sp>
    </p:spTree>
    <p:extLst>
      <p:ext uri="{BB962C8B-B14F-4D97-AF65-F5344CB8AC3E}">
        <p14:creationId xmlns:p14="http://schemas.microsoft.com/office/powerpoint/2010/main" val="26914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꺾인 연결선 22">
            <a:extLst>
              <a:ext uri="{FF2B5EF4-FFF2-40B4-BE49-F238E27FC236}">
                <a16:creationId xmlns:a16="http://schemas.microsoft.com/office/drawing/2014/main" id="{4AA71295-9A74-47E8-BB79-371F753457D1}"/>
              </a:ext>
            </a:extLst>
          </p:cNvPr>
          <p:cNvCxnSpPr>
            <a:stCxn id="20" idx="2"/>
            <a:endCxn id="22" idx="0"/>
          </p:cNvCxnSpPr>
          <p:nvPr/>
        </p:nvCxnSpPr>
        <p:spPr bwMode="auto">
          <a:xfrm rot="5400000">
            <a:off x="3159421" y="1260682"/>
            <a:ext cx="604856" cy="2219329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Shape 142">
            <a:extLst>
              <a:ext uri="{FF2B5EF4-FFF2-40B4-BE49-F238E27FC236}">
                <a16:creationId xmlns:a16="http://schemas.microsoft.com/office/drawing/2014/main" id="{4DB261A5-CC37-4C93-9185-780EADC1986B}"/>
              </a:ext>
            </a:extLst>
          </p:cNvPr>
          <p:cNvCxnSpPr>
            <a:stCxn id="23" idx="0"/>
            <a:endCxn id="20" idx="2"/>
          </p:cNvCxnSpPr>
          <p:nvPr/>
        </p:nvCxnSpPr>
        <p:spPr bwMode="auto">
          <a:xfrm rot="5400000" flipH="1" flipV="1">
            <a:off x="3897536" y="1998797"/>
            <a:ext cx="604856" cy="743098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" name="Shape 146">
            <a:extLst>
              <a:ext uri="{FF2B5EF4-FFF2-40B4-BE49-F238E27FC236}">
                <a16:creationId xmlns:a16="http://schemas.microsoft.com/office/drawing/2014/main" id="{E0BCB6C2-DB6F-4649-B458-AD470C275E90}"/>
              </a:ext>
            </a:extLst>
          </p:cNvPr>
          <p:cNvCxnSpPr>
            <a:stCxn id="25" idx="0"/>
            <a:endCxn id="20" idx="2"/>
          </p:cNvCxnSpPr>
          <p:nvPr/>
        </p:nvCxnSpPr>
        <p:spPr bwMode="auto">
          <a:xfrm rot="16200000" flipV="1">
            <a:off x="5342169" y="1297262"/>
            <a:ext cx="604856" cy="2146167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0" name="AutoShape 19">
            <a:extLst>
              <a:ext uri="{FF2B5EF4-FFF2-40B4-BE49-F238E27FC236}">
                <a16:creationId xmlns:a16="http://schemas.microsoft.com/office/drawing/2014/main" id="{4B81E3B5-9085-4360-A43D-8D5FE4CCA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169" y="1696443"/>
            <a:ext cx="1944687" cy="371475"/>
          </a:xfrm>
          <a:prstGeom prst="roundRect">
            <a:avLst>
              <a:gd name="adj" fmla="val 19231"/>
            </a:avLst>
          </a:prstGeom>
          <a:solidFill>
            <a:srgbClr val="0070C0"/>
          </a:solidFill>
          <a:ln w="9525" algn="ctr">
            <a:solidFill>
              <a:srgbClr val="689BCE"/>
            </a:solidFill>
            <a:round/>
            <a:headEnd/>
            <a:tailEnd/>
          </a:ln>
        </p:spPr>
        <p:txBody>
          <a:bodyPr tIns="46800" anchor="ctr"/>
          <a:lstStyle/>
          <a:p>
            <a:pPr marL="182563" indent="-182563" algn="ctr">
              <a:defRPr/>
            </a:pPr>
            <a:r>
              <a:rPr lang="ko-KR" altLang="en-US" sz="1050" dirty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아기침대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1A45943-51B6-4A9B-90C2-FE6980DA7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933656"/>
              </p:ext>
            </p:extLst>
          </p:nvPr>
        </p:nvGraphicFramePr>
        <p:xfrm>
          <a:off x="1934672" y="2672774"/>
          <a:ext cx="835025" cy="348806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U_12_07_1000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홈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3B06FB5-00B3-4FDB-AF15-A8AD4781D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12103"/>
              </p:ext>
            </p:extLst>
          </p:nvPr>
        </p:nvGraphicFramePr>
        <p:xfrm>
          <a:off x="3410903" y="2672774"/>
          <a:ext cx="835025" cy="348806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침대설정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EB1C392-9881-4792-9F40-00B2692C3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45675"/>
              </p:ext>
            </p:extLst>
          </p:nvPr>
        </p:nvGraphicFramePr>
        <p:xfrm>
          <a:off x="4887134" y="2672774"/>
          <a:ext cx="835025" cy="34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수면일기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60DDF78-9BB1-462E-8559-56232101A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63039"/>
              </p:ext>
            </p:extLst>
          </p:nvPr>
        </p:nvGraphicFramePr>
        <p:xfrm>
          <a:off x="6300168" y="2672774"/>
          <a:ext cx="835025" cy="34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U_12_07_4000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자장가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3E52635-4F11-4DDD-941B-DF46FFD3F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28557"/>
              </p:ext>
            </p:extLst>
          </p:nvPr>
        </p:nvGraphicFramePr>
        <p:xfrm>
          <a:off x="1932283" y="3164763"/>
          <a:ext cx="835025" cy="348806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U_12_07_1000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아이 상태 표시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64CF6A6-1DC3-41BD-836B-6DAD9AAA0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04133"/>
              </p:ext>
            </p:extLst>
          </p:nvPr>
        </p:nvGraphicFramePr>
        <p:xfrm>
          <a:off x="6300167" y="3164763"/>
          <a:ext cx="835025" cy="34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U_12_07_5000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자장가 선택재생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12370C0-E971-4481-AD1B-E1623A6D6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39111"/>
              </p:ext>
            </p:extLst>
          </p:nvPr>
        </p:nvGraphicFramePr>
        <p:xfrm>
          <a:off x="4884611" y="3164763"/>
          <a:ext cx="835025" cy="458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평균 수면시간 조회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08A52A8-B5F1-48CD-B88B-0E74210D2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42713"/>
              </p:ext>
            </p:extLst>
          </p:nvPr>
        </p:nvGraphicFramePr>
        <p:xfrm>
          <a:off x="3413254" y="3164763"/>
          <a:ext cx="835025" cy="348806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기본 설정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CA4AA76-204E-4CA4-8E62-33537DA8C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13825"/>
              </p:ext>
            </p:extLst>
          </p:nvPr>
        </p:nvGraphicFramePr>
        <p:xfrm>
          <a:off x="3651379" y="3524803"/>
          <a:ext cx="835025" cy="348806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U_12_07_2001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Seek bar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굴림" pitchFamily="50" charset="-127"/>
                        <a:sym typeface="Wingdings" pitchFamily="2" charset="2"/>
                      </a:endParaRP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1" name="Group 3">
            <a:extLst>
              <a:ext uri="{FF2B5EF4-FFF2-40B4-BE49-F238E27FC236}">
                <a16:creationId xmlns:a16="http://schemas.microsoft.com/office/drawing/2014/main" id="{A695DC29-79E9-49B5-83A6-236AAF70C4B1}"/>
              </a:ext>
            </a:extLst>
          </p:cNvPr>
          <p:cNvGrpSpPr>
            <a:grpSpLocks/>
          </p:cNvGrpSpPr>
          <p:nvPr/>
        </p:nvGrpSpPr>
        <p:grpSpPr bwMode="auto">
          <a:xfrm>
            <a:off x="400345" y="4320975"/>
            <a:ext cx="1531938" cy="1463675"/>
            <a:chOff x="5262" y="3385"/>
            <a:chExt cx="965" cy="922"/>
          </a:xfrm>
        </p:grpSpPr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BE909F22-A7EA-40FF-960C-37F271C76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" y="3385"/>
              <a:ext cx="965" cy="922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BFBFB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3" name="AutoShape 5">
              <a:extLst>
                <a:ext uri="{FF2B5EF4-FFF2-40B4-BE49-F238E27FC236}">
                  <a16:creationId xmlns:a16="http://schemas.microsoft.com/office/drawing/2014/main" id="{8306F799-C4F7-4096-A879-B4E606246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3725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92D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4" name="AutoShape 6">
              <a:extLst>
                <a:ext uri="{FF2B5EF4-FFF2-40B4-BE49-F238E27FC236}">
                  <a16:creationId xmlns:a16="http://schemas.microsoft.com/office/drawing/2014/main" id="{A9FC4165-9340-4A8C-9797-392D568DF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" y="3732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2 Depth</a:t>
              </a:r>
            </a:p>
          </p:txBody>
        </p:sp>
        <p:sp>
          <p:nvSpPr>
            <p:cNvPr id="36" name="AutoShape 7">
              <a:extLst>
                <a:ext uri="{FF2B5EF4-FFF2-40B4-BE49-F238E27FC236}">
                  <a16:creationId xmlns:a16="http://schemas.microsoft.com/office/drawing/2014/main" id="{AA44CEA9-3DD8-44E8-A429-9A42C9547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3585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7" name="AutoShape 8">
              <a:extLst>
                <a:ext uri="{FF2B5EF4-FFF2-40B4-BE49-F238E27FC236}">
                  <a16:creationId xmlns:a16="http://schemas.microsoft.com/office/drawing/2014/main" id="{1FCAD799-6AF0-41DB-924F-7E44AB6D7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" y="3586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Icon Menu</a:t>
              </a:r>
            </a:p>
          </p:txBody>
        </p:sp>
        <p:sp>
          <p:nvSpPr>
            <p:cNvPr id="38" name="AutoShape 9">
              <a:extLst>
                <a:ext uri="{FF2B5EF4-FFF2-40B4-BE49-F238E27FC236}">
                  <a16:creationId xmlns:a16="http://schemas.microsoft.com/office/drawing/2014/main" id="{C84F7526-C861-4C7F-903B-D3041939D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3863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9" name="AutoShape 10">
              <a:extLst>
                <a:ext uri="{FF2B5EF4-FFF2-40B4-BE49-F238E27FC236}">
                  <a16:creationId xmlns:a16="http://schemas.microsoft.com/office/drawing/2014/main" id="{E19E14E3-8BDC-4EE9-AFEE-1C7A58B44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" y="3866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3 Depth</a:t>
              </a:r>
            </a:p>
          </p:txBody>
        </p:sp>
        <p:sp>
          <p:nvSpPr>
            <p:cNvPr id="40" name="AutoShape 11">
              <a:extLst>
                <a:ext uri="{FF2B5EF4-FFF2-40B4-BE49-F238E27FC236}">
                  <a16:creationId xmlns:a16="http://schemas.microsoft.com/office/drawing/2014/main" id="{1655298E-9AB2-476B-8E92-E8EBD843A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3453"/>
              <a:ext cx="87" cy="77"/>
            </a:xfrm>
            <a:prstGeom prst="roundRect">
              <a:avLst>
                <a:gd name="adj" fmla="val 19231"/>
              </a:avLst>
            </a:prstGeom>
            <a:solidFill>
              <a:srgbClr val="C9E4FF"/>
            </a:solidFill>
            <a:ln w="19080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1" name="AutoShape 12">
              <a:extLst>
                <a:ext uri="{FF2B5EF4-FFF2-40B4-BE49-F238E27FC236}">
                  <a16:creationId xmlns:a16="http://schemas.microsoft.com/office/drawing/2014/main" id="{898CD07A-C319-473C-A176-C7E0B740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" y="3454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1 Depth Tab Bar</a:t>
              </a:r>
            </a:p>
          </p:txBody>
        </p:sp>
        <p:sp>
          <p:nvSpPr>
            <p:cNvPr id="42" name="AutoShape 13">
              <a:extLst>
                <a:ext uri="{FF2B5EF4-FFF2-40B4-BE49-F238E27FC236}">
                  <a16:creationId xmlns:a16="http://schemas.microsoft.com/office/drawing/2014/main" id="{36593F5E-25FB-4003-8F77-6C4E5FD7F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" y="3993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4 Depth</a:t>
              </a:r>
            </a:p>
          </p:txBody>
        </p:sp>
        <p:sp>
          <p:nvSpPr>
            <p:cNvPr id="43" name="AutoShape 14">
              <a:extLst>
                <a:ext uri="{FF2B5EF4-FFF2-40B4-BE49-F238E27FC236}">
                  <a16:creationId xmlns:a16="http://schemas.microsoft.com/office/drawing/2014/main" id="{4D7BC6DE-1213-4EA3-A05D-AB54C5F03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4001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9F8D8"/>
            </a:solidFill>
            <a:ln w="19080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4" name="AutoShape 15">
              <a:extLst>
                <a:ext uri="{FF2B5EF4-FFF2-40B4-BE49-F238E27FC236}">
                  <a16:creationId xmlns:a16="http://schemas.microsoft.com/office/drawing/2014/main" id="{C9949051-3B65-48CF-B4C5-DF31B5D65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" y="4131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5 Depth</a:t>
              </a:r>
            </a:p>
          </p:txBody>
        </p:sp>
        <p:sp>
          <p:nvSpPr>
            <p:cNvPr id="45" name="AutoShape 16">
              <a:extLst>
                <a:ext uri="{FF2B5EF4-FFF2-40B4-BE49-F238E27FC236}">
                  <a16:creationId xmlns:a16="http://schemas.microsoft.com/office/drawing/2014/main" id="{899AFEF1-B730-4DF8-AD9B-A0E0058D3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4133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ED6F0"/>
            </a:solidFill>
            <a:ln w="19080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02E242E-2669-4500-8D2B-118AA1306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41740"/>
              </p:ext>
            </p:extLst>
          </p:nvPr>
        </p:nvGraphicFramePr>
        <p:xfrm>
          <a:off x="6300167" y="3724828"/>
          <a:ext cx="835025" cy="34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U_12_07_5000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자장가 자동재생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4B214CF5-C213-42E1-B730-CAFBE8493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839684"/>
              </p:ext>
            </p:extLst>
          </p:nvPr>
        </p:nvGraphicFramePr>
        <p:xfrm>
          <a:off x="6569110" y="4091531"/>
          <a:ext cx="835025" cy="458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U_12_07_3001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자장가 순위</a:t>
                      </a:r>
                      <a:endParaRPr kumimoji="0" lang="en-US" altLang="ko-KR" sz="800" kern="0" dirty="0">
                        <a:solidFill>
                          <a:srgbClr val="333333"/>
                        </a:solidFill>
                        <a:latin typeface="+mn-lt"/>
                      </a:endParaRPr>
                    </a:p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en-US" altLang="ko-KR" sz="800" kern="0" dirty="0" err="1">
                          <a:solidFill>
                            <a:srgbClr val="333333"/>
                          </a:solidFill>
                          <a:latin typeface="+mn-lt"/>
                        </a:rPr>
                        <a:t>ListView</a:t>
                      </a:r>
                      <a:endParaRPr kumimoji="0" lang="ko-KR" altLang="en-US" sz="800" kern="0" dirty="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2F61BF3-1F92-448A-B524-EBBF8DC00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42755"/>
              </p:ext>
            </p:extLst>
          </p:nvPr>
        </p:nvGraphicFramePr>
        <p:xfrm>
          <a:off x="4884611" y="4141289"/>
          <a:ext cx="835025" cy="458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일간 수면기록 조회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439C2DA3-AF7F-409B-9235-A69475E50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12139"/>
              </p:ext>
            </p:extLst>
          </p:nvPr>
        </p:nvGraphicFramePr>
        <p:xfrm>
          <a:off x="5122736" y="3585633"/>
          <a:ext cx="835025" cy="34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U_12_07_3001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평균 수면 그래프</a:t>
                      </a:r>
                      <a:endParaRPr kumimoji="0" lang="en-US" altLang="ko-KR" sz="800" kern="0" dirty="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882B9176-D9F6-4F00-9A8B-C310381C3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83738"/>
              </p:ext>
            </p:extLst>
          </p:nvPr>
        </p:nvGraphicFramePr>
        <p:xfrm>
          <a:off x="5122736" y="4555759"/>
          <a:ext cx="835025" cy="458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U_12_07_3001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일간 수면기록</a:t>
                      </a:r>
                      <a:endParaRPr kumimoji="0" lang="en-US" altLang="ko-KR" sz="800" kern="0" dirty="0">
                        <a:solidFill>
                          <a:srgbClr val="333333"/>
                        </a:solidFill>
                        <a:latin typeface="+mn-lt"/>
                      </a:endParaRPr>
                    </a:p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en-US" altLang="ko-KR" sz="800" kern="0" dirty="0" err="1">
                          <a:solidFill>
                            <a:srgbClr val="333333"/>
                          </a:solidFill>
                          <a:latin typeface="+mn-lt"/>
                        </a:rPr>
                        <a:t>ListView</a:t>
                      </a:r>
                      <a:endParaRPr kumimoji="0" lang="en-US" altLang="ko-KR" sz="800" kern="0" dirty="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0B3AB83-2350-4433-9087-3DD4402E5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65957"/>
              </p:ext>
            </p:extLst>
          </p:nvPr>
        </p:nvGraphicFramePr>
        <p:xfrm>
          <a:off x="3410903" y="4124878"/>
          <a:ext cx="835025" cy="348806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슬립모드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C5532ED7-2329-4E25-985A-9DCB25A6E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27976"/>
              </p:ext>
            </p:extLst>
          </p:nvPr>
        </p:nvGraphicFramePr>
        <p:xfrm>
          <a:off x="3419348" y="4649348"/>
          <a:ext cx="835025" cy="348806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기상모드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Shape 142">
            <a:extLst>
              <a:ext uri="{FF2B5EF4-FFF2-40B4-BE49-F238E27FC236}">
                <a16:creationId xmlns:a16="http://schemas.microsoft.com/office/drawing/2014/main" id="{1C996EF2-0D08-4E36-AE1C-D1A125182710}"/>
              </a:ext>
            </a:extLst>
          </p:cNvPr>
          <p:cNvCxnSpPr>
            <a:cxnSpLocks/>
            <a:stCxn id="24" idx="0"/>
            <a:endCxn id="20" idx="2"/>
          </p:cNvCxnSpPr>
          <p:nvPr/>
        </p:nvCxnSpPr>
        <p:spPr bwMode="auto">
          <a:xfrm rot="16200000" flipV="1">
            <a:off x="4635652" y="2003779"/>
            <a:ext cx="604856" cy="733133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15555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51520" y="1268762"/>
          <a:ext cx="4320480" cy="5281142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614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Bluetooth </a:t>
                      </a:r>
                      <a:r>
                        <a:rPr lang="ko-KR" altLang="en-US" sz="8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연동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스마트 아기침대와 </a:t>
                      </a:r>
                      <a:r>
                        <a:rPr lang="en-US" altLang="ko-KR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</a:t>
                      </a:r>
                      <a:r>
                        <a:rPr lang="ko-KR" altLang="en-US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간의 연동을 위한 </a:t>
                      </a:r>
                      <a:r>
                        <a:rPr lang="en-US" altLang="ko-KR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Bluetooth </a:t>
                      </a:r>
                      <a:r>
                        <a:rPr lang="ko-KR" altLang="en-US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통신 이용 및 연동</a:t>
                      </a:r>
                      <a:endParaRPr lang="ko-KR" altLang="en-US" sz="800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r>
                        <a:rPr lang="ko-KR" altLang="en-US" sz="8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와 패스워드를 이용한 로그인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r>
                        <a:rPr lang="ko-KR" altLang="en-US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와 패스워드를 사용자가 생성하여 이를 기반으로 로그인 기능 제공</a:t>
                      </a:r>
                      <a:endParaRPr lang="ko-KR" altLang="en-US" sz="800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온열시트 온도 조절</a:t>
                      </a:r>
                      <a:endParaRPr lang="ko-KR" altLang="en-US" sz="800" b="0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스마트 아기침대의 온열시트의 적정 온도를 제공 및 사용자가 원하는 온도에 맞게 </a:t>
                      </a:r>
                      <a:r>
                        <a:rPr lang="en-US" altLang="ko-KR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</a:t>
                      </a:r>
                      <a:r>
                        <a:rPr lang="ko-KR" altLang="en-US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에서 제어 가능</a:t>
                      </a:r>
                      <a:endParaRPr lang="ko-KR" altLang="en-US" sz="800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9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자장가 기능</a:t>
                      </a:r>
                      <a:endParaRPr lang="ko-KR" altLang="en-US" sz="800" b="0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</a:t>
                      </a:r>
                      <a:r>
                        <a:rPr lang="ko-KR" altLang="en-US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을 통해 아이에게 자장가 목록을 구성 및 제공</a:t>
                      </a:r>
                      <a:r>
                        <a:rPr lang="en-US" altLang="ko-KR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아이가 좋아하는 자장가 </a:t>
                      </a:r>
                      <a:r>
                        <a:rPr lang="en-US" altLang="ko-KR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ko-KR" altLang="en-US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를 저장하여 아이가 잠을 자려 할 때 자장가 </a:t>
                      </a:r>
                      <a:r>
                        <a:rPr lang="en-US" altLang="ko-KR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ko-KR" altLang="en-US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를 기반으로 선호하는 자장가를 제공</a:t>
                      </a:r>
                      <a:endParaRPr lang="ko-KR" altLang="en-US" sz="800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1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아기 활동 </a:t>
                      </a:r>
                      <a:r>
                        <a:rPr lang="ko-KR" altLang="en-US" sz="8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표시 및 알림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아이가 잠에 들었는지</a:t>
                      </a:r>
                      <a:r>
                        <a:rPr lang="en-US" altLang="ko-KR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잠에서 깨어났는지 같은 아이 활동을 자이로 센서의 값을 받아서 </a:t>
                      </a:r>
                      <a:r>
                        <a:rPr lang="en-US" altLang="ko-KR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</a:t>
                      </a:r>
                      <a:r>
                        <a:rPr lang="ko-KR" altLang="en-US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에 표시해주고</a:t>
                      </a:r>
                      <a:r>
                        <a:rPr lang="en-US" altLang="ko-KR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아이가 잠에 드는 시간과 잠에서 깨어난 후에 하는 활동들을 </a:t>
                      </a:r>
                      <a:r>
                        <a:rPr lang="en-US" altLang="ko-KR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ko-KR" altLang="en-US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에 축적하여 다음 아이가 잠에서 깨어날 때 할 수 있는 행동들을 예측하여 </a:t>
                      </a:r>
                      <a:r>
                        <a:rPr lang="en-US" altLang="ko-KR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</a:t>
                      </a:r>
                      <a:r>
                        <a:rPr lang="ko-KR" altLang="en-US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표시 및 사용자에게 정보를 전달</a:t>
                      </a:r>
                      <a:endParaRPr lang="ko-KR" altLang="en-US" sz="800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9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프로필 설정 및 화면 표시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사용자가 아이의 정보를 담을 수 있는 </a:t>
                      </a:r>
                      <a:r>
                        <a:rPr lang="ko-KR" altLang="en-US" sz="800" kern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프로필을 </a:t>
                      </a:r>
                      <a:r>
                        <a:rPr lang="ko-KR" altLang="en-US" sz="800" kern="0" spc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제작 가능 </a:t>
                      </a:r>
                      <a:r>
                        <a:rPr lang="ko-KR" altLang="en-US" sz="8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및 아이의 개월 수에 맞는 정보를 프로필 밑에 텍스트를 통해서 제공</a:t>
                      </a:r>
                      <a:endParaRPr lang="ko-KR" altLang="en-US" sz="800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en-US" altLang="ko-KR" sz="8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&amp; </a:t>
                      </a:r>
                      <a:r>
                        <a:rPr lang="ko-KR" altLang="en-US" sz="80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온열</a:t>
                      </a:r>
                      <a:r>
                        <a:rPr lang="ko-KR" altLang="en-US" sz="8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시트 온도 조절 </a:t>
                      </a:r>
                      <a:r>
                        <a:rPr lang="en-US" altLang="ko-KR" sz="8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&amp; </a:t>
                      </a:r>
                      <a:r>
                        <a:rPr lang="ko-KR" altLang="en-US" sz="80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아기 활동 </a:t>
                      </a:r>
                      <a:r>
                        <a:rPr lang="ko-KR" altLang="en-US" sz="8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표시 </a:t>
                      </a:r>
                      <a:r>
                        <a:rPr lang="en-US" altLang="ko-KR" sz="8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&amp; </a:t>
                      </a:r>
                      <a:r>
                        <a:rPr lang="ko-KR" altLang="en-US" sz="8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알림 </a:t>
                      </a:r>
                      <a:r>
                        <a:rPr lang="en-US" altLang="ko-KR" sz="8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&amp; </a:t>
                      </a:r>
                      <a:r>
                        <a:rPr lang="ko-KR" altLang="en-US" sz="8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프로필 화면 표시 기능들을 </a:t>
                      </a:r>
                      <a:r>
                        <a:rPr lang="en-US" altLang="ko-KR" sz="8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</a:t>
                      </a:r>
                      <a:r>
                        <a:rPr lang="ko-KR" altLang="en-US" sz="8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통해 제공 </a:t>
                      </a:r>
                      <a:endParaRPr lang="ko-KR" altLang="en-US" sz="800" kern="0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4720908" y="1268758"/>
          <a:ext cx="4320480" cy="5125661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57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등받이 각도 자동 조절 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아기가 수면에서 깼을 시 부모를 볼 수 있게 등받이 각도 조절</a:t>
                      </a:r>
                      <a:endParaRPr lang="ko-KR" altLang="en-US" sz="10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2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시트 높이 자동 조절</a:t>
                      </a:r>
                      <a:endParaRPr lang="ko-KR" altLang="en-US" sz="1000" b="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아기의 수면에서 깼을 시 부모의 눈높이에 맞는 높이 조절</a:t>
                      </a:r>
                      <a:endParaRPr lang="ko-KR" altLang="en-US" sz="10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시트 스윙 자동 조절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아기의 수면 유도에 적합한 스윙 정도 조절</a:t>
                      </a:r>
                      <a:endParaRPr lang="ko-KR" altLang="en-US" sz="10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3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프레임 및 내부 </a:t>
                      </a:r>
                      <a:r>
                        <a:rPr 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LED on/off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5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아기의 수면 시 수면에 적합한 색깔의 </a:t>
                      </a:r>
                      <a:r>
                        <a:rPr lang="en-US" altLang="ko-KR" sz="95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LED</a:t>
                      </a:r>
                      <a:r>
                        <a:rPr lang="ko-KR" altLang="en-US" sz="95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ko-KR" altLang="en-US" sz="950" kern="0" spc="0" dirty="0" smtClean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침대 내부에 </a:t>
                      </a:r>
                      <a:r>
                        <a:rPr lang="ko-KR" altLang="en-US" sz="95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설치 및 외부에서 아기의 </a:t>
                      </a:r>
                      <a:r>
                        <a:rPr lang="ko-KR" altLang="en-US" sz="950" kern="0" spc="0" dirty="0" smtClean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수면 여부를 </a:t>
                      </a:r>
                      <a:r>
                        <a:rPr lang="ko-KR" altLang="en-US" sz="95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식별하기 위한 외부 프레임에 </a:t>
                      </a:r>
                      <a:r>
                        <a:rPr lang="en-US" altLang="ko-KR" sz="95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LED </a:t>
                      </a:r>
                      <a:r>
                        <a:rPr lang="ko-KR" altLang="en-US" sz="95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부착</a:t>
                      </a:r>
                      <a:endParaRPr lang="ko-KR" altLang="en-US" sz="95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어플리케이션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EE63098-FD54-4C35-BEC1-2D6932344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35" y="1556793"/>
            <a:ext cx="4770530" cy="4461004"/>
          </a:xfrm>
          <a:prstGeom prst="rect">
            <a:avLst/>
          </a:prstGeom>
        </p:spPr>
      </p:pic>
      <p:sp>
        <p:nvSpPr>
          <p:cNvPr id="16" name="사각형: 둥근 모서리 13">
            <a:extLst>
              <a:ext uri="{FF2B5EF4-FFF2-40B4-BE49-F238E27FC236}">
                <a16:creationId xmlns:a16="http://schemas.microsoft.com/office/drawing/2014/main" id="{D255A1F8-F993-4755-9BF5-4DF762759BC4}"/>
              </a:ext>
            </a:extLst>
          </p:cNvPr>
          <p:cNvSpPr/>
          <p:nvPr/>
        </p:nvSpPr>
        <p:spPr>
          <a:xfrm>
            <a:off x="6040338" y="2102264"/>
            <a:ext cx="1679332" cy="12207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defTabSz="685800">
              <a:buFontTx/>
              <a:buAutoNum type="arabicPeriod"/>
            </a:pP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자장가 재생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indent="-171450" defTabSz="685800">
              <a:buFontTx/>
              <a:buAutoNum type="arabicPeriod"/>
            </a:pP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스윙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단계 동작 및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7-Segment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표시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indent="-171450" defTabSz="685800">
              <a:buFontTx/>
              <a:buAutoNum type="arabicPeriod" startAt="3"/>
            </a:pP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등받이 각도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단계 동작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indent="-171450" defTabSz="685800">
              <a:buFontTx/>
              <a:buAutoNum type="arabicPeriod" startAt="3"/>
            </a:pP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높이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단계 동작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indent="-171450" defTabSz="685800">
              <a:buFontTx/>
              <a:buAutoNum type="arabicPeriod" startAt="3"/>
            </a:pP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온도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단계 동작 및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LED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표시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6.   </a:t>
            </a: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수유등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ON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사각형: 둥근 모서리 28">
            <a:extLst>
              <a:ext uri="{FF2B5EF4-FFF2-40B4-BE49-F238E27FC236}">
                <a16:creationId xmlns:a16="http://schemas.microsoft.com/office/drawing/2014/main" id="{475A3FD6-A9FB-45C6-B570-C77B34152051}"/>
              </a:ext>
            </a:extLst>
          </p:cNvPr>
          <p:cNvSpPr/>
          <p:nvPr/>
        </p:nvSpPr>
        <p:spPr>
          <a:xfrm>
            <a:off x="6040338" y="3616868"/>
            <a:ext cx="1679332" cy="624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defTabSz="685800">
              <a:buFontTx/>
              <a:buAutoNum type="arabicPeriod"/>
            </a:pP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스윙 종료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indent="-171450" defTabSz="685800">
              <a:buFontTx/>
              <a:buAutoNum type="arabicPeriod"/>
            </a:pP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자장가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OFF</a:t>
            </a:r>
          </a:p>
          <a:p>
            <a:pPr marL="171450" indent="-171450" defTabSz="685800">
              <a:buFontTx/>
              <a:buAutoNum type="arabicPeriod" startAt="3"/>
            </a:pP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수유등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OFF</a:t>
            </a:r>
          </a:p>
        </p:txBody>
      </p:sp>
      <p:sp>
        <p:nvSpPr>
          <p:cNvPr id="18" name="사각형: 둥근 모서리 31">
            <a:extLst>
              <a:ext uri="{FF2B5EF4-FFF2-40B4-BE49-F238E27FC236}">
                <a16:creationId xmlns:a16="http://schemas.microsoft.com/office/drawing/2014/main" id="{01309021-0111-4237-BE64-CCA425C79C66}"/>
              </a:ext>
            </a:extLst>
          </p:cNvPr>
          <p:cNvSpPr/>
          <p:nvPr/>
        </p:nvSpPr>
        <p:spPr>
          <a:xfrm>
            <a:off x="6040338" y="4534802"/>
            <a:ext cx="1679332" cy="624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defTabSz="685800">
              <a:buFontTx/>
              <a:buAutoNum type="arabicPeriod"/>
            </a:pP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높이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2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단계 동작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indent="-171450" defTabSz="685800">
              <a:buFontTx/>
              <a:buAutoNum type="arabicPeriod"/>
            </a:pP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등받이 각도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단계 동작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indent="-171450" defTabSz="685800">
              <a:buFontTx/>
              <a:buAutoNum type="arabicPeriod" startAt="3"/>
            </a:pP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온도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단계 동작 및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LED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표시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51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C5910B-9C01-4ABD-AC4D-4FDFBC88D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97234"/>
              </p:ext>
            </p:extLst>
          </p:nvPr>
        </p:nvGraphicFramePr>
        <p:xfrm>
          <a:off x="467544" y="1340768"/>
          <a:ext cx="7920880" cy="5062925"/>
        </p:xfrm>
        <a:graphic>
          <a:graphicData uri="http://schemas.openxmlformats.org/drawingml/2006/table">
            <a:tbl>
              <a:tblPr/>
              <a:tblGrid>
                <a:gridCol w="2140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6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37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831" marR="94831" marT="47416" marB="474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APP_LOGIN</a:t>
                      </a: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3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첫 화면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기존회원은 자신의 계정으로 로그인을 할 수 있음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회원가입을 눌러 회원가입 창으로 이동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2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∎기존회원의 로그인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자신의 계정으로 로그인을 할 수 있음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아직 회원이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아니신가요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가입하기 텍스트를 누르면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창으로 이동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3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로그인</a:t>
                      </a: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DBA61EC5-F017-4859-AD55-A32E9E1DEC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74"/>
          <a:stretch/>
        </p:blipFill>
        <p:spPr>
          <a:xfrm>
            <a:off x="539552" y="2060848"/>
            <a:ext cx="1992197" cy="370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4E312B1-602F-4AE7-8E48-E5DE3CB83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54790"/>
              </p:ext>
            </p:extLst>
          </p:nvPr>
        </p:nvGraphicFramePr>
        <p:xfrm>
          <a:off x="450966" y="1340768"/>
          <a:ext cx="8081474" cy="4931292"/>
        </p:xfrm>
        <a:graphic>
          <a:graphicData uri="http://schemas.openxmlformats.org/drawingml/2006/table">
            <a:tbl>
              <a:tblPr/>
              <a:tblGrid>
                <a:gridCol w="218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336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831" marR="94831" marT="47416" marB="474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APP_JOIN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계정을 생성한다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2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아기이름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생년월일을 입력 한 후 확인을 누르면 가입완료와 동시에 회원정보를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저장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로그인이 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721" marR="65721" marT="18170" marB="18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B1994C6A-4502-4834-A52D-2E78E8AD5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61" y="1951199"/>
            <a:ext cx="2022016" cy="384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4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3981</Words>
  <Application>Microsoft Office PowerPoint</Application>
  <PresentationFormat>화면 슬라이드 쇼(4:3)</PresentationFormat>
  <Paragraphs>872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Trebuchet MS</vt:lpstr>
      <vt:lpstr>Wingdings 2</vt:lpstr>
      <vt:lpstr>굴림</vt:lpstr>
      <vt:lpstr>Monotype Sorts</vt:lpstr>
      <vt:lpstr>맑은 고딕</vt:lpstr>
      <vt:lpstr>Wingdings</vt:lpstr>
      <vt:lpstr>Arial</vt:lpstr>
      <vt:lpstr>현대하모니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Yoon SeokJoon</cp:lastModifiedBy>
  <cp:revision>121</cp:revision>
  <dcterms:created xsi:type="dcterms:W3CDTF">2014-04-16T00:55:54Z</dcterms:created>
  <dcterms:modified xsi:type="dcterms:W3CDTF">2019-08-13T10:35:40Z</dcterms:modified>
</cp:coreProperties>
</file>