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97" r:id="rId3"/>
    <p:sldId id="316" r:id="rId4"/>
    <p:sldId id="291" r:id="rId5"/>
    <p:sldId id="299" r:id="rId6"/>
    <p:sldId id="298" r:id="rId7"/>
    <p:sldId id="271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9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B5AA8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6" autoAdjust="0"/>
    <p:restoredTop sz="94621" autoAdjust="0"/>
  </p:normalViewPr>
  <p:slideViewPr>
    <p:cSldViewPr>
      <p:cViewPr varScale="1">
        <p:scale>
          <a:sx n="105" d="100"/>
          <a:sy n="105" d="100"/>
        </p:scale>
        <p:origin x="21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5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03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5.png"/><Relationship Id="rId10" Type="http://schemas.openxmlformats.org/officeDocument/2006/relationships/image" Target="../media/image20.jpeg"/><Relationship Id="rId4" Type="http://schemas.openxmlformats.org/officeDocument/2006/relationships/image" Target="../media/image4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40188" y="1556789"/>
            <a:ext cx="5976664" cy="4032000"/>
          </a:xfrm>
          <a:prstGeom prst="rect">
            <a:avLst/>
          </a:prstGeom>
          <a:noFill/>
        </p:spPr>
        <p:txBody>
          <a:bodyPr wrap="square" tIns="108000" spcCol="64800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1456" y="222468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1456" y="31701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1456" y="5031447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공통 작성</a:t>
            </a:r>
          </a:p>
        </p:txBody>
      </p:sp>
      <p:sp>
        <p:nvSpPr>
          <p:cNvPr id="29" name="포인트가 12개인 별 28"/>
          <p:cNvSpPr/>
          <p:nvPr/>
        </p:nvSpPr>
        <p:spPr>
          <a:xfrm>
            <a:off x="1761456" y="3600951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1456" y="4539891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1456" y="407413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07796"/>
              </p:ext>
            </p:extLst>
          </p:nvPr>
        </p:nvGraphicFramePr>
        <p:xfrm>
          <a:off x="575556" y="1241377"/>
          <a:ext cx="7992888" cy="516562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LOG-01-03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비밀번호 찾기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회원은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연동했던 계정으로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회원가입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가입 버튼을 누르면 회원 정보와 파충류 정보가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저장됨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 회원의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버튼을 누르면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저장된 계정과 비교하여 일치하면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할 수 있음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 회원의 계정 찾기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저장된 회원 계정과 비교하여 회원 아이디와 휴대폰으로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 찾기가 가능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베이스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(Firebase)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계정 관리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데이터 베이스에 등록된 계정 찾기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2" y="2015663"/>
            <a:ext cx="1789748" cy="36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68760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HOME-01-01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홈 초기화면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홈 메뉴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첫 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상단부의 블루투스 연결 버튼으로 블루투스 통신이 가능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중단에는 파충류 실시간 상태 표시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∎블루투스 연결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상단의 블루투스 연결 버튼을 통해 사용자의 블루투스 항목 선택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∎실시간 파충류 상태 표시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움직임 및 온 습도 센서에서 읽어 들인 환경 데이터를 실시간 표시 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4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 메뉴 선택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어플리케이션 메인 메뉴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개 표시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아두이노와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Bluetooth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통신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Bluetooth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및 파충류 상태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표사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7" y="1729723"/>
            <a:ext cx="1856978" cy="37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7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340768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사육 모드 초기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사육 메뉴 클릭 시 나오는 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자동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및 수동 사육 모드로 각 기능을 제어 할 수 있음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∎자동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사육 모드</a:t>
                      </a: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 클릭 시 자동 사육 모드 실행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파충류 습성에 따라 사육장</a:t>
                      </a: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내부 환경이 자동으로 제어됨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∎수동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사육모드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사용자가 직접 사육 환경을 설정하고 제어할 수 있음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아두이노와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Bluetooth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사육장 내부 환경 제어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2" y="1916831"/>
            <a:ext cx="1861508" cy="36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044552" y="6520259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2801"/>
              </p:ext>
            </p:extLst>
          </p:nvPr>
        </p:nvGraphicFramePr>
        <p:xfrm>
          <a:off x="424356" y="1196752"/>
          <a:ext cx="7992888" cy="5321993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USER-01-02~07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수동 사육 모드 항목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수동 사육 모드 클릭 시 나오는 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차례대로 온도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습도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자외선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먹이 공급과 물 공급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환기 항목으로 구성되어있다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Temperature</a:t>
                      </a: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온도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제어 항목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램프의 세기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밝기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조절을 통해 세밀한 온도 제어가 가능함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Humidity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미스팅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시스템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ON/OFF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제어로 습도를 유지함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UVB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UVB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램프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ON/OFF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제어로 자외선을 공급한다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Feeding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최대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 충전 및 공급이 가능한 먹이 공급 장치 제어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워터펌프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ON/OFF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 물 공급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Fan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팬을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ON/OFF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로 사육장 내부 환기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아두이노와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Bluetooth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사육장 내부 환경 제어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52793"/>
            <a:ext cx="2846194" cy="37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4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0371"/>
              </p:ext>
            </p:extLst>
          </p:nvPr>
        </p:nvGraphicFramePr>
        <p:xfrm>
          <a:off x="539552" y="1268760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GRAPH-01-01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사육장 내부 환경 데이터 그래프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그래프 메뉴 클릭 시 나오는 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실시간 온 습도 데이터 그래프를 출력한다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∎사육장 환경 그래프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실시간 온 습도 데이터 그래프 출력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∎주간 데이터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주간 온 습도 데이터 확인 가능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사육장 내부 환경 데이터 베이스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(Firebase)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관리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사육장 내부 환경 데이터 그래프 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5" y="1626516"/>
            <a:ext cx="1863282" cy="39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68760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GRAPH</a:t>
                      </a: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-01-02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주간 평균 데이터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그래프 화면에서 주간 데이터 버튼을 누르면 나오는 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주간 온 습도 데이터 평균을 나타낸다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∎사육장 환경 그래프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실시간 온 습도 데이터 그래프 출력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∎주간 데이터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주간 온 습도 데이터 확인 가능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사육장 내부 환경 데이터 베이스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(Firebase)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관리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주간 온 습도 평균 데이터 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8" y="1643978"/>
            <a:ext cx="1823355" cy="39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68760"/>
          <a:ext cx="7992888" cy="471116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INFO-01-01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파충류 정보 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파충류 정보 메뉴 클릭 시 나오는 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 시 선택한 파충류 종의 데이터가 출력된다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∎파충류 정보 출력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시 선택한 파충류 종의 데이터를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Firebase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에서 가져와 </a:t>
                      </a: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APP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화면으로 출력한다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데이터 베이스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(Firebase)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파충류 습성 데이터 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read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파충류 정보 전달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3" y="1754281"/>
            <a:ext cx="1765425" cy="37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7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53812"/>
              </p:ext>
            </p:extLst>
          </p:nvPr>
        </p:nvGraphicFramePr>
        <p:xfrm>
          <a:off x="5490755" y="1571980"/>
          <a:ext cx="3185701" cy="4759280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DHT-22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5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ML8511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A0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A1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4ch Relay 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module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5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8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13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Water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Level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Sensor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5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Servo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motor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8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8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86333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1980"/>
            <a:ext cx="4511447" cy="45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0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회로도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1502"/>
              </p:ext>
            </p:extLst>
          </p:nvPr>
        </p:nvGraphicFramePr>
        <p:xfrm>
          <a:off x="5490755" y="1627739"/>
          <a:ext cx="3185701" cy="4358574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LCD</a:t>
                      </a:r>
                      <a:r>
                        <a:rPr 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+ I2C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5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1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 dimmer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Z-C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PWM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12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AC-IN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스팟램프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전원선 한쪽과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LOAD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스팟램프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전원선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다른쪽과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PIR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Moving</a:t>
                      </a: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Sensor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5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HC-06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GND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9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6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RXD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3421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TXD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아두이노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번 핀에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8574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71980"/>
            <a:ext cx="4511447" cy="45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8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76872"/>
          <a:ext cx="8848773" cy="4481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#define SPOT_PIN 12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byte dimming = 0;   //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디밍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레벨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(0~128) 0: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최고밝기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128: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꺼짐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setup()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pinMode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(SPOT_PIN,OUTPUT);                       //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출력모드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attachInterrupt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(0,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zero_crosss_int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RISING);    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크로싱일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때 실행되는 인터럽트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zero_crosss_int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            //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크로싱일때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신호를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생상하여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스팟램프의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데이터 선에 전달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dimtime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(75 * dimming);    //dimming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값에 의해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듀티비가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조절되고 밝기가 조절되게 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delayMicroseconds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dimtime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   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(SPOT_PIN,HIGH);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delayMicroseconds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(10);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(SPOT_PIN,LOW);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UserControlMode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스팟램프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디밍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파충류에게</a:t>
                      </a:r>
                      <a:r>
                        <a:rPr lang="ko-KR" altLang="en-US" sz="1000" dirty="0" smtClean="0"/>
                        <a:t> 열을 공급하는 </a:t>
                      </a:r>
                      <a:r>
                        <a:rPr lang="ko-KR" altLang="en-US" sz="1000" dirty="0" err="1" smtClean="0"/>
                        <a:t>스팟램프의</a:t>
                      </a:r>
                      <a:r>
                        <a:rPr lang="ko-KR" altLang="en-US" sz="1000" dirty="0" smtClean="0"/>
                        <a:t> 밝기를 </a:t>
                      </a:r>
                      <a:r>
                        <a:rPr lang="en-US" altLang="ko-KR" sz="1000" dirty="0" smtClean="0"/>
                        <a:t>AC</a:t>
                      </a:r>
                      <a:r>
                        <a:rPr lang="en-US" altLang="ko-KR" sz="1000" baseline="0" dirty="0" smtClean="0"/>
                        <a:t> Dimmer</a:t>
                      </a:r>
                      <a:r>
                        <a:rPr lang="ko-KR" altLang="en-US" sz="1000" baseline="0" dirty="0" smtClean="0"/>
                        <a:t>로</a:t>
                      </a:r>
                      <a:r>
                        <a:rPr lang="ko-KR" altLang="en-US" sz="1000" dirty="0" smtClean="0"/>
                        <a:t> 조절하여 좀</a:t>
                      </a:r>
                      <a:r>
                        <a:rPr lang="ko-KR" altLang="en-US" sz="1000" baseline="0" dirty="0" smtClean="0"/>
                        <a:t> 더 세밀하게 사육장 내부의 온도를 제어할 수 있다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en-US" altLang="ko-KR" sz="1000" dirty="0" smtClean="0"/>
                        <a:t>AC </a:t>
                      </a:r>
                      <a:r>
                        <a:rPr lang="ko-KR" altLang="en-US" sz="1000" dirty="0" smtClean="0"/>
                        <a:t>교류 신호의 제로 </a:t>
                      </a:r>
                      <a:r>
                        <a:rPr lang="ko-KR" altLang="en-US" sz="1000" dirty="0" err="1" smtClean="0"/>
                        <a:t>크로싱</a:t>
                      </a:r>
                      <a:r>
                        <a:rPr lang="ko-KR" altLang="en-US" sz="1000" dirty="0" smtClean="0"/>
                        <a:t> 지점을 이용하여 </a:t>
                      </a:r>
                      <a:r>
                        <a:rPr lang="en-US" altLang="ko-KR" sz="1000" dirty="0" smtClean="0"/>
                        <a:t>PWM, </a:t>
                      </a:r>
                      <a:r>
                        <a:rPr lang="ko-KR" altLang="en-US" sz="1000" dirty="0" smtClean="0"/>
                        <a:t>즉 위상 제어를 통해 램프의 밝기를 조절한다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윤석준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93702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140341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5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 구성도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파충류 사육을 위한 스마트 환경제어시스템은 </a:t>
            </a:r>
            <a:r>
              <a:rPr lang="en-US" altLang="ko-KR" sz="1200" dirty="0" smtClean="0"/>
              <a:t>H/W</a:t>
            </a:r>
            <a:r>
              <a:rPr lang="ko-KR" altLang="en-US" sz="1200" dirty="0" smtClean="0"/>
              <a:t>인 사육장과 </a:t>
            </a:r>
            <a:r>
              <a:rPr lang="en-US" altLang="ko-KR" sz="1200" dirty="0" smtClean="0"/>
              <a:t>S/W</a:t>
            </a:r>
            <a:r>
              <a:rPr lang="ko-KR" altLang="en-US" sz="1200" dirty="0" smtClean="0"/>
              <a:t>인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Application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Bluetooth </a:t>
            </a:r>
            <a:r>
              <a:rPr lang="ko-KR" altLang="en-US" sz="1200" dirty="0" smtClean="0"/>
              <a:t>통신을 이용해 연동하고있다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endParaRPr lang="en-US" altLang="ko-KR" sz="1200" dirty="0"/>
          </a:p>
          <a:p>
            <a:pPr marL="265113" indent="-265113" latinLnBrk="0">
              <a:buFontTx/>
              <a:buChar char="-"/>
            </a:pPr>
            <a:r>
              <a:rPr lang="ko-KR" altLang="en-US" sz="1200" dirty="0" err="1" smtClean="0"/>
              <a:t>사육자가</a:t>
            </a:r>
            <a:r>
              <a:rPr lang="ko-KR" altLang="en-US" sz="1200" dirty="0" smtClean="0"/>
              <a:t> 키우고자 </a:t>
            </a:r>
            <a:r>
              <a:rPr lang="ko-KR" altLang="en-US" sz="1200" dirty="0"/>
              <a:t>하는 </a:t>
            </a:r>
            <a:r>
              <a:rPr lang="ko-KR" altLang="en-US" sz="1200" dirty="0" smtClean="0"/>
              <a:t>파충류 종을 선택하고 회원 정보를 입력하여 회원 가입을 하면</a:t>
            </a:r>
            <a:r>
              <a:rPr lang="en-US" altLang="ko-KR" sz="1200" dirty="0" smtClean="0"/>
              <a:t> App</a:t>
            </a:r>
            <a:r>
              <a:rPr lang="ko-KR" altLang="en-US" sz="1200" dirty="0" smtClean="0"/>
              <a:t>에서 회원 개인 정보를 저장하고 그에 맞는 사육 환경 값을 제공한다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65113" indent="-265113" latinLnBrk="0">
              <a:buFontTx/>
              <a:buChar char="-"/>
            </a:pPr>
            <a:r>
              <a:rPr lang="ko-KR" altLang="en-US" sz="1200" dirty="0" smtClean="0"/>
              <a:t>메인 화면에서는 크게 </a:t>
            </a:r>
            <a:r>
              <a:rPr lang="ko-KR" altLang="en-US" sz="1200" dirty="0" err="1" smtClean="0"/>
              <a:t>사육자가</a:t>
            </a:r>
            <a:r>
              <a:rPr lang="ko-KR" altLang="en-US" sz="1200" dirty="0" smtClean="0"/>
              <a:t> 수동적으로 기능을 구현할 수 있는 수동 사육 모드와 모든 기능들을 자동적으로 제어해주는 자동 사육 모드가 있으며 이를 통해 파충류 사육을 편리하게 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6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28" y="3501008"/>
            <a:ext cx="3956173" cy="25664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367" y="2996970"/>
            <a:ext cx="1255326" cy="814345"/>
          </a:xfrm>
          <a:prstGeom prst="rect">
            <a:avLst/>
          </a:prstGeom>
        </p:spPr>
      </p:pic>
      <p:pic>
        <p:nvPicPr>
          <p:cNvPr id="24" name="Picture 2" descr="ë¸ë£¨í¬ì¤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017" y="2666029"/>
            <a:ext cx="1222124" cy="5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139" y="2359601"/>
            <a:ext cx="671138" cy="1338851"/>
          </a:xfrm>
          <a:prstGeom prst="rect">
            <a:avLst/>
          </a:prstGeom>
        </p:spPr>
      </p:pic>
      <p:sp>
        <p:nvSpPr>
          <p:cNvPr id="33" name="왼쪽/오른쪽 화살표 32"/>
          <p:cNvSpPr/>
          <p:nvPr/>
        </p:nvSpPr>
        <p:spPr>
          <a:xfrm>
            <a:off x="6951211" y="2828942"/>
            <a:ext cx="452156" cy="256304"/>
          </a:xfrm>
          <a:prstGeom prst="left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716" y="1597167"/>
            <a:ext cx="3766364" cy="1537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8875" y="3168031"/>
            <a:ext cx="1412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&lt;</a:t>
            </a:r>
            <a:r>
              <a:rPr lang="ko-KR" altLang="en-US" sz="1200" b="1" dirty="0" smtClean="0">
                <a:latin typeface="+mn-ea"/>
              </a:rPr>
              <a:t>사육장 </a:t>
            </a:r>
            <a:r>
              <a:rPr lang="ko-KR" altLang="en-US" sz="1200" b="1" dirty="0" err="1" smtClean="0">
                <a:latin typeface="+mn-ea"/>
              </a:rPr>
              <a:t>상단부</a:t>
            </a:r>
            <a:r>
              <a:rPr lang="en-US" altLang="ko-KR" sz="1200" b="1" dirty="0">
                <a:latin typeface="+mn-ea"/>
              </a:rPr>
              <a:t>&gt;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8875" y="6032321"/>
            <a:ext cx="1412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&lt;</a:t>
            </a:r>
            <a:r>
              <a:rPr lang="ko-KR" altLang="en-US" sz="1200" b="1" dirty="0" smtClean="0">
                <a:latin typeface="+mn-ea"/>
              </a:rPr>
              <a:t>사육장 </a:t>
            </a:r>
            <a:r>
              <a:rPr lang="ko-KR" altLang="en-US" sz="1200" b="1" dirty="0" err="1">
                <a:latin typeface="+mn-ea"/>
              </a:rPr>
              <a:t>중</a:t>
            </a:r>
            <a:r>
              <a:rPr lang="ko-KR" altLang="en-US" sz="1200" b="1" dirty="0" err="1" smtClean="0">
                <a:latin typeface="+mn-ea"/>
              </a:rPr>
              <a:t>단부</a:t>
            </a:r>
            <a:r>
              <a:rPr lang="en-US" altLang="ko-KR" sz="1200" b="1" dirty="0">
                <a:latin typeface="+mn-ea"/>
              </a:rPr>
              <a:t>&gt;</a:t>
            </a:r>
            <a:endParaRPr lang="ko-KR" altLang="en-US" sz="1200" b="1" dirty="0">
              <a:latin typeface="+mn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9037" y="2429655"/>
            <a:ext cx="1355532" cy="553494"/>
          </a:xfrm>
          <a:prstGeom prst="rect">
            <a:avLst/>
          </a:prstGeom>
        </p:spPr>
      </p:pic>
      <p:sp>
        <p:nvSpPr>
          <p:cNvPr id="26" name="왼쪽/오른쪽 화살표 25"/>
          <p:cNvSpPr/>
          <p:nvPr/>
        </p:nvSpPr>
        <p:spPr>
          <a:xfrm>
            <a:off x="6019801" y="2833778"/>
            <a:ext cx="496416" cy="256304"/>
          </a:xfrm>
          <a:prstGeom prst="left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76872"/>
          <a:ext cx="8848773" cy="4481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#define MIST_PIN 8              //8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미스팅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setup()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pinMode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(MIST_PIN,OUTPUT);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(MIST_PIN,LOW);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UserControlMode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'^')                 //^: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미스팅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 온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(MIST_PIN,HIGH);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'&amp;')                 //&amp; :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미스팅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 오프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(MIST_PIN,LOW);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loop()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UserControlMode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UserControlMode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미스팅</a:t>
                      </a:r>
                      <a:r>
                        <a:rPr lang="ko-KR" altLang="en-US" sz="1000" dirty="0" smtClean="0"/>
                        <a:t> 시스템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채널 릴레이모듈을 활용하여 </a:t>
                      </a:r>
                      <a:r>
                        <a:rPr lang="en-US" altLang="ko-KR" sz="1000" dirty="0" smtClean="0"/>
                        <a:t>12V</a:t>
                      </a:r>
                      <a:r>
                        <a:rPr lang="ko-KR" altLang="en-US" sz="1000" dirty="0" smtClean="0"/>
                        <a:t> 전압을 사용하는 워터 펌프를 </a:t>
                      </a:r>
                      <a:r>
                        <a:rPr lang="en-US" altLang="ko-KR" sz="1000" dirty="0" smtClean="0"/>
                        <a:t>ON/OFF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제어하여 </a:t>
                      </a:r>
                      <a:r>
                        <a:rPr lang="ko-KR" altLang="en-US" sz="1000" baseline="0" dirty="0" err="1" smtClean="0"/>
                        <a:t>미스팅</a:t>
                      </a:r>
                      <a:r>
                        <a:rPr lang="ko-KR" altLang="en-US" sz="1000" baseline="0" dirty="0" smtClean="0"/>
                        <a:t> 시스템을 동작 시킨다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err="1" smtClean="0"/>
                        <a:t>스팟</a:t>
                      </a:r>
                      <a:r>
                        <a:rPr lang="ko-KR" altLang="en-US" sz="1000" baseline="0" dirty="0" smtClean="0"/>
                        <a:t> 램프 이외의 모든 전기기구들은 릴레이모듈에 의해 제어된다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윤석준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12889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76872"/>
          <a:ext cx="8848773" cy="4481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autoMode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while(1){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humi.AutoHumi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&lt;60)  {               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저습도 일 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명령어 전송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                                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autotimeGap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% 2000 ==0){                                                                                    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Serial.println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('[');} 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temp.AutoTemp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&gt;28 &amp;&amp;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humi.AutoHumi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&gt;70) {   //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고온 적정습도일때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명령어 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autotimeGap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% 2000 ==0){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Serial.println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(']');}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temp.AutoTemp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&gt;24&amp;&amp;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temp.AutoTemp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&lt;=28&amp;&amp;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humi.AutoHumi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&gt;70) {  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적정온도 적정습도일때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{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명령어 전송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autotimeGap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% 2000 ==0){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Serial.println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('{'); }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temp.AutoTemp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&lt;20 &amp;&amp;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humi.AutoHumi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&gt;70){      //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저온 적정습도일때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명령어 전송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autotimeGap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% 2000 ==0){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Serial.println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('}');}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AutoControlMode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자동 사육 모드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송신측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센서 값을 </a:t>
                      </a:r>
                      <a:r>
                        <a:rPr lang="en-US" altLang="ko-KR" sz="1000" dirty="0" smtClean="0"/>
                        <a:t>read</a:t>
                      </a:r>
                      <a:r>
                        <a:rPr lang="ko-KR" altLang="en-US" sz="1000" dirty="0" smtClean="0"/>
                        <a:t>하고 앱과의 통신을 담당하는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번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아두이노에서의</a:t>
                      </a:r>
                      <a:r>
                        <a:rPr lang="ko-KR" altLang="en-US" sz="1000" baseline="0" dirty="0" smtClean="0"/>
                        <a:t> 자동 사육 모드 코드이다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온</a:t>
                      </a:r>
                      <a:r>
                        <a:rPr lang="ko-KR" altLang="en-US" sz="1000" baseline="0" dirty="0" smtClean="0"/>
                        <a:t> 습도의 값에 따라 다른 명령어를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번 </a:t>
                      </a:r>
                      <a:r>
                        <a:rPr lang="ko-KR" altLang="en-US" sz="1000" baseline="0" dirty="0" err="1" smtClean="0"/>
                        <a:t>아두이노에게</a:t>
                      </a:r>
                      <a:r>
                        <a:rPr lang="ko-KR" altLang="en-US" sz="1000" baseline="0" dirty="0" smtClean="0"/>
                        <a:t> 전달하여 상황에 따른 기능 동작을 하게한다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윤석준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19998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8879" y="2276872"/>
          <a:ext cx="8848773" cy="4252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void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AutoControlMode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'['){                            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 습도일 때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미스팅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 가동과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스팟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램프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detachInterrupt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(MIST_PIN,HIGH);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(FAN_PIN,LOW);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'{') {                           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적정 온도 적정 습도일 때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스팟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램프 중간 밝기 조절과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미스팅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실행된다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attachInterrupt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(0,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zero_crosss_int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RISING);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dimming=55;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(FAN_PIN,LOW);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(MIST_PIN,LOW); }       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고온 적정 습도일 때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스팟램프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작은 밝기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미스팅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OFF,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실행된다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＇]＇){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dimming=75;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digitalWrite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(MIST_PIN,LOW);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digit1`alWrite(FAN_PIN,HIGH); }   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if(</a:t>
                      </a:r>
                      <a:r>
                        <a:rPr kumimoji="1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recvd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== '}') {                            //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저온 적정 습도일 때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스팟램프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최고 밝기로 동작한다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dimming=25;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7.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AutoControlMode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자동 사육 모드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수신측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2019.08.13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000" b="1" kern="120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 요소들을 제어하는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번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아두이노에서의</a:t>
                      </a:r>
                      <a:r>
                        <a:rPr lang="ko-KR" altLang="en-US" sz="1000" baseline="0" dirty="0" smtClean="0"/>
                        <a:t> 자동 사육 모드 코드이다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온</a:t>
                      </a:r>
                      <a:r>
                        <a:rPr lang="ko-KR" altLang="en-US" sz="1000" baseline="0" dirty="0" smtClean="0"/>
                        <a:t> 습도의 값에 따라 다른 명령어를 </a:t>
                      </a:r>
                      <a:r>
                        <a:rPr lang="en-US" altLang="ko-KR" sz="1000" baseline="0" dirty="0" smtClean="0"/>
                        <a:t>1</a:t>
                      </a:r>
                      <a:r>
                        <a:rPr lang="ko-KR" altLang="en-US" sz="1000" baseline="0" dirty="0" smtClean="0"/>
                        <a:t>번 </a:t>
                      </a:r>
                      <a:r>
                        <a:rPr lang="ko-KR" altLang="en-US" sz="1000" baseline="0" dirty="0" err="1" smtClean="0"/>
                        <a:t>아두이노에게서</a:t>
                      </a:r>
                      <a:r>
                        <a:rPr lang="ko-KR" altLang="en-US" sz="1000" baseline="0" dirty="0" smtClean="0"/>
                        <a:t> 전달 받고 상황에 따른 기능 동작을 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윤석준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51347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27316" y="1196752"/>
          <a:ext cx="8299776" cy="5200192"/>
        </p:xfrm>
        <a:graphic>
          <a:graphicData uri="http://schemas.openxmlformats.org/drawingml/2006/table">
            <a:tbl>
              <a:tblPr/>
              <a:tblGrid>
                <a:gridCol w="6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9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6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 작업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IDE)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SDK 4.4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스케치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코드 작성 및 개발 도구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개발도구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Inventor2, Firebase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개발을 위해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 Inventor2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 활용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구글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Firebase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툴을 이용하여 회원정보 및 사육 환경 데이터 저장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 언어인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사용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30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기종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(LG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G6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 Uno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어플리케이션을 구동 및 실험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센서 및 장치들을 보드에 연결하여 개발자가 요구한 기능들을 수행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온습도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자외선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적외선 인체 감지 센서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마그네틱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도어 센서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 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수심 감지 센서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센서의 값을 받아와 어플리케이션 내에 그래프 작성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센서의 값을 읽어와 온도가 낮으면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스팟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램프 밝기 최상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높으면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밝기 최하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자외선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센서의 값을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읽어와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UVB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램프의 수명 측정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적외선 인체 감지 센서를 활용해 파충류 개체의 하루 활동량 측정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주간 활동량에 따  른 최적 환경 조건 분석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마그네틱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도어 센서를 통해 사육장 문 개폐 여부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알림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수심 감지 센서를 통해 물 공급 필요 여부를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알림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HC-06(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블루투스 모듈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HC-06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이용하여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핸드폰 사이를 통신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보드 및 개발 툴이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 기반이므로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언어로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6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latinLnBrk="0"/>
            <a:endParaRPr lang="en-US" altLang="ko-KR" sz="1200" dirty="0" smtClean="0"/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1) </a:t>
            </a:r>
            <a:r>
              <a:rPr lang="ko-KR" altLang="en-US" sz="1200" dirty="0" smtClean="0"/>
              <a:t>자동 사육 모드를 실행한다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atinLnBrk="0"/>
            <a:r>
              <a:rPr lang="en-US" altLang="ko-KR" sz="1200" dirty="0" smtClean="0"/>
              <a:t>1-1) </a:t>
            </a:r>
            <a:r>
              <a:rPr lang="ko-KR" altLang="en-US" sz="1200" dirty="0" smtClean="0"/>
              <a:t>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습도 센서로 측정을 하고 </a:t>
            </a:r>
            <a:r>
              <a:rPr lang="en-US" altLang="ko-KR" sz="1200" dirty="0" smtClean="0"/>
              <a:t>LCD</a:t>
            </a:r>
            <a:r>
              <a:rPr lang="ko-KR" altLang="en-US" sz="1200" dirty="0" smtClean="0"/>
              <a:t>에 표시한다</a:t>
            </a:r>
            <a:r>
              <a:rPr lang="en-US" altLang="ko-KR" sz="1200" dirty="0" smtClean="0"/>
              <a:t>. </a:t>
            </a:r>
          </a:p>
          <a:p>
            <a:pPr latinLnBrk="0"/>
            <a:r>
              <a:rPr lang="en-US" altLang="ko-KR" sz="1200" dirty="0" smtClean="0"/>
              <a:t>2-1) </a:t>
            </a:r>
            <a:r>
              <a:rPr lang="ko-KR" altLang="en-US" sz="1200" dirty="0" smtClean="0"/>
              <a:t>사육장 내 환경이 저온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저습도인</a:t>
            </a:r>
            <a:r>
              <a:rPr lang="ko-KR" altLang="en-US" sz="1200" dirty="0" smtClean="0"/>
              <a:t> 경우 </a:t>
            </a:r>
            <a:r>
              <a:rPr lang="ko-KR" altLang="en-US" sz="1200" dirty="0" err="1" smtClean="0"/>
              <a:t>스팟</a:t>
            </a:r>
            <a:r>
              <a:rPr lang="ko-KR" altLang="en-US" sz="1200" dirty="0" smtClean="0"/>
              <a:t> 램프의 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밝기가 강해지며 온도를 높이며 동시에 </a:t>
            </a:r>
            <a:r>
              <a:rPr lang="ko-KR" altLang="en-US" sz="1200" dirty="0" err="1" smtClean="0"/>
              <a:t>미스팅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시스템이 작동하여 습도를 높인다</a:t>
            </a:r>
            <a:r>
              <a:rPr lang="en-US" altLang="ko-KR" sz="1200" dirty="0" smtClean="0"/>
              <a:t>. </a:t>
            </a:r>
          </a:p>
          <a:p>
            <a:pPr latinLnBrk="0"/>
            <a:r>
              <a:rPr lang="en-US" altLang="ko-KR" sz="1200" dirty="0" smtClean="0"/>
              <a:t>2-2) </a:t>
            </a:r>
            <a:r>
              <a:rPr lang="ko-KR" altLang="en-US" sz="1200" dirty="0"/>
              <a:t>사육장 내 환경이 고온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고습도인</a:t>
            </a:r>
            <a:r>
              <a:rPr lang="ko-KR" altLang="en-US" sz="1200" dirty="0" smtClean="0"/>
              <a:t> 경우 </a:t>
            </a:r>
            <a:r>
              <a:rPr lang="ko-KR" altLang="en-US" sz="1200" dirty="0" err="1" smtClean="0"/>
              <a:t>스팟</a:t>
            </a:r>
            <a:r>
              <a:rPr lang="ko-KR" altLang="en-US" sz="1200" dirty="0" smtClean="0"/>
              <a:t> 램프의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밝기가 낮아지면서 온도를 낮추고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동시에 팬이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작동하여 습도를 낮춘다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2-3) </a:t>
            </a:r>
            <a:r>
              <a:rPr lang="ko-KR" altLang="en-US" sz="1200" dirty="0"/>
              <a:t>사육장 내 환경이 </a:t>
            </a:r>
            <a:r>
              <a:rPr lang="ko-KR" altLang="en-US" sz="1200" dirty="0" smtClean="0"/>
              <a:t>고온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저습도인</a:t>
            </a:r>
            <a:r>
              <a:rPr lang="ko-KR" altLang="en-US" sz="1200" dirty="0" smtClean="0"/>
              <a:t> 경우 </a:t>
            </a:r>
            <a:r>
              <a:rPr lang="ko-KR" altLang="en-US" sz="1200" dirty="0" err="1" smtClean="0"/>
              <a:t>스팟</a:t>
            </a:r>
            <a:r>
              <a:rPr lang="ko-KR" altLang="en-US" sz="1200" dirty="0" smtClean="0"/>
              <a:t> 램프의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밝기가 낮아지면서 온도를 낮추고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동시에 </a:t>
            </a:r>
            <a:r>
              <a:rPr lang="ko-KR" altLang="en-US" sz="1200" dirty="0" err="1" smtClean="0"/>
              <a:t>미스팅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시스템이 작동하여 습도를 올린다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2-4) </a:t>
            </a:r>
            <a:r>
              <a:rPr lang="ko-KR" altLang="en-US" sz="1200" dirty="0"/>
              <a:t>사육장 내 환경이 </a:t>
            </a:r>
            <a:r>
              <a:rPr lang="ko-KR" altLang="en-US" sz="1200" dirty="0" smtClean="0"/>
              <a:t>저온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고습도인</a:t>
            </a:r>
            <a:r>
              <a:rPr lang="ko-KR" altLang="en-US" sz="1200" dirty="0" smtClean="0"/>
              <a:t> 경우 </a:t>
            </a:r>
            <a:r>
              <a:rPr lang="ko-KR" altLang="en-US" sz="1200" dirty="0" err="1" smtClean="0"/>
              <a:t>스팟</a:t>
            </a:r>
            <a:r>
              <a:rPr lang="ko-KR" altLang="en-US" sz="1200" dirty="0" smtClean="0"/>
              <a:t> 램프이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밝기가 높아지면서 온도를 높이고 동시에 팬이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작동하여 습도가 낮아진다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3) </a:t>
            </a:r>
            <a:r>
              <a:rPr lang="ko-KR" altLang="en-US" sz="1200" dirty="0" smtClean="0"/>
              <a:t>자동 먹이 공급기를 통해 최대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일분의 먹이를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저장하여 </a:t>
            </a:r>
            <a:r>
              <a:rPr lang="ko-KR" altLang="en-US" sz="1200" dirty="0" err="1" smtClean="0"/>
              <a:t>사육자의</a:t>
            </a:r>
            <a:r>
              <a:rPr lang="ko-KR" altLang="en-US" sz="1200" dirty="0" smtClean="0"/>
              <a:t> 장시간 부재에도 먹이를 자동으로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공급해준다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3-1) </a:t>
            </a:r>
            <a:r>
              <a:rPr lang="ko-KR" altLang="en-US" sz="1200" dirty="0" smtClean="0"/>
              <a:t>자동 먹이 공급기는 먹이를 충전할 때는 왼쪽으로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90</a:t>
            </a:r>
            <a:r>
              <a:rPr lang="ko-KR" altLang="en-US" sz="1200" dirty="0" smtClean="0"/>
              <a:t>도 회전하고 공급 시에는 오른쪽으로 </a:t>
            </a:r>
            <a:r>
              <a:rPr lang="en-US" altLang="ko-KR" sz="1200" dirty="0" smtClean="0"/>
              <a:t>90</a:t>
            </a:r>
            <a:r>
              <a:rPr lang="ko-KR" altLang="en-US" sz="1200" dirty="0" smtClean="0"/>
              <a:t>도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회전하는 메커니즘을 기반으로 동작한다</a:t>
            </a:r>
            <a:r>
              <a:rPr lang="en-US" altLang="ko-KR" sz="1200" dirty="0" smtClean="0"/>
              <a:t>.</a:t>
            </a:r>
          </a:p>
          <a:p>
            <a:pPr latinLnBrk="0"/>
            <a:endParaRPr lang="en-US" altLang="ko-KR" sz="1200" dirty="0" smtClean="0"/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 smtClean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sp>
        <p:nvSpPr>
          <p:cNvPr id="20" name="순서도: 대체 처리 19"/>
          <p:cNvSpPr/>
          <p:nvPr/>
        </p:nvSpPr>
        <p:spPr>
          <a:xfrm>
            <a:off x="1939742" y="1667752"/>
            <a:ext cx="1061548" cy="18354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자동 사육 모드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순서도: 판단 22"/>
          <p:cNvSpPr/>
          <p:nvPr/>
        </p:nvSpPr>
        <p:spPr>
          <a:xfrm>
            <a:off x="1835696" y="2060848"/>
            <a:ext cx="1265148" cy="4238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온도 습도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4" name="Picture 2" descr="lcd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163" y="1997016"/>
            <a:ext cx="921757" cy="5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ht11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64" b="89899" l="10000" r="92143">
                        <a14:foregroundMark x1="92143" y1="41751" x2="92143" y2="41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97666" y="1968149"/>
            <a:ext cx="880798" cy="37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30690" y="3007506"/>
            <a:ext cx="1557181" cy="1877783"/>
            <a:chOff x="1224745" y="1722312"/>
            <a:chExt cx="5251225" cy="7884722"/>
          </a:xfrm>
        </p:grpSpPr>
        <p:pic>
          <p:nvPicPr>
            <p:cNvPr id="31" name="Picture 8" descr="pt2223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800" b="90000" l="9910" r="89790">
                          <a14:foregroundMark x1="34234" y1="33800" x2="34234" y2="33800"/>
                          <a14:foregroundMark x1="22222" y1="36000" x2="46547" y2="37000"/>
                          <a14:foregroundMark x1="45646" y1="36000" x2="34835" y2="18000"/>
                          <a14:foregroundMark x1="49550" y1="37400" x2="44745" y2="28600"/>
                          <a14:foregroundMark x1="28228" y1="25600" x2="20120" y2="37400"/>
                          <a14:foregroundMark x1="20120" y1="37800" x2="24324" y2="29000"/>
                          <a14:foregroundMark x1="35135" y1="22000" x2="35135" y2="10000"/>
                          <a14:foregroundMark x1="39339" y1="7800" x2="11111" y2="8400"/>
                          <a14:backgroundMark x1="36336" y1="44200" x2="52553" y2="85600"/>
                          <a14:backgroundMark x1="75976" y1="45200" x2="72072" y2="82600"/>
                          <a14:backgroundMark x1="21622" y1="50200" x2="25225" y2="764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745" y="1722312"/>
              <a:ext cx="5251225" cy="78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타원 32"/>
            <p:cNvSpPr/>
            <p:nvPr/>
          </p:nvSpPr>
          <p:spPr>
            <a:xfrm>
              <a:off x="2367797" y="4754954"/>
              <a:ext cx="1579628" cy="1373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glow rad="2286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2" descr="ê´ë ¨ ì´ë¯¸ì§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2000" l="10000" r="90000">
                        <a14:foregroundMark x1="69778" y1="92000" x2="69778" y2="92000"/>
                        <a14:foregroundMark x1="50222" y1="12667" x2="50222" y2="12667"/>
                        <a14:foregroundMark x1="31778" y1="5778" x2="31778" y2="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1548638" y="3726967"/>
            <a:ext cx="801049" cy="10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pt2223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800" b="90000" l="9910" r="89790">
                        <a14:foregroundMark x1="34234" y1="33800" x2="34234" y2="33800"/>
                        <a14:foregroundMark x1="22222" y1="36000" x2="46547" y2="37000"/>
                        <a14:foregroundMark x1="45646" y1="36000" x2="34835" y2="18000"/>
                        <a14:foregroundMark x1="49550" y1="37400" x2="44745" y2="28600"/>
                        <a14:foregroundMark x1="28228" y1="25600" x2="20120" y2="37400"/>
                        <a14:foregroundMark x1="20120" y1="37800" x2="24324" y2="29000"/>
                        <a14:foregroundMark x1="35135" y1="22000" x2="35135" y2="10000"/>
                        <a14:foregroundMark x1="39339" y1="7800" x2="11111" y2="8400"/>
                        <a14:backgroundMark x1="36336" y1="44200" x2="52553" y2="85600"/>
                        <a14:backgroundMark x1="75976" y1="45200" x2="72072" y2="82600"/>
                        <a14:backgroundMark x1="21622" y1="50200" x2="25225" y2="7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96" y="3007506"/>
            <a:ext cx="1557181" cy="187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t2223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800" b="90000" l="9910" r="89790">
                        <a14:foregroundMark x1="34234" y1="33800" x2="34234" y2="33800"/>
                        <a14:foregroundMark x1="22222" y1="36000" x2="46547" y2="37000"/>
                        <a14:foregroundMark x1="45646" y1="36000" x2="34835" y2="18000"/>
                        <a14:foregroundMark x1="49550" y1="37400" x2="44745" y2="28600"/>
                        <a14:foregroundMark x1="28228" y1="25600" x2="20120" y2="37400"/>
                        <a14:foregroundMark x1="20120" y1="37800" x2="24324" y2="29000"/>
                        <a14:foregroundMark x1="35135" y1="22000" x2="35135" y2="10000"/>
                        <a14:foregroundMark x1="39339" y1="7800" x2="11111" y2="8400"/>
                        <a14:backgroundMark x1="36336" y1="44200" x2="52553" y2="85600"/>
                        <a14:backgroundMark x1="75976" y1="45200" x2="72072" y2="82600"/>
                        <a14:backgroundMark x1="21622" y1="50200" x2="25225" y2="7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68" y="3007506"/>
            <a:ext cx="1557181" cy="187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ê´ë ¨ ì´ë¯¸ì§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78" b="92000" l="10000" r="90000">
                        <a14:foregroundMark x1="69778" y1="92000" x2="69778" y2="92000"/>
                        <a14:foregroundMark x1="50222" y1="12667" x2="50222" y2="12667"/>
                        <a14:foregroundMark x1="31778" y1="5778" x2="31778" y2="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3566616" y="3726967"/>
            <a:ext cx="801049" cy="10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1914512" y="3554623"/>
            <a:ext cx="1578271" cy="1089029"/>
            <a:chOff x="247199" y="3572999"/>
            <a:chExt cx="1578271" cy="1089029"/>
          </a:xfrm>
        </p:grpSpPr>
        <p:grpSp>
          <p:nvGrpSpPr>
            <p:cNvPr id="39" name="그룹 38"/>
            <p:cNvGrpSpPr/>
            <p:nvPr/>
          </p:nvGrpSpPr>
          <p:grpSpPr>
            <a:xfrm>
              <a:off x="247199" y="3572999"/>
              <a:ext cx="980470" cy="1089029"/>
              <a:chOff x="1029748" y="3515204"/>
              <a:chExt cx="980470" cy="1089029"/>
            </a:xfrm>
          </p:grpSpPr>
          <p:pic>
            <p:nvPicPr>
              <p:cNvPr id="51" name="Picture 2" descr="ë¯¸ì¤í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97386">
                <a:off x="1029748" y="3515204"/>
                <a:ext cx="980470" cy="980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2" name="직선 연결선 51"/>
              <p:cNvCxnSpPr/>
              <p:nvPr/>
            </p:nvCxnSpPr>
            <p:spPr>
              <a:xfrm flipH="1">
                <a:off x="1687898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H="1">
                <a:off x="1739186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1802210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540936" y="3572999"/>
              <a:ext cx="980470" cy="1089029"/>
              <a:chOff x="1029748" y="3515204"/>
              <a:chExt cx="980470" cy="1089029"/>
            </a:xfrm>
          </p:grpSpPr>
          <p:pic>
            <p:nvPicPr>
              <p:cNvPr id="47" name="Picture 2" descr="ë¯¸ì¤í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97386">
                <a:off x="1029748" y="3515204"/>
                <a:ext cx="980470" cy="980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8" name="직선 연결선 47"/>
              <p:cNvCxnSpPr/>
              <p:nvPr/>
            </p:nvCxnSpPr>
            <p:spPr>
              <a:xfrm flipH="1">
                <a:off x="1687898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>
                <a:off x="1739186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1802210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845000" y="3572999"/>
              <a:ext cx="980470" cy="1089029"/>
              <a:chOff x="1029748" y="3515204"/>
              <a:chExt cx="980470" cy="1089029"/>
            </a:xfrm>
          </p:grpSpPr>
          <p:pic>
            <p:nvPicPr>
              <p:cNvPr id="43" name="Picture 2" descr="ë¯¸ì¤í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97386">
                <a:off x="1029748" y="3515204"/>
                <a:ext cx="980470" cy="980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4" name="직선 연결선 43"/>
              <p:cNvCxnSpPr/>
              <p:nvPr/>
            </p:nvCxnSpPr>
            <p:spPr>
              <a:xfrm flipH="1">
                <a:off x="1687898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>
                <a:off x="1739186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802210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원통 41"/>
            <p:cNvSpPr/>
            <p:nvPr/>
          </p:nvSpPr>
          <p:spPr>
            <a:xfrm rot="16200000">
              <a:off x="1230283" y="3633958"/>
              <a:ext cx="45719" cy="787931"/>
            </a:xfrm>
            <a:prstGeom prst="can">
              <a:avLst/>
            </a:prstGeom>
            <a:solidFill>
              <a:schemeClr val="tx1">
                <a:alpha val="4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5" name="직선 화살표 연결선 54"/>
          <p:cNvCxnSpPr/>
          <p:nvPr/>
        </p:nvCxnSpPr>
        <p:spPr>
          <a:xfrm>
            <a:off x="2468270" y="1864982"/>
            <a:ext cx="0" cy="195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374073" y="2264526"/>
            <a:ext cx="4616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131840" y="2272784"/>
            <a:ext cx="383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396096" y="2233387"/>
            <a:ext cx="415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측정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100844" y="22405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표시</a:t>
            </a:r>
            <a:endParaRPr lang="ko-KR" altLang="en-US" sz="800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2494916" y="2789541"/>
            <a:ext cx="1530244" cy="282907"/>
          </a:xfrm>
          <a:prstGeom prst="bentConnector3">
            <a:avLst>
              <a:gd name="adj1" fmla="val 9979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0800000" flipV="1">
            <a:off x="769647" y="2787925"/>
            <a:ext cx="1741994" cy="302725"/>
          </a:xfrm>
          <a:prstGeom prst="bentConnector3">
            <a:avLst>
              <a:gd name="adj1" fmla="val 10030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1841471" y="2781673"/>
            <a:ext cx="0" cy="286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2874640" y="2804110"/>
            <a:ext cx="0" cy="286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475587" y="2484720"/>
            <a:ext cx="8181" cy="3048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06224" y="2778103"/>
            <a:ext cx="52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온도</a:t>
            </a:r>
            <a:r>
              <a:rPr lang="ko-KR" altLang="en-US" sz="800" dirty="0"/>
              <a:t>↑</a:t>
            </a:r>
          </a:p>
          <a:p>
            <a:r>
              <a:rPr lang="ko-KR" altLang="en-US" sz="800" dirty="0" smtClean="0"/>
              <a:t>습도↑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740260" y="2778103"/>
            <a:ext cx="52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온도↓</a:t>
            </a:r>
            <a:endParaRPr lang="en-US" altLang="ko-KR" sz="800" dirty="0" smtClean="0"/>
          </a:p>
          <a:p>
            <a:r>
              <a:rPr lang="ko-KR" altLang="en-US" sz="800" dirty="0" smtClean="0"/>
              <a:t>습도</a:t>
            </a:r>
            <a:r>
              <a:rPr lang="ko-KR" altLang="en-US" sz="800" dirty="0"/>
              <a:t>↓</a:t>
            </a:r>
            <a:endParaRPr lang="en-US" altLang="ko-KR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2856038" y="2778103"/>
            <a:ext cx="52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온도</a:t>
            </a:r>
            <a:r>
              <a:rPr lang="ko-KR" altLang="en-US" sz="800" dirty="0"/>
              <a:t>↑</a:t>
            </a:r>
          </a:p>
          <a:p>
            <a:r>
              <a:rPr lang="ko-KR" altLang="en-US" sz="800" dirty="0" smtClean="0"/>
              <a:t>습도</a:t>
            </a:r>
            <a:r>
              <a:rPr lang="ko-KR" altLang="en-US" sz="800" dirty="0"/>
              <a:t>↓</a:t>
            </a:r>
            <a:endParaRPr lang="en-US" altLang="ko-KR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3980310" y="2778103"/>
            <a:ext cx="52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온도</a:t>
            </a:r>
            <a:r>
              <a:rPr lang="ko-KR" altLang="en-US" sz="800" dirty="0"/>
              <a:t>↓</a:t>
            </a:r>
            <a:endParaRPr lang="en-US" altLang="ko-KR" sz="800" dirty="0"/>
          </a:p>
          <a:p>
            <a:r>
              <a:rPr lang="ko-KR" altLang="en-US" sz="800" dirty="0" smtClean="0"/>
              <a:t>습도</a:t>
            </a:r>
            <a:r>
              <a:rPr lang="ko-KR" altLang="en-US" sz="800" dirty="0"/>
              <a:t>↑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89560" y="4705201"/>
            <a:ext cx="1131041" cy="1681572"/>
          </a:xfrm>
          <a:prstGeom prst="rect">
            <a:avLst/>
          </a:prstGeom>
        </p:spPr>
      </p:pic>
      <p:sp>
        <p:nvSpPr>
          <p:cNvPr id="70" name="순서도: 대체 처리 69"/>
          <p:cNvSpPr/>
          <p:nvPr/>
        </p:nvSpPr>
        <p:spPr>
          <a:xfrm>
            <a:off x="511130" y="5425173"/>
            <a:ext cx="1061548" cy="18354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자동 먹이 공급기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572678" y="5516946"/>
            <a:ext cx="253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순서도: 판단 71"/>
          <p:cNvSpPr/>
          <p:nvPr/>
        </p:nvSpPr>
        <p:spPr>
          <a:xfrm>
            <a:off x="3282873" y="4798017"/>
            <a:ext cx="853150" cy="24562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먹이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endCxn id="72" idx="1"/>
          </p:cNvCxnSpPr>
          <p:nvPr/>
        </p:nvCxnSpPr>
        <p:spPr>
          <a:xfrm>
            <a:off x="2950498" y="4920829"/>
            <a:ext cx="33237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순서도: 문서 73"/>
          <p:cNvSpPr/>
          <p:nvPr/>
        </p:nvSpPr>
        <p:spPr>
          <a:xfrm>
            <a:off x="3143354" y="5523259"/>
            <a:ext cx="534466" cy="52443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왼</a:t>
            </a:r>
            <a:r>
              <a:rPr lang="ko-KR" altLang="en-US" sz="800" dirty="0" smtClean="0">
                <a:solidFill>
                  <a:schemeClr val="tx1"/>
                </a:solidFill>
              </a:rPr>
              <a:t>쪽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90º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순서도: 문서 74"/>
          <p:cNvSpPr/>
          <p:nvPr/>
        </p:nvSpPr>
        <p:spPr>
          <a:xfrm>
            <a:off x="3793186" y="5523259"/>
            <a:ext cx="534466" cy="52443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오른쪽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90º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6" name="꺾인 연결선 75"/>
          <p:cNvCxnSpPr/>
          <p:nvPr/>
        </p:nvCxnSpPr>
        <p:spPr>
          <a:xfrm>
            <a:off x="3703482" y="5195697"/>
            <a:ext cx="376667" cy="327372"/>
          </a:xfrm>
          <a:prstGeom prst="bentConnector3">
            <a:avLst>
              <a:gd name="adj1" fmla="val 1005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723154" y="5047474"/>
            <a:ext cx="2932" cy="1320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endCxn id="74" idx="0"/>
          </p:cNvCxnSpPr>
          <p:nvPr/>
        </p:nvCxnSpPr>
        <p:spPr>
          <a:xfrm rot="5400000">
            <a:off x="3402585" y="5203699"/>
            <a:ext cx="327562" cy="311558"/>
          </a:xfrm>
          <a:prstGeom prst="bentConnector3">
            <a:avLst>
              <a:gd name="adj1" fmla="val 56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28726" y="5223895"/>
            <a:ext cx="415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충전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4015040" y="5223895"/>
            <a:ext cx="415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공급</a:t>
            </a:r>
            <a:endParaRPr lang="ko-KR" altLang="en-US" sz="8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-103466" y="3554623"/>
            <a:ext cx="1578271" cy="1089029"/>
            <a:chOff x="247199" y="3572999"/>
            <a:chExt cx="1578271" cy="1089029"/>
          </a:xfrm>
        </p:grpSpPr>
        <p:grpSp>
          <p:nvGrpSpPr>
            <p:cNvPr id="82" name="그룹 81"/>
            <p:cNvGrpSpPr/>
            <p:nvPr/>
          </p:nvGrpSpPr>
          <p:grpSpPr>
            <a:xfrm>
              <a:off x="247199" y="3572999"/>
              <a:ext cx="980470" cy="1089029"/>
              <a:chOff x="1029748" y="3515204"/>
              <a:chExt cx="980470" cy="1089029"/>
            </a:xfrm>
          </p:grpSpPr>
          <p:pic>
            <p:nvPicPr>
              <p:cNvPr id="94" name="Picture 2" descr="ë¯¸ì¤í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97386">
                <a:off x="1029748" y="3515204"/>
                <a:ext cx="980470" cy="980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5" name="직선 연결선 94"/>
              <p:cNvCxnSpPr/>
              <p:nvPr/>
            </p:nvCxnSpPr>
            <p:spPr>
              <a:xfrm flipH="1">
                <a:off x="1687898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739186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H="1">
                <a:off x="1802210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540936" y="3572999"/>
              <a:ext cx="980470" cy="1089029"/>
              <a:chOff x="1029748" y="3515204"/>
              <a:chExt cx="980470" cy="1089029"/>
            </a:xfrm>
          </p:grpSpPr>
          <p:pic>
            <p:nvPicPr>
              <p:cNvPr id="90" name="Picture 2" descr="ë¯¸ì¤í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97386">
                <a:off x="1029748" y="3515204"/>
                <a:ext cx="980470" cy="980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1" name="직선 연결선 90"/>
              <p:cNvCxnSpPr/>
              <p:nvPr/>
            </p:nvCxnSpPr>
            <p:spPr>
              <a:xfrm flipH="1">
                <a:off x="1687898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1739186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H="1">
                <a:off x="1802210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>
              <a:off x="845000" y="3572999"/>
              <a:ext cx="980470" cy="1089029"/>
              <a:chOff x="1029748" y="3515204"/>
              <a:chExt cx="980470" cy="1089029"/>
            </a:xfrm>
          </p:grpSpPr>
          <p:pic>
            <p:nvPicPr>
              <p:cNvPr id="86" name="Picture 2" descr="ë¯¸ì¤í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497386">
                <a:off x="1029748" y="3515204"/>
                <a:ext cx="980470" cy="9804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7" name="직선 연결선 86"/>
              <p:cNvCxnSpPr/>
              <p:nvPr/>
            </p:nvCxnSpPr>
            <p:spPr>
              <a:xfrm flipH="1">
                <a:off x="1687898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1739186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>
                <a:off x="1802210" y="4352390"/>
                <a:ext cx="1" cy="251843"/>
              </a:xfrm>
              <a:prstGeom prst="line">
                <a:avLst/>
              </a:prstGeom>
              <a:ln w="12700"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원통 84"/>
            <p:cNvSpPr/>
            <p:nvPr/>
          </p:nvSpPr>
          <p:spPr>
            <a:xfrm rot="16200000">
              <a:off x="1230283" y="3633958"/>
              <a:ext cx="45719" cy="787931"/>
            </a:xfrm>
            <a:prstGeom prst="can">
              <a:avLst/>
            </a:prstGeom>
            <a:solidFill>
              <a:schemeClr val="tx1">
                <a:alpha val="4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458822" y="3007506"/>
            <a:ext cx="1557181" cy="1877783"/>
            <a:chOff x="1224745" y="1722312"/>
            <a:chExt cx="5251225" cy="7884722"/>
          </a:xfrm>
        </p:grpSpPr>
        <p:pic>
          <p:nvPicPr>
            <p:cNvPr id="99" name="Picture 8" descr="pt2223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800" b="90000" l="9910" r="89790">
                          <a14:foregroundMark x1="34234" y1="33800" x2="34234" y2="33800"/>
                          <a14:foregroundMark x1="22222" y1="36000" x2="46547" y2="37000"/>
                          <a14:foregroundMark x1="45646" y1="36000" x2="34835" y2="18000"/>
                          <a14:foregroundMark x1="49550" y1="37400" x2="44745" y2="28600"/>
                          <a14:foregroundMark x1="28228" y1="25600" x2="20120" y2="37400"/>
                          <a14:foregroundMark x1="20120" y1="37800" x2="24324" y2="29000"/>
                          <a14:foregroundMark x1="35135" y1="22000" x2="35135" y2="10000"/>
                          <a14:foregroundMark x1="39339" y1="7800" x2="11111" y2="8400"/>
                          <a14:backgroundMark x1="36336" y1="44200" x2="52553" y2="85600"/>
                          <a14:backgroundMark x1="75976" y1="45200" x2="72072" y2="82600"/>
                          <a14:backgroundMark x1="21622" y1="50200" x2="25225" y2="764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745" y="1722312"/>
              <a:ext cx="5251225" cy="788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타원 99"/>
            <p:cNvSpPr/>
            <p:nvPr/>
          </p:nvSpPr>
          <p:spPr>
            <a:xfrm>
              <a:off x="2367797" y="4754954"/>
              <a:ext cx="1579628" cy="1373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glow rad="228600">
                <a:srgbClr val="FFFF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5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65113" indent="-265113" algn="ctr" latinLnBrk="0"/>
            <a:endParaRPr lang="en-US" altLang="ko-KR" sz="1600" b="1" i="1" dirty="0">
              <a:solidFill>
                <a:srgbClr val="FF0000"/>
              </a:solidFill>
            </a:endParaRPr>
          </a:p>
          <a:p>
            <a:pPr latinLnBrk="0"/>
            <a:endParaRPr lang="en-US" altLang="ko-KR" sz="1200" dirty="0" smtClean="0"/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 smtClean="0"/>
          </a:p>
          <a:p>
            <a:pPr latinLnBrk="0"/>
            <a:r>
              <a:rPr lang="en-US" altLang="ko-KR" sz="1200" dirty="0" smtClean="0"/>
              <a:t>1) </a:t>
            </a:r>
            <a:r>
              <a:rPr lang="ko-KR" altLang="en-US" sz="1200" dirty="0" smtClean="0"/>
              <a:t>회원 가입하여 </a:t>
            </a:r>
            <a:r>
              <a:rPr lang="ko-KR" altLang="en-US" sz="1200" dirty="0"/>
              <a:t>프로그램을 실행한다</a:t>
            </a:r>
            <a:r>
              <a:rPr lang="en-US" altLang="ko-KR" sz="1200" dirty="0"/>
              <a:t>.</a:t>
            </a:r>
          </a:p>
          <a:p>
            <a:pPr latinLnBrk="0"/>
            <a:r>
              <a:rPr lang="en-US" altLang="ko-KR" sz="1200" dirty="0" smtClean="0"/>
              <a:t>1-1) </a:t>
            </a:r>
            <a:r>
              <a:rPr lang="ko-KR" altLang="en-US" sz="1200" dirty="0" smtClean="0"/>
              <a:t>비밀번호 분실 시 비밀번호 찾기를 한다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2) </a:t>
            </a:r>
            <a:r>
              <a:rPr lang="ko-KR" altLang="en-US" sz="1200" dirty="0" smtClean="0"/>
              <a:t>홈 초기화면에 들어와 사육 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파충류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메뉴를 고른다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2-1) </a:t>
            </a:r>
            <a:r>
              <a:rPr lang="ko-KR" altLang="en-US" sz="1200" dirty="0" smtClean="0"/>
              <a:t>블루투스 연결을 해제하고 싶은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블루투스                             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로그아웃 버튼을 이용한다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3) </a:t>
            </a:r>
            <a:r>
              <a:rPr lang="ko-KR" altLang="en-US" sz="1200" dirty="0" smtClean="0"/>
              <a:t>사육 모드 메뉴에서 수동 사육 모드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 사육 모드를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고를 수 있다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4) </a:t>
            </a:r>
            <a:r>
              <a:rPr lang="ko-KR" altLang="en-US" sz="1200" dirty="0" smtClean="0"/>
              <a:t>수동 사육 모드 선택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다양한 메뉴가 존재하며 온도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습도</a:t>
            </a:r>
            <a:r>
              <a:rPr lang="en-US" altLang="ko-KR" sz="1200" dirty="0" smtClean="0"/>
              <a:t>, UVB, </a:t>
            </a:r>
            <a:r>
              <a:rPr lang="ko-KR" altLang="en-US" sz="1200" dirty="0" smtClean="0"/>
              <a:t>먹이 공급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물 공급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팬의 동작을 수동적으로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제어할 수 있다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5) </a:t>
            </a:r>
            <a:r>
              <a:rPr lang="ko-KR" altLang="en-US" sz="1200" dirty="0" smtClean="0"/>
              <a:t>자동 사육 모드 선택 시</a:t>
            </a:r>
            <a:r>
              <a:rPr lang="en-US" altLang="ko-KR" sz="1200" dirty="0" smtClean="0"/>
              <a:t>, 4)</a:t>
            </a:r>
            <a:r>
              <a:rPr lang="ko-KR" altLang="en-US" sz="1200" dirty="0" smtClean="0"/>
              <a:t>에서 언급한 요소들을  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자동으로 제어해준다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6) </a:t>
            </a:r>
            <a:r>
              <a:rPr lang="ko-KR" altLang="en-US" sz="1200" dirty="0" smtClean="0"/>
              <a:t>그래프 메뉴 선택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사육장 내 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습도 데이터를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단위로 축적하여 그래프로 표시하고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단위 데이터를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연속해서 축적하여 주간 평균 데이터를 사용자에게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제공한다</a:t>
            </a:r>
            <a:r>
              <a:rPr lang="en-US" altLang="ko-KR" sz="1200" dirty="0" smtClean="0"/>
              <a:t>.</a:t>
            </a:r>
          </a:p>
          <a:p>
            <a:pPr latinLnBrk="0"/>
            <a:r>
              <a:rPr lang="en-US" altLang="ko-KR" sz="1200" dirty="0" smtClean="0"/>
              <a:t>7) </a:t>
            </a:r>
            <a:r>
              <a:rPr lang="ko-KR" altLang="en-US" sz="1200" dirty="0" smtClean="0"/>
              <a:t>파충류 정보 메뉴 선택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회원 가입할 때 선택한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파충류 종에 맞는 파충류 정보와 사육 환경 값들을 </a:t>
            </a:r>
            <a:endParaRPr lang="en-US" altLang="ko-KR" sz="1200" dirty="0" smtClean="0"/>
          </a:p>
          <a:p>
            <a:pPr latinLnBrk="0"/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사용자에게 제공한다</a:t>
            </a:r>
            <a:r>
              <a:rPr lang="en-US" altLang="ko-KR" sz="1200" dirty="0" smtClean="0"/>
              <a:t>.</a:t>
            </a:r>
          </a:p>
          <a:p>
            <a:pPr latinLnBrk="0"/>
            <a:endParaRPr lang="en-US" altLang="ko-KR" sz="1200" dirty="0" smtClean="0"/>
          </a:p>
          <a:p>
            <a:pPr latinLnBrk="0"/>
            <a:endParaRPr lang="en-US" altLang="ko-KR" sz="1200" dirty="0" smtClean="0"/>
          </a:p>
          <a:p>
            <a:pPr latinLnBrk="0"/>
            <a:endParaRPr lang="en-US" altLang="ko-KR" sz="1200" dirty="0"/>
          </a:p>
          <a:p>
            <a:pPr latinLnBrk="0"/>
            <a:endParaRPr lang="en-US" altLang="ko-KR" sz="1200" dirty="0" smtClean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1" y="4365104"/>
            <a:ext cx="2376264" cy="189837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5" y="2006401"/>
            <a:ext cx="432048" cy="86189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51" y="2006148"/>
            <a:ext cx="416960" cy="86214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40" y="1997016"/>
            <a:ext cx="429135" cy="88040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0" y="3068960"/>
            <a:ext cx="431458" cy="880405"/>
          </a:xfrm>
          <a:prstGeom prst="rect">
            <a:avLst/>
          </a:prstGeom>
        </p:spPr>
      </p:pic>
      <p:sp>
        <p:nvSpPr>
          <p:cNvPr id="31" name="순서도: 대체 처리 30"/>
          <p:cNvSpPr/>
          <p:nvPr/>
        </p:nvSpPr>
        <p:spPr>
          <a:xfrm>
            <a:off x="759790" y="1664790"/>
            <a:ext cx="1061548" cy="18354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어플리케이션 실행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178447" y="2437218"/>
            <a:ext cx="1690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54511" y="2437218"/>
            <a:ext cx="1690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971709" y="2924944"/>
            <a:ext cx="0" cy="168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71709" y="1844824"/>
            <a:ext cx="0" cy="168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1626" y="2804110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회원 로그인</a:t>
            </a:r>
            <a:endParaRPr lang="ko-KR" altLang="en-US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1286184" y="2804110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회원 가입</a:t>
            </a:r>
            <a:endParaRPr lang="ko-KR" altLang="en-US" sz="600" dirty="0"/>
          </a:p>
        </p:txBody>
      </p:sp>
      <p:sp>
        <p:nvSpPr>
          <p:cNvPr id="39" name="TextBox 38"/>
          <p:cNvSpPr txBox="1"/>
          <p:nvPr/>
        </p:nvSpPr>
        <p:spPr>
          <a:xfrm>
            <a:off x="1779216" y="2804110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mtClean="0"/>
              <a:t>비밀번호 찾기</a:t>
            </a:r>
            <a:endParaRPr lang="ko-KR" altLang="en-US" sz="600" dirty="0"/>
          </a:p>
        </p:txBody>
      </p:sp>
      <p:sp>
        <p:nvSpPr>
          <p:cNvPr id="40" name="TextBox 39"/>
          <p:cNvSpPr txBox="1"/>
          <p:nvPr/>
        </p:nvSpPr>
        <p:spPr>
          <a:xfrm>
            <a:off x="663240" y="3886324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홈 초기화면</a:t>
            </a:r>
            <a:endParaRPr lang="ko-KR" altLang="en-US" sz="6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80" y="3070137"/>
            <a:ext cx="415801" cy="878050"/>
          </a:xfrm>
          <a:prstGeom prst="rect">
            <a:avLst/>
          </a:prstGeom>
        </p:spPr>
      </p:pic>
      <p:cxnSp>
        <p:nvCxnSpPr>
          <p:cNvPr id="42" name="직선 화살표 연결선 41"/>
          <p:cNvCxnSpPr/>
          <p:nvPr/>
        </p:nvCxnSpPr>
        <p:spPr>
          <a:xfrm>
            <a:off x="1142127" y="3501008"/>
            <a:ext cx="5148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05558" y="388632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사육모드</a:t>
            </a:r>
            <a:endParaRPr lang="ko-KR" altLang="en-US" sz="6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05" y="3076912"/>
            <a:ext cx="409883" cy="8712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548287" y="3886324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28" y="3076912"/>
            <a:ext cx="410418" cy="86948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374438" y="3886324"/>
            <a:ext cx="596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파충류 정보</a:t>
            </a:r>
            <a:endParaRPr lang="ko-KR" altLang="en-US" sz="600" dirty="0"/>
          </a:p>
        </p:txBody>
      </p:sp>
      <p:sp>
        <p:nvSpPr>
          <p:cNvPr id="48" name="순서도: 데이터 47"/>
          <p:cNvSpPr/>
          <p:nvPr/>
        </p:nvSpPr>
        <p:spPr>
          <a:xfrm>
            <a:off x="509406" y="4304512"/>
            <a:ext cx="1054020" cy="28942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블루투스로그아웃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048506" y="3501008"/>
            <a:ext cx="5148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956088" y="3501008"/>
            <a:ext cx="5148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954510" y="3988831"/>
            <a:ext cx="0" cy="286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1839034" y="4011253"/>
            <a:ext cx="1" cy="462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853822" y="5276723"/>
            <a:ext cx="0" cy="168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1416923" y="5229200"/>
            <a:ext cx="240034" cy="152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937849" y="5183013"/>
            <a:ext cx="713553" cy="190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2042543" y="5229200"/>
            <a:ext cx="267313" cy="147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2042543" y="5152726"/>
            <a:ext cx="708603" cy="220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2953" y="6172472"/>
            <a:ext cx="6319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Temperature</a:t>
            </a:r>
            <a:endParaRPr lang="ko-KR" altLang="en-US" sz="6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8984" y="6172078"/>
            <a:ext cx="5036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Humidity</a:t>
            </a:r>
            <a:endParaRPr lang="ko-KR" altLang="en-US" sz="600" dirty="0"/>
          </a:p>
        </p:txBody>
      </p:sp>
      <p:sp>
        <p:nvSpPr>
          <p:cNvPr id="60" name="TextBox 59"/>
          <p:cNvSpPr txBox="1"/>
          <p:nvPr/>
        </p:nvSpPr>
        <p:spPr>
          <a:xfrm>
            <a:off x="1672963" y="6172078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UVB</a:t>
            </a:r>
            <a:endParaRPr lang="ko-KR" altLang="en-US" sz="600" dirty="0"/>
          </a:p>
        </p:txBody>
      </p:sp>
      <p:sp>
        <p:nvSpPr>
          <p:cNvPr id="61" name="TextBox 60"/>
          <p:cNvSpPr txBox="1"/>
          <p:nvPr/>
        </p:nvSpPr>
        <p:spPr>
          <a:xfrm>
            <a:off x="2074127" y="6172078"/>
            <a:ext cx="4635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Feeding</a:t>
            </a:r>
            <a:endParaRPr lang="ko-KR" altLang="en-US" sz="6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2587" y="6172078"/>
            <a:ext cx="3080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Fan</a:t>
            </a:r>
            <a:endParaRPr lang="ko-KR" altLang="en-US" sz="6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36" y="4276717"/>
            <a:ext cx="410306" cy="89127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766288" y="419517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수동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1839034" y="4117514"/>
            <a:ext cx="1690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2772383" y="3988831"/>
            <a:ext cx="0" cy="286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83494" y="5117739"/>
            <a:ext cx="7777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mtClean="0"/>
              <a:t>주간 평균 데이터</a:t>
            </a:r>
            <a:endParaRPr lang="ko-KR" altLang="en-US" sz="600" dirty="0"/>
          </a:p>
        </p:txBody>
      </p:sp>
      <p:sp>
        <p:nvSpPr>
          <p:cNvPr id="68" name="순서도: 데이터 67"/>
          <p:cNvSpPr/>
          <p:nvPr/>
        </p:nvSpPr>
        <p:spPr>
          <a:xfrm>
            <a:off x="1946130" y="4052123"/>
            <a:ext cx="682884" cy="140427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4299668" y="2377988"/>
            <a:ext cx="3656708" cy="16698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03350" y="3354239"/>
            <a:ext cx="1736402" cy="86684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502749"/>
            <a:ext cx="1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파충류 사육을 위한 스마트환경시스템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APP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61226" y="1484784"/>
            <a:ext cx="864096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46345" y="2816602"/>
            <a:ext cx="864096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59832" y="4149080"/>
            <a:ext cx="864096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59832" y="5301208"/>
            <a:ext cx="864096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31840" y="1728531"/>
            <a:ext cx="69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홈</a:t>
            </a:r>
            <a:endParaRPr lang="en-US" altLang="ko-KR" sz="12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038418" y="3061950"/>
            <a:ext cx="87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사육 모드</a:t>
            </a:r>
            <a:endParaRPr lang="en-US" altLang="ko-KR" sz="12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133105" y="4331275"/>
            <a:ext cx="69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데이터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그래프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31840" y="5469549"/>
            <a:ext cx="69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파충류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정보</a:t>
            </a:r>
            <a:endParaRPr lang="ko-KR" altLang="en-US" sz="1200" b="1" dirty="0"/>
          </a:p>
        </p:txBody>
      </p:sp>
      <p:cxnSp>
        <p:nvCxnSpPr>
          <p:cNvPr id="30" name="꺾인 연결선 29"/>
          <p:cNvCxnSpPr>
            <a:endCxn id="22" idx="1"/>
          </p:cNvCxnSpPr>
          <p:nvPr/>
        </p:nvCxnSpPr>
        <p:spPr>
          <a:xfrm rot="16200000" flipH="1">
            <a:off x="2547784" y="4033076"/>
            <a:ext cx="625642" cy="398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3" idx="1"/>
          </p:cNvCxnSpPr>
          <p:nvPr/>
        </p:nvCxnSpPr>
        <p:spPr>
          <a:xfrm rot="16200000" flipH="1">
            <a:off x="2293034" y="4930453"/>
            <a:ext cx="1135143" cy="3984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3"/>
          </p:cNvCxnSpPr>
          <p:nvPr/>
        </p:nvCxnSpPr>
        <p:spPr>
          <a:xfrm flipV="1">
            <a:off x="2339752" y="3787662"/>
            <a:ext cx="32403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20" idx="1"/>
          </p:cNvCxnSpPr>
          <p:nvPr/>
        </p:nvCxnSpPr>
        <p:spPr>
          <a:xfrm rot="5400000" flipH="1" flipV="1">
            <a:off x="2501706" y="3374842"/>
            <a:ext cx="706835" cy="382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5" idx="1"/>
          </p:cNvCxnSpPr>
          <p:nvPr/>
        </p:nvCxnSpPr>
        <p:spPr>
          <a:xfrm rot="5400000" flipH="1" flipV="1">
            <a:off x="2195395" y="2346814"/>
            <a:ext cx="1331817" cy="3998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5" idx="3"/>
          </p:cNvCxnSpPr>
          <p:nvPr/>
        </p:nvCxnSpPr>
        <p:spPr>
          <a:xfrm>
            <a:off x="3925322" y="188082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2" idx="3"/>
          </p:cNvCxnSpPr>
          <p:nvPr/>
        </p:nvCxnSpPr>
        <p:spPr>
          <a:xfrm flipV="1">
            <a:off x="3923928" y="4544949"/>
            <a:ext cx="375740" cy="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3" idx="3"/>
            <a:endCxn id="94" idx="1"/>
          </p:cNvCxnSpPr>
          <p:nvPr/>
        </p:nvCxnSpPr>
        <p:spPr>
          <a:xfrm>
            <a:off x="3923928" y="5697252"/>
            <a:ext cx="37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283968" y="1484784"/>
            <a:ext cx="3672408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512433" y="2593086"/>
            <a:ext cx="1544184" cy="5851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83968" y="4149080"/>
            <a:ext cx="3672408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518981" y="3284810"/>
            <a:ext cx="1537636" cy="5851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669685" y="2747160"/>
            <a:ext cx="135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수동 사육 모드</a:t>
            </a:r>
            <a:endParaRPr lang="ko-KR" alt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438520" y="33085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699001" y="3440089"/>
            <a:ext cx="1357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자</a:t>
            </a:r>
            <a:r>
              <a:rPr lang="ko-KR" altLang="en-US" sz="1200" b="1" dirty="0" smtClean="0"/>
              <a:t>동 사육 모드</a:t>
            </a:r>
            <a:endParaRPr lang="ko-KR" altLang="en-US" sz="1200" b="1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402656" y="4265151"/>
            <a:ext cx="1656184" cy="5851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445328" y="4412936"/>
            <a:ext cx="1625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온 습도 데이터 출력</a:t>
            </a:r>
            <a:endParaRPr lang="ko-KR" altLang="en-US" sz="120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224144" y="4265150"/>
            <a:ext cx="1656184" cy="5851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236250" y="44129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주간 데이터 출력</a:t>
            </a:r>
            <a:endParaRPr lang="ko-KR" altLang="en-US" sz="1200" b="1" dirty="0"/>
          </a:p>
        </p:txBody>
      </p:sp>
      <p:cxnSp>
        <p:nvCxnSpPr>
          <p:cNvPr id="76" name="직선 연결선 75"/>
          <p:cNvCxnSpPr>
            <a:stCxn id="67" idx="3"/>
            <a:endCxn id="69" idx="1"/>
          </p:cNvCxnSpPr>
          <p:nvPr/>
        </p:nvCxnSpPr>
        <p:spPr>
          <a:xfrm flipV="1">
            <a:off x="6058840" y="4557724"/>
            <a:ext cx="1653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4395968" y="1591697"/>
            <a:ext cx="1544184" cy="5851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160152" y="1588254"/>
            <a:ext cx="1544184" cy="5851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510528" y="1746795"/>
            <a:ext cx="132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Bluetooth </a:t>
            </a:r>
            <a:r>
              <a:rPr lang="ko-KR" altLang="en-US" sz="1200" b="1" dirty="0" smtClean="0"/>
              <a:t>연결</a:t>
            </a:r>
            <a:endParaRPr lang="ko-KR" altLang="en-US" sz="1200" b="1" dirty="0"/>
          </a:p>
        </p:txBody>
      </p:sp>
      <p:cxnSp>
        <p:nvCxnSpPr>
          <p:cNvPr id="88" name="직선 연결선 87"/>
          <p:cNvCxnSpPr>
            <a:stCxn id="86" idx="3"/>
            <a:endCxn id="87" idx="1"/>
          </p:cNvCxnSpPr>
          <p:nvPr/>
        </p:nvCxnSpPr>
        <p:spPr>
          <a:xfrm flipV="1">
            <a:off x="5940152" y="1880828"/>
            <a:ext cx="220000" cy="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242804" y="1749765"/>
            <a:ext cx="146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파충류 상태 출력</a:t>
            </a:r>
            <a:endParaRPr lang="ko-KR" altLang="en-US" sz="1200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4300320" y="5404678"/>
            <a:ext cx="1544184" cy="585148"/>
          </a:xfrm>
          <a:prstGeom prst="roundRect">
            <a:avLst>
              <a:gd name="adj" fmla="val 1197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4402656" y="5554008"/>
            <a:ext cx="146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파충류 정보 출력</a:t>
            </a:r>
            <a:endParaRPr lang="ko-KR" altLang="en-US" sz="1200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6701245" y="2429078"/>
            <a:ext cx="863942" cy="2804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701245" y="2762488"/>
            <a:ext cx="863942" cy="2804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703829" y="3096997"/>
            <a:ext cx="863942" cy="2804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698849" y="3407668"/>
            <a:ext cx="882069" cy="2804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701245" y="3723357"/>
            <a:ext cx="863942" cy="2804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53" idx="3"/>
            <a:endCxn id="105" idx="1"/>
          </p:cNvCxnSpPr>
          <p:nvPr/>
        </p:nvCxnSpPr>
        <p:spPr>
          <a:xfrm>
            <a:off x="6056617" y="2885660"/>
            <a:ext cx="644628" cy="9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53" idx="3"/>
          </p:cNvCxnSpPr>
          <p:nvPr/>
        </p:nvCxnSpPr>
        <p:spPr>
          <a:xfrm>
            <a:off x="6056617" y="2885660"/>
            <a:ext cx="644628" cy="665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3" idx="3"/>
            <a:endCxn id="103" idx="1"/>
          </p:cNvCxnSpPr>
          <p:nvPr/>
        </p:nvCxnSpPr>
        <p:spPr>
          <a:xfrm>
            <a:off x="6056617" y="2885660"/>
            <a:ext cx="647212" cy="35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53" idx="3"/>
            <a:endCxn id="102" idx="1"/>
          </p:cNvCxnSpPr>
          <p:nvPr/>
        </p:nvCxnSpPr>
        <p:spPr>
          <a:xfrm>
            <a:off x="6056617" y="2885660"/>
            <a:ext cx="644628" cy="1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53" idx="3"/>
            <a:endCxn id="92" idx="1"/>
          </p:cNvCxnSpPr>
          <p:nvPr/>
        </p:nvCxnSpPr>
        <p:spPr>
          <a:xfrm flipV="1">
            <a:off x="6056617" y="2569281"/>
            <a:ext cx="644628" cy="31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20" idx="3"/>
            <a:endCxn id="114" idx="1"/>
          </p:cNvCxnSpPr>
          <p:nvPr/>
        </p:nvCxnSpPr>
        <p:spPr>
          <a:xfrm>
            <a:off x="3910441" y="3212646"/>
            <a:ext cx="389227" cy="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802003" y="2459888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온도 제어</a:t>
            </a:r>
            <a:endParaRPr lang="en-US" altLang="ko-KR" sz="900" b="1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6799651" y="2812062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습도 제어</a:t>
            </a:r>
            <a:endParaRPr lang="en-US" altLang="ko-KR" sz="900" b="1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6754423" y="3141554"/>
            <a:ext cx="817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자외선 공급</a:t>
            </a:r>
            <a:endParaRPr lang="en-US" altLang="ko-KR" sz="900" b="1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6730801" y="3459732"/>
            <a:ext cx="865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먹이</a:t>
            </a:r>
            <a:r>
              <a:rPr lang="en-US" altLang="ko-KR" sz="900" b="1" dirty="0" smtClean="0"/>
              <a:t>,</a:t>
            </a:r>
            <a:r>
              <a:rPr lang="ko-KR" altLang="en-US" sz="900" b="1" dirty="0" smtClean="0"/>
              <a:t>물 공급</a:t>
            </a:r>
            <a:endParaRPr lang="en-US" altLang="ko-KR" sz="900" b="1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6753254" y="3763662"/>
            <a:ext cx="865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사육장 환기</a:t>
            </a:r>
            <a:endParaRPr lang="en-US" altLang="ko-KR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74338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4283968" y="6374029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98618"/>
              </p:ext>
            </p:extLst>
          </p:nvPr>
        </p:nvGraphicFramePr>
        <p:xfrm>
          <a:off x="251520" y="1268762"/>
          <a:ext cx="4320480" cy="542276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24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Bluetooth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파충류 정보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온도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습도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움직임 등 다양한 데이터를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전송하기 위한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Bluetooth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모듈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연동한다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온도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습도 조절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사육장 내부의 온도와 습도를 파충류 습성에 맞게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제어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가능하다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 </a:t>
                      </a:r>
                      <a:r>
                        <a:rPr lang="ko-KR" altLang="en-US" sz="900" b="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미스팅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습도가 내려갈 경우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통해 사용자에게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알려준다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 먹이 공급 시스템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일분의 파충류의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먹이를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자동적으로</a:t>
                      </a:r>
                      <a:r>
                        <a:rPr lang="ko-KR" altLang="en-US" sz="9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공급한다</a:t>
                      </a:r>
                      <a:r>
                        <a:rPr lang="en-US" altLang="ko-KR" sz="900" kern="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 물 공급 시스템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사육장 내부의 물그릇에서 물의 양이 부족할 경우 수위조절 센서를 활용하여 사용자에게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알려준다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움직임 감지 및 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파충류의 움직임을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움직임 감지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센서를 활용해 파충류의 움직임을 감지하여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질병 감염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탈피 정보를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제공한다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사육장 잠금 및 해제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도어 관리 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센서를 활용하여 사육장의 잠금 여부를 확인하고 사용자에게 정보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전달한다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스팟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램프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밝기 조절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조광기를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활용하여 램프의 밝기를 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조절한다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35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UVB </a:t>
                      </a: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램프 </a:t>
                      </a:r>
                      <a:r>
                        <a:rPr lang="en-US" altLang="ko-KR" sz="9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ON/OFF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릴레이 모듈을 활용하여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통해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UVB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램프를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ON/OFF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58119"/>
                  </a:ext>
                </a:extLst>
              </a:tr>
              <a:tr h="66062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사육장 환경 데이터 그래프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하루의 사육장 온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습도 정보를 데이터 그래프로 표현 및 축적하여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달 단위의 데이터를 사용자에게 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통해 제공한다</a:t>
                      </a:r>
                      <a:r>
                        <a:rPr lang="en-US" altLang="ko-KR" sz="900" kern="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00558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0863"/>
              </p:ext>
            </p:extLst>
          </p:nvPr>
        </p:nvGraphicFramePr>
        <p:xfrm>
          <a:off x="4720908" y="1268758"/>
          <a:ext cx="4320480" cy="5105271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7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3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H/W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자동 먹이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공급 시스템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서보모터를</a:t>
                      </a: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 활용해 </a:t>
                      </a:r>
                      <a:r>
                        <a:rPr lang="ko-KR" altLang="en-US" sz="100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먹이 그릇과 </a:t>
                      </a: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부착하여 자동으로 먹이를 공급하는 시스템 </a:t>
                      </a:r>
                      <a:r>
                        <a:rPr lang="ko-KR" altLang="en-US" sz="100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구축한다</a:t>
                      </a:r>
                      <a:r>
                        <a:rPr lang="en-US" altLang="ko-KR" sz="100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5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자동 </a:t>
                      </a:r>
                      <a:r>
                        <a:rPr lang="ko-KR" altLang="en-US" sz="1000" b="0" kern="0" spc="0" dirty="0" err="1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미스팅</a:t>
                      </a:r>
                      <a:r>
                        <a:rPr lang="ko-KR" altLang="en-US" sz="1000" b="0" kern="0" spc="0" baseline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1000" b="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워터펌프</a:t>
                      </a:r>
                      <a:r>
                        <a:rPr lang="en-US" altLang="ko-KR" sz="10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노즐</a:t>
                      </a:r>
                      <a:r>
                        <a:rPr lang="en-US" altLang="ko-KR" sz="10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호스를 통해 습도를 유지하기 위해 물이 분사되는 자동 </a:t>
                      </a:r>
                      <a:r>
                        <a:rPr lang="ko-KR" altLang="en-US" sz="1000" kern="0" spc="0" dirty="0" err="1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미스팅</a:t>
                      </a: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 시스템 구축</a:t>
                      </a:r>
                      <a:r>
                        <a:rPr lang="en-US" altLang="ko-KR" sz="10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습 습도 센서를 활용해 자동으로 </a:t>
                      </a:r>
                      <a:r>
                        <a:rPr lang="ko-KR" altLang="en-US" sz="1000" kern="0" spc="0" dirty="0" err="1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미스팅</a:t>
                      </a:r>
                      <a:r>
                        <a:rPr lang="ko-KR" altLang="en-US" sz="1000" kern="0" spc="0" dirty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 시스템이 작동하여 습도를 </a:t>
                      </a:r>
                      <a:r>
                        <a:rPr lang="ko-KR" altLang="en-US" sz="100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증가시킨다</a:t>
                      </a:r>
                      <a:r>
                        <a:rPr lang="en-US" altLang="ko-KR" sz="1000" kern="0" spc="0" dirty="0" smtClean="0">
                          <a:solidFill>
                            <a:schemeClr val="tx1"/>
                          </a:solidFill>
                          <a:effectLst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 물 공급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물 그릇의 물이 없는 경우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미니 워터 펌프를 이용하여 물을 공급한다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9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사육장 내 온도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습도 측정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사육장 내 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습도 센서를 이용하여  온도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습도를 측정한다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44844"/>
              </p:ext>
            </p:extLst>
          </p:nvPr>
        </p:nvGraphicFramePr>
        <p:xfrm>
          <a:off x="168879" y="2132855"/>
          <a:ext cx="8852029" cy="4347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96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43272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AutoControlMode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자동 사육 모드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2019. 08. 13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파충류 사육을 위한 스마트 환경제어시스템에서 </a:t>
                      </a:r>
                      <a:r>
                        <a:rPr lang="ko-KR" altLang="en-US" sz="1000" dirty="0" err="1" smtClean="0"/>
                        <a:t>사육자가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APP</a:t>
                      </a:r>
                      <a:r>
                        <a:rPr lang="ko-KR" altLang="en-US" sz="1000" dirty="0" smtClean="0"/>
                        <a:t>에서 자동 사육</a:t>
                      </a:r>
                      <a:r>
                        <a:rPr lang="ko-KR" altLang="en-US" sz="1000" baseline="0" dirty="0" smtClean="0"/>
                        <a:t> 모드로 사육을 할 시 발생하는 흐름도 이다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윤석준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sp>
        <p:nvSpPr>
          <p:cNvPr id="54" name="바닥글 개체 틀 78"/>
          <p:cNvSpPr>
            <a:spLocks noGrp="1"/>
          </p:cNvSpPr>
          <p:nvPr>
            <p:ph type="ftr" sz="quarter" idx="11"/>
          </p:nvPr>
        </p:nvSpPr>
        <p:spPr>
          <a:xfrm>
            <a:off x="3044552" y="6439762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469520" y="246058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파충류 사육을 위한 스마트 환경 제어시스템 자동 사육 모드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AutoShape 85"/>
          <p:cNvSpPr>
            <a:spLocks noChangeArrowheads="1"/>
          </p:cNvSpPr>
          <p:nvPr/>
        </p:nvSpPr>
        <p:spPr bwMode="auto">
          <a:xfrm>
            <a:off x="603350" y="2780513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41"/>
          <p:cNvSpPr>
            <a:spLocks noChangeArrowheads="1"/>
          </p:cNvSpPr>
          <p:nvPr/>
        </p:nvSpPr>
        <p:spPr bwMode="auto">
          <a:xfrm>
            <a:off x="1385574" y="3097665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APP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실행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판단 57"/>
          <p:cNvSpPr/>
          <p:nvPr/>
        </p:nvSpPr>
        <p:spPr>
          <a:xfrm>
            <a:off x="1361761" y="3775528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rot="5400000">
            <a:off x="1891986" y="3594553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직선 화살표 연결선 59"/>
          <p:cNvCxnSpPr/>
          <p:nvPr/>
        </p:nvCxnSpPr>
        <p:spPr>
          <a:xfrm rot="5400000">
            <a:off x="1902305" y="4342265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1" name="꺾인 연결선 60"/>
          <p:cNvCxnSpPr>
            <a:stCxn id="58" idx="3"/>
            <a:endCxn id="57" idx="3"/>
          </p:cNvCxnSpPr>
          <p:nvPr/>
        </p:nvCxnSpPr>
        <p:spPr>
          <a:xfrm flipV="1">
            <a:off x="2790511" y="3253240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2" name="TextBox 71"/>
          <p:cNvSpPr txBox="1">
            <a:spLocks noChangeArrowheads="1"/>
          </p:cNvSpPr>
          <p:nvPr/>
        </p:nvSpPr>
        <p:spPr bwMode="auto">
          <a:xfrm>
            <a:off x="1909449" y="4077153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1"/>
          <p:cNvSpPr txBox="1">
            <a:spLocks noChangeArrowheads="1"/>
          </p:cNvSpPr>
          <p:nvPr/>
        </p:nvSpPr>
        <p:spPr bwMode="auto">
          <a:xfrm>
            <a:off x="2836549" y="3210378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41"/>
          <p:cNvSpPr>
            <a:spLocks noChangeArrowheads="1"/>
          </p:cNvSpPr>
          <p:nvPr/>
        </p:nvSpPr>
        <p:spPr bwMode="auto">
          <a:xfrm>
            <a:off x="3620774" y="2977015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자동 사육 모드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환경 제어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5216211" y="2973840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순서도: 판단 65"/>
          <p:cNvSpPr/>
          <p:nvPr/>
        </p:nvSpPr>
        <p:spPr>
          <a:xfrm>
            <a:off x="5216211" y="3491365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7" name="순서도: 판단 66"/>
          <p:cNvSpPr/>
          <p:nvPr/>
        </p:nvSpPr>
        <p:spPr>
          <a:xfrm>
            <a:off x="5216211" y="4013653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순서도: 판단 67"/>
          <p:cNvSpPr/>
          <p:nvPr/>
        </p:nvSpPr>
        <p:spPr>
          <a:xfrm>
            <a:off x="5216211" y="4547053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9" name="순서도: 판단 68"/>
          <p:cNvSpPr/>
          <p:nvPr/>
        </p:nvSpPr>
        <p:spPr>
          <a:xfrm>
            <a:off x="5206686" y="5097915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854261" y="3156403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75" name="직선 연결선 74"/>
          <p:cNvCxnSpPr/>
          <p:nvPr/>
        </p:nvCxnSpPr>
        <p:spPr>
          <a:xfrm flipV="1">
            <a:off x="2080899" y="4972874"/>
            <a:ext cx="0" cy="46355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2" name="직선 연결선 121"/>
          <p:cNvCxnSpPr/>
          <p:nvPr/>
        </p:nvCxnSpPr>
        <p:spPr>
          <a:xfrm>
            <a:off x="4998724" y="3670753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3" name="직선 연결선 122"/>
          <p:cNvCxnSpPr/>
          <p:nvPr/>
        </p:nvCxnSpPr>
        <p:spPr>
          <a:xfrm>
            <a:off x="4993961" y="4199390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4" name="직선 연결선 123"/>
          <p:cNvCxnSpPr/>
          <p:nvPr/>
        </p:nvCxnSpPr>
        <p:spPr>
          <a:xfrm>
            <a:off x="4993961" y="4731203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5" name="직선 연결선 124"/>
          <p:cNvCxnSpPr/>
          <p:nvPr/>
        </p:nvCxnSpPr>
        <p:spPr>
          <a:xfrm>
            <a:off x="4993961" y="5288415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26" name="직선 화살표 연결선 125"/>
          <p:cNvCxnSpPr/>
          <p:nvPr/>
        </p:nvCxnSpPr>
        <p:spPr>
          <a:xfrm>
            <a:off x="6644961" y="3154815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27" name="Rectangle 41"/>
          <p:cNvSpPr>
            <a:spLocks noChangeArrowheads="1"/>
          </p:cNvSpPr>
          <p:nvPr/>
        </p:nvSpPr>
        <p:spPr bwMode="auto">
          <a:xfrm>
            <a:off x="6895786" y="3513590"/>
            <a:ext cx="134041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 err="1" smtClean="0">
                <a:latin typeface="맑은 고딕" pitchFamily="50" charset="-127"/>
                <a:ea typeface="맑은 고딕" pitchFamily="50" charset="-127"/>
              </a:rPr>
              <a:t>미스팅</a:t>
            </a:r>
            <a:r>
              <a:rPr lang="ko-KR" altLang="en-US" sz="1000" kern="0" noProof="0" dirty="0" smtClean="0">
                <a:latin typeface="맑은 고딕" pitchFamily="50" charset="-127"/>
                <a:ea typeface="맑은 고딕" pitchFamily="50" charset="-127"/>
              </a:rPr>
              <a:t> 시스템 및 팬 동작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>
            <a:off x="6654486" y="3670753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29" name="직선 화살표 연결선 128"/>
          <p:cNvCxnSpPr/>
          <p:nvPr/>
        </p:nvCxnSpPr>
        <p:spPr>
          <a:xfrm>
            <a:off x="6635436" y="4197803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0" name="직선 화살표 연결선 129"/>
          <p:cNvCxnSpPr/>
          <p:nvPr/>
        </p:nvCxnSpPr>
        <p:spPr>
          <a:xfrm>
            <a:off x="6635436" y="4729615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1" name="직선 화살표 연결선 130"/>
          <p:cNvCxnSpPr/>
          <p:nvPr/>
        </p:nvCxnSpPr>
        <p:spPr>
          <a:xfrm>
            <a:off x="6635436" y="5272540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32" name="Rectangle 41"/>
          <p:cNvSpPr>
            <a:spLocks noChangeArrowheads="1"/>
          </p:cNvSpPr>
          <p:nvPr/>
        </p:nvSpPr>
        <p:spPr bwMode="auto">
          <a:xfrm>
            <a:off x="6876736" y="4032703"/>
            <a:ext cx="1359462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수위 조절 센서 및 미니 워터 펌프 동작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Oval 44"/>
          <p:cNvSpPr>
            <a:spLocks noChangeArrowheads="1"/>
          </p:cNvSpPr>
          <p:nvPr/>
        </p:nvSpPr>
        <p:spPr bwMode="auto">
          <a:xfrm>
            <a:off x="4720911" y="2878590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4" name="Text Box 59"/>
          <p:cNvSpPr txBox="1">
            <a:spLocks noChangeArrowheads="1"/>
          </p:cNvSpPr>
          <p:nvPr/>
        </p:nvSpPr>
        <p:spPr bwMode="auto">
          <a:xfrm>
            <a:off x="984997" y="5615552"/>
            <a:ext cx="7460697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850" b="0" dirty="0" smtClean="0"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850" b="0" dirty="0" smtClean="0">
                <a:latin typeface="맑은 고딕" pitchFamily="50" charset="-127"/>
                <a:ea typeface="맑은 고딕" pitchFamily="50" charset="-127"/>
              </a:rPr>
              <a:t>에서 자동 사육 모드를 설정한다</a:t>
            </a:r>
            <a:r>
              <a:rPr lang="en-US" altLang="ko-KR" sz="85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50" b="0" dirty="0" smtClean="0">
                <a:latin typeface="맑은 고딕" pitchFamily="50" charset="-127"/>
                <a:ea typeface="맑은 고딕" pitchFamily="50" charset="-127"/>
              </a:rPr>
              <a:t>그렇지 않을 경우</a:t>
            </a:r>
            <a:r>
              <a:rPr lang="en-US" altLang="ko-KR" sz="85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0" b="0" dirty="0" smtClean="0">
                <a:latin typeface="맑은 고딕" pitchFamily="50" charset="-127"/>
                <a:ea typeface="맑은 고딕" pitchFamily="50" charset="-127"/>
              </a:rPr>
              <a:t>메인 화면으로 돌아와 수동 사육 모드</a:t>
            </a:r>
            <a:r>
              <a:rPr lang="en-US" altLang="ko-KR" sz="85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0" b="0" dirty="0" smtClean="0">
                <a:latin typeface="맑은 고딕" pitchFamily="50" charset="-127"/>
                <a:ea typeface="맑은 고딕" pitchFamily="50" charset="-127"/>
              </a:rPr>
              <a:t>자동 사육 모드를 선택하거나 다른 메뉴를 이용한다</a:t>
            </a:r>
            <a:r>
              <a:rPr lang="en-US" altLang="ko-KR" sz="85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 Box 59"/>
          <p:cNvSpPr txBox="1">
            <a:spLocks noChangeArrowheads="1"/>
          </p:cNvSpPr>
          <p:nvPr/>
        </p:nvSpPr>
        <p:spPr bwMode="auto">
          <a:xfrm>
            <a:off x="1050409" y="5875431"/>
            <a:ext cx="7394973" cy="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900" b="0" dirty="0" smtClean="0">
                <a:latin typeface="맑은 고딕" pitchFamily="50" charset="-127"/>
                <a:ea typeface="맑은 고딕" pitchFamily="50" charset="-127"/>
              </a:rPr>
              <a:t>자동 사육 모드가 실행되는 동안 사육장 내 여러가지 환경 요소들이 변하면 최적의 환경 상태를 맞춰주기 위해 자동으로 환경을 제어해준다</a:t>
            </a:r>
            <a:r>
              <a:rPr lang="en-US" altLang="ko-KR" sz="9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Oval 44"/>
          <p:cNvSpPr>
            <a:spLocks noChangeArrowheads="1"/>
          </p:cNvSpPr>
          <p:nvPr/>
        </p:nvSpPr>
        <p:spPr bwMode="auto">
          <a:xfrm>
            <a:off x="2296528" y="3657080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517163" y="3839378"/>
            <a:ext cx="1260648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자동 사육 모드 설정</a:t>
            </a:r>
            <a:endParaRPr lang="ko-KR" altLang="en-US" sz="850" dirty="0"/>
          </a:p>
        </p:txBody>
      </p:sp>
      <p:sp>
        <p:nvSpPr>
          <p:cNvPr id="138" name="순서도: 판단 137"/>
          <p:cNvSpPr/>
          <p:nvPr/>
        </p:nvSpPr>
        <p:spPr>
          <a:xfrm>
            <a:off x="1366524" y="4570072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521926" y="4633922"/>
            <a:ext cx="1260648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0" dirty="0" smtClean="0"/>
              <a:t>자동 사육 모드 실행</a:t>
            </a:r>
            <a:endParaRPr lang="ko-KR" altLang="en-US" sz="850" dirty="0"/>
          </a:p>
        </p:txBody>
      </p:sp>
      <p:sp>
        <p:nvSpPr>
          <p:cNvPr id="140" name="Oval 44"/>
          <p:cNvSpPr>
            <a:spLocks noChangeArrowheads="1"/>
          </p:cNvSpPr>
          <p:nvPr/>
        </p:nvSpPr>
        <p:spPr bwMode="auto">
          <a:xfrm>
            <a:off x="771212" y="5625352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1" name="Oval 44"/>
          <p:cNvSpPr>
            <a:spLocks noChangeArrowheads="1"/>
          </p:cNvSpPr>
          <p:nvPr/>
        </p:nvSpPr>
        <p:spPr bwMode="auto">
          <a:xfrm>
            <a:off x="782121" y="588975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42" name="직선 연결선 141"/>
          <p:cNvCxnSpPr/>
          <p:nvPr/>
        </p:nvCxnSpPr>
        <p:spPr>
          <a:xfrm flipV="1">
            <a:off x="2071374" y="5442613"/>
            <a:ext cx="2161381" cy="2196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43" name="직선 화살표 연결선 142"/>
          <p:cNvCxnSpPr>
            <a:endCxn id="64" idx="2"/>
          </p:cNvCxnSpPr>
          <p:nvPr/>
        </p:nvCxnSpPr>
        <p:spPr>
          <a:xfrm flipV="1">
            <a:off x="4232755" y="3326265"/>
            <a:ext cx="0" cy="21209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4989199" y="3151640"/>
            <a:ext cx="0" cy="2135188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327845" y="3567764"/>
            <a:ext cx="1260648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dirty="0" smtClean="0"/>
              <a:t>습도 제어</a:t>
            </a:r>
            <a:endParaRPr lang="ko-KR" altLang="en-US" sz="850" dirty="0"/>
          </a:p>
        </p:txBody>
      </p:sp>
      <p:sp>
        <p:nvSpPr>
          <p:cNvPr id="146" name="TextBox 145"/>
          <p:cNvSpPr txBox="1"/>
          <p:nvPr/>
        </p:nvSpPr>
        <p:spPr>
          <a:xfrm>
            <a:off x="5314549" y="3045145"/>
            <a:ext cx="1260648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dirty="0" smtClean="0"/>
              <a:t>온도 제어</a:t>
            </a:r>
            <a:endParaRPr lang="ko-KR" altLang="en-US" sz="850" dirty="0"/>
          </a:p>
        </p:txBody>
      </p:sp>
      <p:sp>
        <p:nvSpPr>
          <p:cNvPr id="147" name="TextBox 146"/>
          <p:cNvSpPr txBox="1"/>
          <p:nvPr/>
        </p:nvSpPr>
        <p:spPr>
          <a:xfrm>
            <a:off x="5349388" y="4075598"/>
            <a:ext cx="1260648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dirty="0" smtClean="0"/>
              <a:t>물그릇에 물 공급</a:t>
            </a:r>
            <a:endParaRPr lang="ko-KR" altLang="en-US" sz="850" dirty="0"/>
          </a:p>
        </p:txBody>
      </p:sp>
      <p:sp>
        <p:nvSpPr>
          <p:cNvPr id="148" name="TextBox 147"/>
          <p:cNvSpPr txBox="1"/>
          <p:nvPr/>
        </p:nvSpPr>
        <p:spPr>
          <a:xfrm>
            <a:off x="5349388" y="4612396"/>
            <a:ext cx="1260648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dirty="0" smtClean="0"/>
              <a:t>자동 먹이 공급</a:t>
            </a:r>
            <a:endParaRPr lang="ko-KR" altLang="en-US" sz="850" dirty="0"/>
          </a:p>
        </p:txBody>
      </p:sp>
      <p:sp>
        <p:nvSpPr>
          <p:cNvPr id="149" name="Rectangle 41"/>
          <p:cNvSpPr>
            <a:spLocks noChangeArrowheads="1"/>
          </p:cNvSpPr>
          <p:nvPr/>
        </p:nvSpPr>
        <p:spPr bwMode="auto">
          <a:xfrm>
            <a:off x="6895786" y="3016542"/>
            <a:ext cx="134041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스팟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램프 밝기 제어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41"/>
          <p:cNvSpPr>
            <a:spLocks noChangeArrowheads="1"/>
          </p:cNvSpPr>
          <p:nvPr/>
        </p:nvSpPr>
        <p:spPr bwMode="auto">
          <a:xfrm>
            <a:off x="6876736" y="4559183"/>
            <a:ext cx="1359462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서보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모터를 이용해 먹이 공급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Rectangle 41"/>
          <p:cNvSpPr>
            <a:spLocks noChangeArrowheads="1"/>
          </p:cNvSpPr>
          <p:nvPr/>
        </p:nvSpPr>
        <p:spPr bwMode="auto">
          <a:xfrm>
            <a:off x="6876736" y="5085663"/>
            <a:ext cx="1359462" cy="34721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50" kern="0" dirty="0" smtClean="0">
                <a:latin typeface="맑은 고딕" pitchFamily="50" charset="-127"/>
                <a:ea typeface="맑은 고딕" pitchFamily="50" charset="-127"/>
              </a:rPr>
              <a:t>움직임 센서를 이용해 파충류의 활동량 조사 및 질병</a:t>
            </a:r>
            <a:r>
              <a:rPr lang="en-US" altLang="ko-KR" sz="75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50" kern="0" dirty="0" smtClean="0">
                <a:latin typeface="맑은 고딕" pitchFamily="50" charset="-127"/>
                <a:ea typeface="맑은 고딕" pitchFamily="50" charset="-127"/>
              </a:rPr>
              <a:t>탈피 여부 파악</a:t>
            </a:r>
            <a:endParaRPr kumimoji="0" lang="ko-KR" altLang="en-US" sz="7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49388" y="5153188"/>
            <a:ext cx="12606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" dirty="0" smtClean="0"/>
              <a:t>활동량 및 탈피 여부 파악</a:t>
            </a:r>
            <a:endParaRPr lang="ko-KR" altLang="en-US" sz="850" dirty="0"/>
          </a:p>
        </p:txBody>
      </p:sp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68760"/>
          <a:ext cx="7992888" cy="516562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회원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자신이 연동했던 계정으로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회원가입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가입 버튼을 누르면 회원 정보와 파충류 정보가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저장됨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 회원의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버튼을 누르면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저장된 계정과 비교하여 일치하면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할 수 있음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 회원의 계정 찾기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저장된 회원 계정과 비교하여 회원 아이디와 휴대폰으로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 찾기가 가능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데이터 베이스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(Firebase)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계정 관리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계정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18669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0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68760"/>
          <a:ext cx="7992888" cy="5165622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신규 회원 회원가입 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중복확인과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비밀번호 일치 여부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파충류 정보 입력에 의해 가입 완료가 이루어지고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Firebase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저장됨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회원가입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 신규 회원의 회원가입 창으로 넘어감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가입 버튼을 누르면 회원 정보와 파충류 정보가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저장됨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 회원의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버튼을 누르면 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저장된 계정과 비교하여 일치하면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할 수 있음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 회원의 계정 찾기</a:t>
                      </a:r>
                      <a:endParaRPr lang="ko-KR" altLang="en-US" sz="105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Firebase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저장된 회원 계정과 비교하여 회원 아이디와 휴대폰으로</a:t>
                      </a: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비밀번호 찾기가 가능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데이터 베이스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(Firebase)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계정 관리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회원가입을 통해 생성된 계정을 데이터 베이스에 저장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6" y="1989433"/>
            <a:ext cx="180118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3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3153</Words>
  <Application>Microsoft Office PowerPoint</Application>
  <PresentationFormat>화면 슬라이드 쇼(4:3)</PresentationFormat>
  <Paragraphs>745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Monotype Sorts</vt:lpstr>
      <vt:lpstr>맑은 고딕</vt:lpstr>
      <vt:lpstr>현대하모니 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Yoon SeokJoon</cp:lastModifiedBy>
  <cp:revision>219</cp:revision>
  <dcterms:created xsi:type="dcterms:W3CDTF">2014-04-16T00:55:54Z</dcterms:created>
  <dcterms:modified xsi:type="dcterms:W3CDTF">2019-08-12T16:23:05Z</dcterms:modified>
</cp:coreProperties>
</file>