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7" r:id="rId4"/>
    <p:sldId id="261" r:id="rId5"/>
    <p:sldId id="258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FFFF"/>
    <a:srgbClr val="E329A5"/>
    <a:srgbClr val="F913BD"/>
    <a:srgbClr val="B95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8" y="11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ED54D-5217-40BB-BD38-D995A98034F6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25693-1BDA-4644-98E0-3F4C59182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43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25693-1BDA-4644-98E0-3F4C591825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71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25693-1BDA-4644-98E0-3F4C5918259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4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0ECD-CF51-48F6-83D4-752A19085625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E66-AC34-4DDA-9AEA-2E443A6B2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54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0ECD-CF51-48F6-83D4-752A19085625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E66-AC34-4DDA-9AEA-2E443A6B2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0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0ECD-CF51-48F6-83D4-752A19085625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E66-AC34-4DDA-9AEA-2E443A6B2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43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0ECD-CF51-48F6-83D4-752A19085625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E66-AC34-4DDA-9AEA-2E443A6B2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9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0ECD-CF51-48F6-83D4-752A19085625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E66-AC34-4DDA-9AEA-2E443A6B2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7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0ECD-CF51-48F6-83D4-752A19085625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E66-AC34-4DDA-9AEA-2E443A6B2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1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0ECD-CF51-48F6-83D4-752A19085625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E66-AC34-4DDA-9AEA-2E443A6B2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86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0ECD-CF51-48F6-83D4-752A19085625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E66-AC34-4DDA-9AEA-2E443A6B2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27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0ECD-CF51-48F6-83D4-752A19085625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E66-AC34-4DDA-9AEA-2E443A6B2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6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0ECD-CF51-48F6-83D4-752A19085625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E66-AC34-4DDA-9AEA-2E443A6B2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30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0ECD-CF51-48F6-83D4-752A19085625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E66-AC34-4DDA-9AEA-2E443A6B2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0ECD-CF51-48F6-83D4-752A19085625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80E66-AC34-4DDA-9AEA-2E443A6B2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50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84223"/>
            <a:ext cx="9144000" cy="2325740"/>
          </a:xfrm>
        </p:spPr>
        <p:txBody>
          <a:bodyPr/>
          <a:lstStyle/>
          <a:p>
            <a:r>
              <a:rPr lang="en-US" altLang="ko-KR" dirty="0">
                <a:solidFill>
                  <a:srgbClr val="E329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dirty="0" smtClean="0">
                <a:solidFill>
                  <a:srgbClr val="E329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decorator</a:t>
            </a:r>
            <a:endParaRPr lang="ko-KR" altLang="en-US" dirty="0">
              <a:solidFill>
                <a:srgbClr val="E329A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9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함수형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37753"/>
              </p:ext>
            </p:extLst>
          </p:nvPr>
        </p:nvGraphicFramePr>
        <p:xfrm>
          <a:off x="838200" y="2161064"/>
          <a:ext cx="10515600" cy="296722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8157011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decorator(function):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dirty="0" err="1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wrapper(</a:t>
                      </a: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US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# ...</a:t>
                      </a:r>
                      <a:endParaRPr 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function(</a:t>
                      </a: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US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# ...</a:t>
                      </a:r>
                      <a:endParaRPr 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wrapper</a:t>
                      </a:r>
                    </a:p>
                  </a:txBody>
                  <a:tcPr marL="0" marR="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11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2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클래스형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49298"/>
              </p:ext>
            </p:extLst>
          </p:nvPr>
        </p:nvGraphicFramePr>
        <p:xfrm>
          <a:off x="1279792" y="1825625"/>
          <a:ext cx="10074007" cy="3773070"/>
        </p:xfrm>
        <a:graphic>
          <a:graphicData uri="http://schemas.openxmlformats.org/drawingml/2006/table">
            <a:tbl>
              <a:tblPr/>
              <a:tblGrid>
                <a:gridCol w="10074007">
                  <a:extLst>
                    <a:ext uri="{9D8B030D-6E8A-4147-A177-3AD203B41FA5}">
                      <a16:colId xmlns:a16="http://schemas.microsoft.com/office/drawing/2014/main" val="2734313073"/>
                    </a:ext>
                  </a:extLst>
                </a:gridCol>
              </a:tblGrid>
              <a:tr h="3773070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Decorater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dirty="0" err="1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__</a:t>
                      </a:r>
                      <a:r>
                        <a:rPr lang="en-US" sz="16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__(self, function):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6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self.function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function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dirty="0" err="1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__call__(self, </a:t>
                      </a:r>
                      <a:r>
                        <a:rPr lang="en-US" sz="16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6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6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US" sz="16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6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# ...</a:t>
                      </a:r>
                      <a:endParaRPr lang="en-US" sz="16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6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self.function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6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6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US" sz="16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6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# ...</a:t>
                      </a:r>
                      <a:endParaRPr lang="en-US" sz="16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52350" marB="52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0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0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84223"/>
            <a:ext cx="9144000" cy="232574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E329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@property</a:t>
            </a:r>
            <a:endParaRPr lang="ko-KR" altLang="en-US" dirty="0">
              <a:solidFill>
                <a:srgbClr val="E329A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캡슐화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3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38111"/>
              </p:ext>
            </p:extLst>
          </p:nvPr>
        </p:nvGraphicFramePr>
        <p:xfrm>
          <a:off x="838200" y="1959029"/>
          <a:ext cx="10116000" cy="4351338"/>
        </p:xfrm>
        <a:graphic>
          <a:graphicData uri="http://schemas.openxmlformats.org/drawingml/2006/table">
            <a:tbl>
              <a:tblPr/>
              <a:tblGrid>
                <a:gridCol w="10116000">
                  <a:extLst>
                    <a:ext uri="{9D8B030D-6E8A-4147-A177-3AD203B41FA5}">
                      <a16:colId xmlns:a16="http://schemas.microsoft.com/office/drawing/2014/main" val="3772152771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Number: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800" dirty="0" err="1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__</a:t>
                      </a:r>
                      <a:r>
                        <a:rPr lang="en-US" sz="1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__(self, value</a:t>
                      </a:r>
                      <a:r>
                        <a:rPr lang="en-US" sz="18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self._value</a:t>
                      </a: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value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800" dirty="0" err="1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get_value</a:t>
                      </a: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(self):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8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self._value</a:t>
                      </a:r>
                      <a:endParaRPr lang="en-US" sz="18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800" dirty="0" err="1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set_value</a:t>
                      </a: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(self, value):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self._value</a:t>
                      </a: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value</a:t>
                      </a:r>
                    </a:p>
                  </a:txBody>
                  <a:tcPr marL="0" marR="0" marT="56599" marB="565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067933"/>
                  </a:ext>
                </a:extLst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Number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6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20230"/>
              </p:ext>
            </p:extLst>
          </p:nvPr>
        </p:nvGraphicFramePr>
        <p:xfrm>
          <a:off x="860258" y="2713875"/>
          <a:ext cx="10471484" cy="2223643"/>
        </p:xfrm>
        <a:graphic>
          <a:graphicData uri="http://schemas.openxmlformats.org/drawingml/2006/table">
            <a:tbl>
              <a:tblPr/>
              <a:tblGrid>
                <a:gridCol w="10471484">
                  <a:extLst>
                    <a:ext uri="{9D8B030D-6E8A-4147-A177-3AD203B41FA5}">
                      <a16:colId xmlns:a16="http://schemas.microsoft.com/office/drawing/2014/main" val="13343821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&gt;&gt;&gt;</a:t>
                      </a:r>
                      <a:r>
                        <a:rPr lang="en-US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 a </a:t>
                      </a: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 Number(</a:t>
                      </a:r>
                      <a:r>
                        <a:rPr lang="en-US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&gt;&gt;&gt;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a.get_value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&gt;&gt;&gt;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a.set_value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&gt;&gt;&gt;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a.get_value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598150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8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@property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Number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94980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480574536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Number: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500" dirty="0" err="1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__</a:t>
                      </a:r>
                      <a:r>
                        <a:rPr lang="en-US" sz="15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__(self, value</a:t>
                      </a:r>
                      <a:r>
                        <a:rPr lang="en-US" sz="15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5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5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self._value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5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value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@property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500" dirty="0" err="1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value(self):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5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5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self._value</a:t>
                      </a:r>
                      <a:endParaRPr lang="en-US" sz="15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@</a:t>
                      </a:r>
                      <a:r>
                        <a:rPr lang="en-US" sz="15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value.setter</a:t>
                      </a:r>
                      <a:endParaRPr lang="en-US" sz="15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500" dirty="0" err="1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value(self, value):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5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self._value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5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5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r"/>
                      <a:r>
                        <a:rPr lang="en-US" sz="1500" i="1" u="none" strike="noStrike" dirty="0" smtClean="0">
                          <a:solidFill>
                            <a:srgbClr val="E5E5E5"/>
                          </a:solidFill>
                          <a:effectLst/>
                        </a:rPr>
                        <a:t>Colored by Color Scrip</a:t>
                      </a:r>
                      <a:endParaRPr lang="en-US" sz="1500" i="1" dirty="0">
                        <a:effectLst/>
                      </a:endParaRPr>
                    </a:p>
                  </a:txBody>
                  <a:tcPr marL="0" marR="0" marT="46212" marB="462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4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94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접근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020778"/>
              </p:ext>
            </p:extLst>
          </p:nvPr>
        </p:nvGraphicFramePr>
        <p:xfrm>
          <a:off x="838200" y="2338515"/>
          <a:ext cx="10515600" cy="2253996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4043146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&gt;&gt;&gt;</a:t>
                      </a:r>
                      <a:r>
                        <a:rPr lang="en-US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 a </a:t>
                      </a: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 Number(</a:t>
                      </a:r>
                      <a:r>
                        <a:rPr lang="en-US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&gt;&gt;&gt;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a.value</a:t>
                      </a:r>
                      <a:endParaRPr 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&gt;&gt;&gt;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a.value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&gt;&gt;&gt;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a.value</a:t>
                      </a:r>
                      <a:endParaRPr 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828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7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84223"/>
            <a:ext cx="9144000" cy="2325740"/>
          </a:xfrm>
        </p:spPr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rgbClr val="E329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4400" dirty="0" err="1" smtClean="0">
                <a:solidFill>
                  <a:srgbClr val="E329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staticmethod</a:t>
            </a:r>
            <a:r>
              <a:rPr lang="en-US" altLang="ko-KR" sz="4400" dirty="0" smtClean="0">
                <a:solidFill>
                  <a:srgbClr val="E329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@</a:t>
            </a:r>
            <a:r>
              <a:rPr lang="en-US" altLang="ko-KR" sz="4400" dirty="0" err="1" smtClean="0">
                <a:solidFill>
                  <a:srgbClr val="E329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classmethod</a:t>
            </a:r>
            <a:endParaRPr lang="ko-KR" altLang="en-US" sz="4400" dirty="0">
              <a:solidFill>
                <a:srgbClr val="E329A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3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staticmethod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47957"/>
              </p:ext>
            </p:extLst>
          </p:nvPr>
        </p:nvGraphicFramePr>
        <p:xfrm>
          <a:off x="838200" y="1777165"/>
          <a:ext cx="10515600" cy="4586682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202687906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Time: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string </a:t>
                      </a:r>
                      <a:r>
                        <a:rPr lang="en-US" sz="11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100" dirty="0" err="1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지금</a:t>
                      </a:r>
                      <a:r>
                        <a:rPr lang="en-US" sz="11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시각은</a:t>
                      </a:r>
                      <a:r>
                        <a:rPr lang="en-US" sz="11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 {0}시"</a:t>
                      </a:r>
                      <a:endParaRPr lang="en-US" sz="11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100" dirty="0" err="1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__</a:t>
                      </a:r>
                      <a:r>
                        <a:rPr lang="en-US" sz="11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__(self, time):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1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self.time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self.string.</a:t>
                      </a:r>
                      <a:r>
                        <a:rPr lang="en-US" sz="11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(time)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@</a:t>
                      </a:r>
                      <a:r>
                        <a:rPr lang="en-US" sz="11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staticmethod</a:t>
                      </a:r>
                      <a:endParaRPr lang="en-US" sz="11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100" dirty="0" err="1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sexy():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Time(</a:t>
                      </a:r>
                      <a:r>
                        <a:rPr lang="en-US" sz="11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"섹"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100" dirty="0" err="1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show(self):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self.time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&gt;&gt;&gt;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 </a:t>
                      </a:r>
                      <a:r>
                        <a:rPr lang="en-US" sz="11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Time(</a:t>
                      </a:r>
                      <a:r>
                        <a:rPr lang="en-US" sz="11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&gt;&gt;&gt;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a.show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지금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시각은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1시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&gt;&gt;&gt;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 </a:t>
                      </a:r>
                      <a:r>
                        <a:rPr lang="en-US" sz="11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Time.sexy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&gt;&gt;&gt;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b.show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지금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시각은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섹시</a:t>
                      </a:r>
                      <a:endParaRPr lang="en-US" sz="11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r"/>
                      <a:r>
                        <a:rPr lang="en-US" sz="1100" i="1" u="none" strike="noStrike" dirty="0">
                          <a:solidFill>
                            <a:srgbClr val="E5E5E5"/>
                          </a:solidFill>
                          <a:effectLst/>
                        </a:rPr>
                        <a:t>Colored by Color Scripter</a:t>
                      </a:r>
                      <a:endParaRPr lang="en-US" sz="1100" i="1" dirty="0">
                        <a:effectLst/>
                      </a:endParaRPr>
                    </a:p>
                  </a:txBody>
                  <a:tcPr marL="0" marR="0" marT="30201" marB="30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62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53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상속이 안되는 문제가 있음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622031"/>
              </p:ext>
            </p:extLst>
          </p:nvPr>
        </p:nvGraphicFramePr>
        <p:xfrm>
          <a:off x="838200" y="1982756"/>
          <a:ext cx="10515600" cy="36804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304736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SeokJun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(Time):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string </a:t>
                      </a: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나는 </a:t>
                      </a:r>
                      <a:r>
                        <a:rPr lang="en-US" altLang="ko-KR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{0}</a:t>
                      </a:r>
                      <a:r>
                        <a:rPr lang="ko-KR" altLang="en-US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시가 좋아</a:t>
                      </a:r>
                      <a:r>
                        <a:rPr lang="en-US" altLang="ko-KR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&gt;&gt;&gt;</a:t>
                      </a:r>
                      <a:r>
                        <a:rPr lang="ko-KR" alt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 </a:t>
                      </a: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SeokJun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&gt;&gt;&gt;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a.show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나는 </a:t>
                      </a:r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ko-KR" alt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시가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&gt;&gt;&gt;</a:t>
                      </a:r>
                      <a:r>
                        <a:rPr lang="ko-KR" alt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b </a:t>
                      </a: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SeokJun.sexy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&gt;&gt;&gt;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b.show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지금 시각은 섹시</a:t>
                      </a:r>
                    </a:p>
                  </a:txBody>
                  <a:tcPr marL="0" marR="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33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2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22689" y="2957681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어떻게 생겼나</a:t>
            </a:r>
            <a:endParaRPr lang="ko-KR" altLang="en-US" sz="6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6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classmethod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336277"/>
              </p:ext>
            </p:extLst>
          </p:nvPr>
        </p:nvGraphicFramePr>
        <p:xfrm>
          <a:off x="838200" y="1777165"/>
          <a:ext cx="10515600" cy="4586682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202687906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Time: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string </a:t>
                      </a:r>
                      <a:r>
                        <a:rPr lang="en-US" sz="11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100" dirty="0" err="1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지금</a:t>
                      </a:r>
                      <a:r>
                        <a:rPr lang="en-US" sz="11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시각은</a:t>
                      </a:r>
                      <a:r>
                        <a:rPr lang="en-US" sz="11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 {0}시"</a:t>
                      </a:r>
                      <a:endParaRPr lang="en-US" sz="11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100" dirty="0" err="1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__</a:t>
                      </a:r>
                      <a:r>
                        <a:rPr lang="en-US" sz="11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__(self, time):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1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self.time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self.string.</a:t>
                      </a:r>
                      <a:r>
                        <a:rPr lang="en-US" sz="11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(time)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1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1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classmethod</a:t>
                      </a:r>
                      <a:endParaRPr lang="en-US" sz="11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100" dirty="0" err="1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sexy(</a:t>
                      </a:r>
                      <a:r>
                        <a:rPr lang="en-US" sz="11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cls</a:t>
                      </a:r>
                      <a:r>
                        <a:rPr lang="en-US" sz="11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endParaRPr lang="en-US" sz="11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cls</a:t>
                      </a:r>
                      <a:r>
                        <a:rPr lang="en-US" sz="11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dirty="0" smtClean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섹"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100" dirty="0" err="1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show(self):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self.time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&gt;&gt;&gt;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 </a:t>
                      </a:r>
                      <a:r>
                        <a:rPr lang="en-US" sz="11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Time(</a:t>
                      </a:r>
                      <a:r>
                        <a:rPr lang="en-US" sz="11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&gt;&gt;&gt;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a.show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지금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시각은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1시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&gt;&gt;&gt;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 </a:t>
                      </a:r>
                      <a:r>
                        <a:rPr lang="en-US" sz="11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Time.sexy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&gt;&gt;&gt;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b.show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지금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시각은</a:t>
                      </a:r>
                      <a:r>
                        <a:rPr lang="en-US" sz="11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섹시</a:t>
                      </a:r>
                      <a:endParaRPr lang="en-US" sz="11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r"/>
                      <a:r>
                        <a:rPr lang="en-US" sz="1100" i="1" u="none" strike="noStrike" dirty="0">
                          <a:solidFill>
                            <a:srgbClr val="E5E5E5"/>
                          </a:solidFill>
                          <a:effectLst/>
                        </a:rPr>
                        <a:t>Colored by Color Scripter</a:t>
                      </a:r>
                      <a:endParaRPr lang="en-US" sz="1100" i="1" dirty="0">
                        <a:effectLst/>
                      </a:endParaRPr>
                    </a:p>
                  </a:txBody>
                  <a:tcPr marL="0" marR="0" marT="30201" marB="30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62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14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잘 됨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303885"/>
              </p:ext>
            </p:extLst>
          </p:nvPr>
        </p:nvGraphicFramePr>
        <p:xfrm>
          <a:off x="838200" y="1982756"/>
          <a:ext cx="10515600" cy="3648266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304736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SeokJun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(Time):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string </a:t>
                      </a: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나는 </a:t>
                      </a:r>
                      <a:r>
                        <a:rPr lang="en-US" altLang="ko-KR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{0}</a:t>
                      </a:r>
                      <a:r>
                        <a:rPr lang="ko-KR" altLang="en-US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시가 좋아</a:t>
                      </a:r>
                      <a:r>
                        <a:rPr lang="en-US" altLang="ko-KR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&gt;&gt;&gt;</a:t>
                      </a:r>
                      <a:r>
                        <a:rPr lang="ko-KR" alt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 </a:t>
                      </a: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SeokJun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&gt;&gt;&gt;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a.show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나는 </a:t>
                      </a:r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ko-KR" alt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시가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&gt;&gt;&gt;</a:t>
                      </a:r>
                      <a:r>
                        <a:rPr lang="ko-KR" alt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b </a:t>
                      </a: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SeokJun.sexy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&gt;&gt;&gt;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b.show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나는 섹시가 좋아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33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04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싱글톤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프로그램 내에서 하나의 인스턴스만을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작은 범위의 정수를 생각하면 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모든 곳에서 한 곳의 데이터를 참조하고 싶을 때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절대 데이터가 변경되는 모듈에선 </a:t>
            </a:r>
            <a:r>
              <a:rPr lang="ko-KR" altLang="en-US" dirty="0" err="1" smtClean="0"/>
              <a:t>싱글톤</a:t>
            </a:r>
            <a:r>
              <a:rPr lang="ko-KR" altLang="en-US" smtClean="0"/>
              <a:t> 패턴 사용 금지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2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05566"/>
              </p:ext>
            </p:extLst>
          </p:nvPr>
        </p:nvGraphicFramePr>
        <p:xfrm>
          <a:off x="3024151" y="2420874"/>
          <a:ext cx="6143697" cy="1962277"/>
        </p:xfrm>
        <a:graphic>
          <a:graphicData uri="http://schemas.openxmlformats.org/drawingml/2006/table">
            <a:tbl>
              <a:tblPr/>
              <a:tblGrid>
                <a:gridCol w="6143697">
                  <a:extLst>
                    <a:ext uri="{9D8B030D-6E8A-4147-A177-3AD203B41FA5}">
                      <a16:colId xmlns:a16="http://schemas.microsoft.com/office/drawing/2014/main" val="1280111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@decorator</a:t>
                      </a:r>
                      <a:endParaRPr lang="en-US" sz="32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US" sz="3200" dirty="0" err="1">
                          <a:solidFill>
                            <a:srgbClr val="B95386"/>
                          </a:solidFill>
                          <a:effectLst/>
                          <a:latin typeface="Consolas" panose="020B0609020204030204" pitchFamily="49" charset="0"/>
                        </a:rPr>
                        <a:t>ef</a:t>
                      </a:r>
                      <a:r>
                        <a:rPr lang="en-US" sz="3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hello():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3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3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3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"Hello world!!"</a:t>
                      </a:r>
                      <a:r>
                        <a:rPr lang="en-US" sz="3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0" marR="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557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609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92249" y="2957681"/>
            <a:ext cx="3807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latin typeface="Consolas" panose="020B0609020204030204" pitchFamily="49" charset="0"/>
                <a:cs typeface="Consolas" panose="020B0609020204030204" pitchFamily="49" charset="0"/>
              </a:rPr>
              <a:t>왜 쓰는가</a:t>
            </a:r>
            <a:endParaRPr lang="ko-KR" altLang="en-US" sz="6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0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3436" y="160394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261308"/>
              </p:ext>
            </p:extLst>
          </p:nvPr>
        </p:nvGraphicFramePr>
        <p:xfrm>
          <a:off x="3206646" y="2238413"/>
          <a:ext cx="5742482" cy="2408538"/>
        </p:xfrm>
        <a:graphic>
          <a:graphicData uri="http://schemas.openxmlformats.org/drawingml/2006/table">
            <a:tbl>
              <a:tblPr/>
              <a:tblGrid>
                <a:gridCol w="5742482">
                  <a:extLst>
                    <a:ext uri="{9D8B030D-6E8A-4147-A177-3AD203B41FA5}">
                      <a16:colId xmlns:a16="http://schemas.microsoft.com/office/drawing/2014/main" val="1451294623"/>
                    </a:ext>
                  </a:extLst>
                </a:gridCol>
              </a:tblGrid>
              <a:tr h="2408538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2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function():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8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2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"I'm a </a:t>
                      </a:r>
                      <a:r>
                        <a:rPr lang="en-US" sz="2800" dirty="0" smtClean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28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0" marR="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36251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188065"/>
              </p:ext>
            </p:extLst>
          </p:nvPr>
        </p:nvGraphicFramePr>
        <p:xfrm>
          <a:off x="4184072" y="1598526"/>
          <a:ext cx="3823855" cy="621792"/>
        </p:xfrm>
        <a:graphic>
          <a:graphicData uri="http://schemas.openxmlformats.org/drawingml/2006/table">
            <a:tbl>
              <a:tblPr/>
              <a:tblGrid>
                <a:gridCol w="3823855">
                  <a:extLst>
                    <a:ext uri="{9D8B030D-6E8A-4147-A177-3AD203B41FA5}">
                      <a16:colId xmlns:a16="http://schemas.microsoft.com/office/drawing/2014/main" val="36868329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28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8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28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"start"</a:t>
                      </a:r>
                      <a:r>
                        <a:rPr lang="en-US" sz="28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0" marR="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6865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010830"/>
              </p:ext>
            </p:extLst>
          </p:nvPr>
        </p:nvGraphicFramePr>
        <p:xfrm>
          <a:off x="4184072" y="4665046"/>
          <a:ext cx="3823855" cy="621792"/>
        </p:xfrm>
        <a:graphic>
          <a:graphicData uri="http://schemas.openxmlformats.org/drawingml/2006/table">
            <a:tbl>
              <a:tblPr/>
              <a:tblGrid>
                <a:gridCol w="3823855">
                  <a:extLst>
                    <a:ext uri="{9D8B030D-6E8A-4147-A177-3AD203B41FA5}">
                      <a16:colId xmlns:a16="http://schemas.microsoft.com/office/drawing/2014/main" val="36868329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28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8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28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“end"</a:t>
                      </a:r>
                      <a:r>
                        <a:rPr lang="en-US" sz="28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US" sz="28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6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5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2007" y="2182419"/>
            <a:ext cx="11047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※</a:t>
            </a:r>
            <a:r>
              <a:rPr lang="ko-KR" altLang="en-US" sz="5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먼저 </a:t>
            </a:r>
            <a:r>
              <a:rPr lang="ko-KR" altLang="en-US" sz="54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파이썬</a:t>
            </a:r>
            <a:r>
              <a:rPr lang="ko-KR" altLang="en-US" sz="5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함수는</a:t>
            </a:r>
            <a:r>
              <a:rPr lang="en-US" altLang="ko-KR" sz="5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54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일급객체임</a:t>
            </a:r>
            <a:endParaRPr lang="ko-KR" altLang="en-US" sz="54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9628" y="4047344"/>
            <a:ext cx="791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함수를 인자로 넘기거나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리턴값으로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사용하는게 가능하며 매우 자연스러움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1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35154"/>
              </p:ext>
            </p:extLst>
          </p:nvPr>
        </p:nvGraphicFramePr>
        <p:xfrm>
          <a:off x="3308684" y="1347201"/>
          <a:ext cx="5835316" cy="4236623"/>
        </p:xfrm>
        <a:graphic>
          <a:graphicData uri="http://schemas.openxmlformats.org/drawingml/2006/table">
            <a:tbl>
              <a:tblPr/>
              <a:tblGrid>
                <a:gridCol w="5835316">
                  <a:extLst>
                    <a:ext uri="{9D8B030D-6E8A-4147-A177-3AD203B41FA5}">
                      <a16:colId xmlns:a16="http://schemas.microsoft.com/office/drawing/2014/main" val="2872547241"/>
                    </a:ext>
                  </a:extLst>
                </a:gridCol>
              </a:tblGrid>
              <a:tr h="4236623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 err="1" smtClean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altLang="ko-KR" sz="28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function():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2800" dirty="0" smtClean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altLang="ko-KR" sz="28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2800" dirty="0" smtClean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"I'm a function"</a:t>
                      </a:r>
                      <a:r>
                        <a:rPr lang="en-US" altLang="ko-KR" sz="28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2800" dirty="0" smtClean="0">
                        <a:solidFill>
                          <a:srgbClr val="FF339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 err="1" smtClean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altLang="ko-KR" sz="28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decorator(</a:t>
                      </a:r>
                      <a:r>
                        <a:rPr lang="en-US" altLang="ko-KR" sz="28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altLang="ko-KR" sz="28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2800" dirty="0" smtClean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altLang="ko-KR" sz="28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2800" dirty="0" smtClean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"start"</a:t>
                      </a:r>
                      <a:r>
                        <a:rPr lang="en-US" altLang="ko-KR" sz="28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28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altLang="ko-KR" sz="28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2800" dirty="0" smtClean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altLang="ko-KR" sz="28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2800" dirty="0" smtClean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"end"</a:t>
                      </a:r>
                      <a:r>
                        <a:rPr lang="en-US" altLang="ko-KR" sz="28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US" sz="28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750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4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784034"/>
              </p:ext>
            </p:extLst>
          </p:nvPr>
        </p:nvGraphicFramePr>
        <p:xfrm>
          <a:off x="3515778" y="658856"/>
          <a:ext cx="7838022" cy="5613314"/>
        </p:xfrm>
        <a:graphic>
          <a:graphicData uri="http://schemas.openxmlformats.org/drawingml/2006/table">
            <a:tbl>
              <a:tblPr/>
              <a:tblGrid>
                <a:gridCol w="7838022">
                  <a:extLst>
                    <a:ext uri="{9D8B030D-6E8A-4147-A177-3AD203B41FA5}">
                      <a16:colId xmlns:a16="http://schemas.microsoft.com/office/drawing/2014/main" val="635370720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2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decorator(</a:t>
                      </a:r>
                      <a:r>
                        <a:rPr lang="en-US" sz="2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sz="28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endParaRPr lang="en-US" sz="28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800" dirty="0" err="1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2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wrapper():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28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2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"start"</a:t>
                      </a:r>
                      <a:r>
                        <a:rPr lang="en-US" sz="2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2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sz="2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28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2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"end</a:t>
                      </a:r>
                      <a:r>
                        <a:rPr lang="en-US" sz="2800" dirty="0" smtClean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8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US" sz="28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8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wrapper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@decorator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2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function():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8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2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"I'm a function"</a:t>
                      </a:r>
                      <a:r>
                        <a:rPr lang="en-US" sz="2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0" marR="0" marT="56599" marB="565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56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7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105</Words>
  <Application>Microsoft Office PowerPoint</Application>
  <PresentationFormat>와이드스크린</PresentationFormat>
  <Paragraphs>171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HY궁서B</vt:lpstr>
      <vt:lpstr>맑은 고딕</vt:lpstr>
      <vt:lpstr>Arial</vt:lpstr>
      <vt:lpstr>Consolas</vt:lpstr>
      <vt:lpstr>Office 테마</vt:lpstr>
      <vt:lpstr>@decorator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</vt:lpstr>
      <vt:lpstr>2.</vt:lpstr>
      <vt:lpstr>사용법</vt:lpstr>
      <vt:lpstr>함수형</vt:lpstr>
      <vt:lpstr>클래스형</vt:lpstr>
      <vt:lpstr>@property</vt:lpstr>
      <vt:lpstr>Number 클래스</vt:lpstr>
      <vt:lpstr>객체 접근</vt:lpstr>
      <vt:lpstr>@property를 사용한 Number 객체</vt:lpstr>
      <vt:lpstr>객체 접근</vt:lpstr>
      <vt:lpstr>@staticmethod, @classmethod</vt:lpstr>
      <vt:lpstr>staticmethod</vt:lpstr>
      <vt:lpstr>상속이 안되는 문제가 있음</vt:lpstr>
      <vt:lpstr>classmethod</vt:lpstr>
      <vt:lpstr>잘 됨</vt:lpstr>
      <vt:lpstr>싱글톤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@decorator</dc:title>
  <dc:creator>염석준</dc:creator>
  <cp:lastModifiedBy>염석준</cp:lastModifiedBy>
  <cp:revision>24</cp:revision>
  <dcterms:created xsi:type="dcterms:W3CDTF">2017-09-05T16:17:55Z</dcterms:created>
  <dcterms:modified xsi:type="dcterms:W3CDTF">2017-09-06T05:46:36Z</dcterms:modified>
</cp:coreProperties>
</file>