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50"/>
  </p:notesMasterIdLst>
  <p:sldIdLst>
    <p:sldId id="256" r:id="rId2"/>
    <p:sldId id="760" r:id="rId3"/>
    <p:sldId id="788" r:id="rId4"/>
    <p:sldId id="761" r:id="rId5"/>
    <p:sldId id="789" r:id="rId6"/>
    <p:sldId id="779" r:id="rId7"/>
    <p:sldId id="780" r:id="rId8"/>
    <p:sldId id="781" r:id="rId9"/>
    <p:sldId id="782" r:id="rId10"/>
    <p:sldId id="802" r:id="rId11"/>
    <p:sldId id="783" r:id="rId12"/>
    <p:sldId id="784" r:id="rId13"/>
    <p:sldId id="778" r:id="rId14"/>
    <p:sldId id="804" r:id="rId15"/>
    <p:sldId id="805" r:id="rId16"/>
    <p:sldId id="806" r:id="rId17"/>
    <p:sldId id="807" r:id="rId18"/>
    <p:sldId id="763" r:id="rId19"/>
    <p:sldId id="823" r:id="rId20"/>
    <p:sldId id="811" r:id="rId21"/>
    <p:sldId id="812" r:id="rId22"/>
    <p:sldId id="813" r:id="rId23"/>
    <p:sldId id="814" r:id="rId24"/>
    <p:sldId id="815" r:id="rId25"/>
    <p:sldId id="816" r:id="rId26"/>
    <p:sldId id="817" r:id="rId27"/>
    <p:sldId id="786" r:id="rId28"/>
    <p:sldId id="787" r:id="rId29"/>
    <p:sldId id="808" r:id="rId30"/>
    <p:sldId id="830" r:id="rId31"/>
    <p:sldId id="820" r:id="rId32"/>
    <p:sldId id="797" r:id="rId33"/>
    <p:sldId id="798" r:id="rId34"/>
    <p:sldId id="799" r:id="rId35"/>
    <p:sldId id="800" r:id="rId36"/>
    <p:sldId id="801" r:id="rId37"/>
    <p:sldId id="824" r:id="rId38"/>
    <p:sldId id="825" r:id="rId39"/>
    <p:sldId id="826" r:id="rId40"/>
    <p:sldId id="827" r:id="rId41"/>
    <p:sldId id="828" r:id="rId42"/>
    <p:sldId id="821" r:id="rId43"/>
    <p:sldId id="822" r:id="rId44"/>
    <p:sldId id="818" r:id="rId45"/>
    <p:sldId id="829" r:id="rId46"/>
    <p:sldId id="809" r:id="rId47"/>
    <p:sldId id="810" r:id="rId48"/>
    <p:sldId id="752" r:id="rId49"/>
  </p:sldIdLst>
  <p:sldSz cx="12192000" cy="6858000"/>
  <p:notesSz cx="6858000" cy="9144000"/>
  <p:embeddedFontLst>
    <p:embeddedFont>
      <p:font typeface="나눔바른고딕" panose="020B0603020101020101" pitchFamily="50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조선일보명조" panose="02030304000000000000" pitchFamily="18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3A"/>
    <a:srgbClr val="FFFFFF"/>
    <a:srgbClr val="000000"/>
    <a:srgbClr val="3C4A5E"/>
    <a:srgbClr val="333F50"/>
    <a:srgbClr val="767171"/>
    <a:srgbClr val="F7BFAB"/>
    <a:srgbClr val="2969A3"/>
    <a:srgbClr val="215483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84352" autoAdjust="0"/>
  </p:normalViewPr>
  <p:slideViewPr>
    <p:cSldViewPr snapToGrid="0">
      <p:cViewPr>
        <p:scale>
          <a:sx n="58" d="100"/>
          <a:sy n="58" d="100"/>
        </p:scale>
        <p:origin x="448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9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8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내용 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2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28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워드 카운터</a:t>
            </a:r>
            <a:endParaRPr lang="en-US" altLang="ko-KR"/>
          </a:p>
          <a:p>
            <a:r>
              <a:rPr lang="ko-KR" altLang="en-US"/>
              <a:t>성향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3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25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81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3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22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9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28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6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3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0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8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44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98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41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1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27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NameNode(Master</a:t>
            </a:r>
            <a:r>
              <a:rPr lang="ko-KR" altLang="en-US"/>
              <a:t> </a:t>
            </a:r>
            <a:r>
              <a:rPr lang="en-US" altLang="ko-KR"/>
              <a:t>Node)</a:t>
            </a:r>
          </a:p>
          <a:p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데이터 노드에 </a:t>
            </a:r>
            <a:r>
              <a:rPr lang="en-US" altLang="ko-KR"/>
              <a:t>I/O</a:t>
            </a:r>
            <a:r>
              <a:rPr lang="ko-KR" altLang="en-US"/>
              <a:t> 작업을</a:t>
            </a:r>
            <a:endParaRPr lang="en-US" altLang="ko-KR"/>
          </a:p>
          <a:p>
            <a:r>
              <a:rPr lang="ko-KR" altLang="en-US"/>
              <a:t>할당 시킨다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SecondaryNameNode</a:t>
            </a:r>
          </a:p>
          <a:p>
            <a:r>
              <a:rPr lang="ko-KR" altLang="en-US"/>
              <a:t>주기적으로 </a:t>
            </a:r>
            <a:r>
              <a:rPr lang="en-US" altLang="ko-KR"/>
              <a:t>NameNode</a:t>
            </a:r>
            <a:r>
              <a:rPr lang="ko-KR" altLang="en-US"/>
              <a:t>의 파일 시스템 이미지 파일을</a:t>
            </a:r>
            <a:endParaRPr lang="en-US" altLang="ko-KR"/>
          </a:p>
          <a:p>
            <a:r>
              <a:rPr lang="ko-KR" altLang="en-US"/>
              <a:t>갱신하는 역할을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DataNode(Slave Node)</a:t>
            </a:r>
          </a:p>
          <a:p>
            <a:r>
              <a:rPr lang="ko-KR" altLang="en-US"/>
              <a:t>실제 데이터를 블록단위로 분산되어 저장 되는 곳이다</a:t>
            </a:r>
            <a:r>
              <a:rPr lang="en-US" altLang="ko-KR"/>
              <a:t>.</a:t>
            </a:r>
          </a:p>
          <a:p>
            <a:r>
              <a:rPr lang="ko-KR" altLang="en-US"/>
              <a:t>로컬 디스크에 변경사항이 발생할 때마다 네임노드에게</a:t>
            </a:r>
            <a:endParaRPr lang="en-US" altLang="ko-KR"/>
          </a:p>
          <a:p>
            <a:r>
              <a:rPr lang="ko-KR" altLang="en-US"/>
              <a:t>알려준다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19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77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94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52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전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700" dirty="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이 석 준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 dirty="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2019.04.11</a:t>
                </a:r>
                <a:endParaRPr lang="ko-KR" altLang="en-US" sz="17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49B32D-1880-476B-9318-53BB01B0E93A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46E45D-2F7C-4611-AFAF-D27B5B595F7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3FE4CC-791A-4C43-A64B-4DE40E4D4B6B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Development Environment_W04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DA2439F-A453-4C0E-88BF-ACBA4B884AD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9AC9CF0-E03B-4038-8106-9E85D4166867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8E709A0-853A-4DCC-908E-0927D452C587}"/>
                    </a:ext>
                  </a:extLst>
                </p:cNvPr>
                <p:cNvSpPr txBox="1"/>
                <p:nvPr/>
              </p:nvSpPr>
              <p:spPr>
                <a:xfrm>
                  <a:off x="39061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9C9147-D174-47B6-A09C-51B3EB9D1AAA}"/>
                </a:ext>
              </a:extLst>
            </p:cNvPr>
            <p:cNvSpPr txBox="1"/>
            <p:nvPr/>
          </p:nvSpPr>
          <p:spPr>
            <a:xfrm>
              <a:off x="190919" y="1042559"/>
              <a:ext cx="37946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Using Hadoop Ecosysytem</a:t>
              </a:r>
              <a:endParaRPr lang="ko-KR" altLang="en-US" sz="2500" b="1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A97FE2-DC18-4CEF-A775-86C884282602}"/>
                </a:ext>
              </a:extLst>
            </p:cNvPr>
            <p:cNvGrpSpPr/>
            <p:nvPr/>
          </p:nvGrpSpPr>
          <p:grpSpPr>
            <a:xfrm>
              <a:off x="300038" y="2070294"/>
              <a:ext cx="6970269" cy="3669913"/>
              <a:chOff x="2190750" y="1214589"/>
              <a:chExt cx="7810500" cy="436245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A216C60-1B04-4D28-95BD-A4D91CB4C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750" y="1214589"/>
                <a:ext cx="7810500" cy="436245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6AA2FD7-81D8-44ED-BD2E-3855DC3297D8}"/>
                  </a:ext>
                </a:extLst>
              </p:cNvPr>
              <p:cNvSpPr/>
              <p:nvPr/>
            </p:nvSpPr>
            <p:spPr>
              <a:xfrm>
                <a:off x="5978769" y="4896684"/>
                <a:ext cx="1858945" cy="5024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863B4A-84F8-48E1-BAD2-773DCC16588D}"/>
                  </a:ext>
                </a:extLst>
              </p:cNvPr>
              <p:cNvSpPr/>
              <p:nvPr/>
            </p:nvSpPr>
            <p:spPr>
              <a:xfrm>
                <a:off x="4633964" y="4193616"/>
                <a:ext cx="5193324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32E311-C4F4-418C-926C-270D1EA69EAD}"/>
                  </a:ext>
                </a:extLst>
              </p:cNvPr>
              <p:cNvSpPr/>
              <p:nvPr/>
            </p:nvSpPr>
            <p:spPr>
              <a:xfrm>
                <a:off x="4633964" y="2814999"/>
                <a:ext cx="2440076" cy="62728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5C0822-89CA-46E9-B89B-57BE4F53942C}"/>
                  </a:ext>
                </a:extLst>
              </p:cNvPr>
              <p:cNvCxnSpPr/>
              <p:nvPr/>
            </p:nvCxnSpPr>
            <p:spPr>
              <a:xfrm>
                <a:off x="6591718" y="5306363"/>
                <a:ext cx="32154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B70C19-51A2-4139-9286-6B32D7CE886D}"/>
                </a:ext>
              </a:extLst>
            </p:cNvPr>
            <p:cNvSpPr txBox="1"/>
            <p:nvPr/>
          </p:nvSpPr>
          <p:spPr>
            <a:xfrm>
              <a:off x="7379303" y="2043062"/>
              <a:ext cx="464297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에서 데이터 수집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배치 처리 후 </a:t>
              </a:r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RDBMS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에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저장</a:t>
              </a:r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</a:p>
            <a:p>
              <a:r>
                <a:rPr lang="en-US" altLang="ko-KR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 </a:t>
              </a:r>
              <a:r>
                <a:rPr lang="ko-KR" altLang="en-US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분산 데이터 배치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1.8.0_191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Used in Hadoop and Sqoop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2019-03 (4.11)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Create Map/Reduce for Hadoop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To import data from Twitter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1AF57B-861D-4190-BDBF-4E2B15607240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702ED4-BA53-4316-924D-7DCA89760BF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11249"/>
              <a:ext cx="11880000" cy="42041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330EF-9150-4477-A7E1-A689FEE9B95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Get Started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누르면 아래와 같이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사용하기 위한 인증키 발급을 받을 수 있는 목록을 받을 수 있다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Create an app </a:t>
              </a:r>
              <a:r>
                <a: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제외한 나머지는 유료 이므로 무료로 사용하기 위한 인증키를 발급 받는다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BA06E-0CA9-443C-B4AD-6D24F5C006EE}"/>
                </a:ext>
              </a:extLst>
            </p:cNvPr>
            <p:cNvSpPr/>
            <p:nvPr/>
          </p:nvSpPr>
          <p:spPr>
            <a:xfrm>
              <a:off x="8800317" y="1947699"/>
              <a:ext cx="954000" cy="1630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95C5FA-9A6C-4420-A40E-5B1E2FD0104A}"/>
                </a:ext>
              </a:extLst>
            </p:cNvPr>
            <p:cNvSpPr/>
            <p:nvPr/>
          </p:nvSpPr>
          <p:spPr>
            <a:xfrm>
              <a:off x="582018" y="5083710"/>
              <a:ext cx="9876432" cy="5455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277B36-152B-4318-83B0-DD5CDB5F297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1CE3BC-09C9-4388-978D-396CBBE94CB0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17F1F8D-1A14-4B98-B1D1-C731B976A36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CD46E45D-2F7C-4611-AFAF-D27B5B595F7F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6800" cy="6858000"/>
                  <a:chOff x="0" y="0"/>
                  <a:chExt cx="12196800" cy="6858000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653FE4CC-791A-4C43-A64B-4DE40E4D4B6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Development Environment_W04</a:t>
                    </a:r>
                    <a:endParaRPr lang="en-US" altLang="ko-KR" sz="35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208F91-CF62-4082-97D9-28B0F59D137D}"/>
                    </a:ext>
                  </a:extLst>
                </p:cNvPr>
                <p:cNvSpPr txBox="1"/>
                <p:nvPr/>
              </p:nvSpPr>
              <p:spPr>
                <a:xfrm>
                  <a:off x="190919" y="1042559"/>
                  <a:ext cx="389561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b="1">
                      <a:solidFill>
                        <a:srgbClr val="76717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Importing Twitter API Key </a:t>
                  </a:r>
                  <a:endParaRPr lang="ko-KR" altLang="en-US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C32DA21-7211-42B3-9F6E-137238664A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00" y="1606613"/>
                <a:ext cx="11880000" cy="420416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26FAC4-8043-4838-8C6A-8ABDB687D514}"/>
                  </a:ext>
                </a:extLst>
              </p:cNvPr>
              <p:cNvSpPr/>
              <p:nvPr/>
            </p:nvSpPr>
            <p:spPr>
              <a:xfrm>
                <a:off x="381993" y="1692811"/>
                <a:ext cx="6876000" cy="226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0F7F3B-CE6C-46A3-84BD-4EE0401107EE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이름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설명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사용하는 주소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앱의 사용 방법에 대한 필수적인 요소를 작성합니다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0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8D95F5-85B1-4285-80E0-8483AE244B2D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7F1F8D-1A14-4B98-B1D1-C731B976A36F}"/>
                </a:ext>
              </a:extLst>
            </p:cNvPr>
            <p:cNvGrpSpPr/>
            <p:nvPr/>
          </p:nvGrpSpPr>
          <p:grpSpPr>
            <a:xfrm>
              <a:off x="0" y="0"/>
              <a:ext cx="12196800" cy="6858000"/>
              <a:chOff x="0" y="0"/>
              <a:chExt cx="121968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46E45D-2F7C-4611-AFAF-D27B5B595F7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6800" cy="6858000"/>
                <a:chOff x="0" y="0"/>
                <a:chExt cx="12196800" cy="6858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3FE4CC-791A-4C43-A64B-4DE40E4D4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Development Environment_W04</a:t>
                  </a:r>
                  <a:endParaRPr lang="en-US" altLang="ko-KR" sz="35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DA2439F-A453-4C0E-88BF-ACBA4B884AD3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8E709A0-853A-4DCC-908E-0927D452C5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138" y="629335"/>
                    <a:ext cx="4379725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조선일보명조" panose="02030304000000000000" pitchFamily="18" charset="-127"/>
                      </a:rPr>
                      <a:t>Twitter</a:t>
                    </a:r>
                    <a:r>
                      <a:rPr lang="en-US" altLang="ko-KR" sz="1500" dirty="0">
                        <a:solidFill>
                          <a:schemeClr val="bg1">
                            <a:lumMod val="65000"/>
                          </a:schemeClr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Keyword Search API based Tweet Analysis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08F91-CF62-4082-97D9-28B0F59D137D}"/>
                  </a:ext>
                </a:extLst>
              </p:cNvPr>
              <p:cNvSpPr txBox="1"/>
              <p:nvPr/>
            </p:nvSpPr>
            <p:spPr>
              <a:xfrm>
                <a:off x="190919" y="1042559"/>
                <a:ext cx="389561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Importing Twitter API Key </a:t>
                </a:r>
                <a:endParaRPr lang="ko-KR" altLang="en-US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6ECFCF-E21F-46B8-8E6E-FC11DC201A7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00" y="1605982"/>
              <a:ext cx="11880000" cy="4204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1111E-6BAC-4365-8A78-B55D2FA99FAA}"/>
                </a:ext>
              </a:extLst>
            </p:cNvPr>
            <p:cNvSpPr txBox="1"/>
            <p:nvPr/>
          </p:nvSpPr>
          <p:spPr>
            <a:xfrm>
              <a:off x="77396" y="5936088"/>
              <a:ext cx="1203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개인 정보의 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Apps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를 통해 본인이 사전에 작성한 제목을 통해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 </a:t>
              </a:r>
              <a:r>
                <a: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키가 발급이 된 것을 확인 할 수 있다</a:t>
              </a:r>
              <a:r>
                <a:rPr lang="en-US" altLang="ko-KR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FA4D9A-8B78-4DBD-8B7B-C9CAFA277F8B}"/>
                </a:ext>
              </a:extLst>
            </p:cNvPr>
            <p:cNvSpPr/>
            <p:nvPr/>
          </p:nvSpPr>
          <p:spPr>
            <a:xfrm>
              <a:off x="3990975" y="5029200"/>
              <a:ext cx="3238500" cy="2228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4C2E04-71C2-4F04-B4ED-DD418F9D3F05}"/>
                </a:ext>
              </a:extLst>
            </p:cNvPr>
            <p:cNvSpPr/>
            <p:nvPr/>
          </p:nvSpPr>
          <p:spPr>
            <a:xfrm>
              <a:off x="3990975" y="5418315"/>
              <a:ext cx="6381750" cy="230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8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32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DF0778-1C70-4099-AE22-CCCC18EB76B4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Flowchart_W04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FEE113-8F87-46E2-99DE-CBF37E957E24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A26273-7D21-4747-A735-D48EAD806928}"/>
                  </a:ext>
                </a:extLst>
              </p:cNvPr>
              <p:cNvSpPr/>
              <p:nvPr/>
            </p:nvSpPr>
            <p:spPr>
              <a:xfrm>
                <a:off x="180600" y="1152909"/>
                <a:ext cx="11830800" cy="5504683"/>
              </a:xfrm>
              <a:prstGeom prst="rect">
                <a:avLst/>
              </a:prstGeom>
              <a:solidFill>
                <a:srgbClr val="DE4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BD6C064-3EE7-4083-B008-8B32E10D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965" y="5677303"/>
                <a:ext cx="2652071" cy="97861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0101A4-D9FD-4A3C-BA11-94B6B6744C5C}"/>
                </a:ext>
              </a:extLst>
            </p:cNvPr>
            <p:cNvGrpSpPr/>
            <p:nvPr/>
          </p:nvGrpSpPr>
          <p:grpSpPr>
            <a:xfrm>
              <a:off x="6777851" y="1472368"/>
              <a:ext cx="4805608" cy="4055884"/>
              <a:chOff x="6798668" y="487173"/>
              <a:chExt cx="4952325" cy="50530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54F6DFB-75B9-4157-A5F5-88D8731144F1}"/>
                  </a:ext>
                </a:extLst>
              </p:cNvPr>
              <p:cNvSpPr/>
              <p:nvPr/>
            </p:nvSpPr>
            <p:spPr>
              <a:xfrm>
                <a:off x="6798668" y="950259"/>
                <a:ext cx="4792698" cy="4589930"/>
              </a:xfrm>
              <a:prstGeom prst="rect">
                <a:avLst/>
              </a:prstGeom>
              <a:solidFill>
                <a:srgbClr val="E3D9D7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283087FC-22CF-4F40-A37A-4E65E390DB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7464" y="569568"/>
                <a:ext cx="1080000" cy="809605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1E5687C6-6B4A-4FCF-A4D1-75AF94ED0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5915" y="487173"/>
                <a:ext cx="1995078" cy="712700"/>
              </a:xfrm>
              <a:prstGeom prst="rect">
                <a:avLst/>
              </a:prstGeom>
            </p:spPr>
          </p:pic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773570-5C11-4A36-BA02-690F7CE238BD}"/>
                </a:ext>
              </a:extLst>
            </p:cNvPr>
            <p:cNvSpPr/>
            <p:nvPr/>
          </p:nvSpPr>
          <p:spPr>
            <a:xfrm>
              <a:off x="9495690" y="2456861"/>
              <a:ext cx="1608752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D7B3828-9780-4988-A863-B736A5BAD6BB}"/>
                </a:ext>
              </a:extLst>
            </p:cNvPr>
            <p:cNvSpPr/>
            <p:nvPr/>
          </p:nvSpPr>
          <p:spPr>
            <a:xfrm>
              <a:off x="9495689" y="4168832"/>
              <a:ext cx="1608749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7C386-5776-4A64-BC5B-F30E73EAD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6" y="3087338"/>
              <a:ext cx="3327413" cy="1376171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59E2CC-B7F7-4083-88E9-73D556EF0705}"/>
                </a:ext>
              </a:extLst>
            </p:cNvPr>
            <p:cNvGrpSpPr/>
            <p:nvPr/>
          </p:nvGrpSpPr>
          <p:grpSpPr>
            <a:xfrm>
              <a:off x="933799" y="1163039"/>
              <a:ext cx="1848625" cy="1670178"/>
              <a:chOff x="7388237" y="-5373534"/>
              <a:chExt cx="2721428" cy="2721428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2C6ED70-F9D2-47D2-8B49-8A299953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237" y="-5373534"/>
                <a:ext cx="2721428" cy="272142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4E2EC7-AB2D-4E28-B426-B1CC94AE5A72}"/>
                  </a:ext>
                </a:extLst>
              </p:cNvPr>
              <p:cNvSpPr txBox="1"/>
              <p:nvPr/>
            </p:nvSpPr>
            <p:spPr>
              <a:xfrm>
                <a:off x="8334245" y="-4289819"/>
                <a:ext cx="829412" cy="523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API</a:t>
                </a:r>
                <a:endParaRPr lang="ko-KR" altLang="en-US" sz="20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B3C8777-13EB-48BE-BD9D-3ACB1363AF8C}"/>
                </a:ext>
              </a:extLst>
            </p:cNvPr>
            <p:cNvGrpSpPr/>
            <p:nvPr/>
          </p:nvGrpSpPr>
          <p:grpSpPr>
            <a:xfrm>
              <a:off x="800580" y="4964375"/>
              <a:ext cx="2115064" cy="1295055"/>
              <a:chOff x="-13571452" y="-1202842"/>
              <a:chExt cx="2179638" cy="1613442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3A8B780-9D27-4A9C-8A1F-D5ED3B112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-13571452" y="-1202842"/>
                <a:ext cx="2179638" cy="161344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141E43-B133-4833-820A-0DF53869939C}"/>
                  </a:ext>
                </a:extLst>
              </p:cNvPr>
              <p:cNvSpPr txBox="1"/>
              <p:nvPr/>
            </p:nvSpPr>
            <p:spPr>
              <a:xfrm>
                <a:off x="-13442793" y="-634648"/>
                <a:ext cx="192232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</a:t>
                </a: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E0700C4-FE9B-4866-A7AF-E9CDBE6FFADA}"/>
                </a:ext>
              </a:extLst>
            </p:cNvPr>
            <p:cNvCxnSpPr/>
            <p:nvPr/>
          </p:nvCxnSpPr>
          <p:spPr>
            <a:xfrm>
              <a:off x="1855830" y="2499157"/>
              <a:ext cx="4563" cy="57600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2B86FB2-2FC9-48E9-82BD-2F4C9F99FC91}"/>
                </a:ext>
              </a:extLst>
            </p:cNvPr>
            <p:cNvCxnSpPr/>
            <p:nvPr/>
          </p:nvCxnSpPr>
          <p:spPr>
            <a:xfrm flipV="1">
              <a:off x="2741943" y="2886893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907101E-A156-4E8D-A3CE-0A542D3E4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1943" y="4050592"/>
              <a:ext cx="1488370" cy="5902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E5E316-F84A-4A48-9106-513F1CCE4D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69152" y="4644975"/>
              <a:ext cx="5779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D3D7828-3E2E-488A-B455-85C1083151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45145" y="3807504"/>
              <a:ext cx="577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877CC6-9651-4625-ADAC-A430420B853A}"/>
                </a:ext>
              </a:extLst>
            </p:cNvPr>
            <p:cNvSpPr/>
            <p:nvPr/>
          </p:nvSpPr>
          <p:spPr>
            <a:xfrm>
              <a:off x="1433005" y="2610840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F3A592-6B30-4790-BFC6-EC4F54A0899B}"/>
                </a:ext>
              </a:extLst>
            </p:cNvPr>
            <p:cNvSpPr/>
            <p:nvPr/>
          </p:nvSpPr>
          <p:spPr>
            <a:xfrm>
              <a:off x="3296200" y="277977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98480-571E-4A0E-8EE1-CA00AC056DE8}"/>
                </a:ext>
              </a:extLst>
            </p:cNvPr>
            <p:cNvSpPr/>
            <p:nvPr/>
          </p:nvSpPr>
          <p:spPr>
            <a:xfrm>
              <a:off x="10312600" y="3567788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④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0DC198-5E39-4DB9-BE1C-D0E3578B6386}"/>
                </a:ext>
              </a:extLst>
            </p:cNvPr>
            <p:cNvSpPr/>
            <p:nvPr/>
          </p:nvSpPr>
          <p:spPr>
            <a:xfrm>
              <a:off x="3296200" y="4426075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C82D53-4912-4EAC-B038-A1B434B74F2E}"/>
                </a:ext>
              </a:extLst>
            </p:cNvPr>
            <p:cNvSpPr/>
            <p:nvPr/>
          </p:nvSpPr>
          <p:spPr>
            <a:xfrm>
              <a:off x="1433005" y="4420549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⑦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CEC033B-A7B1-44AF-9BE2-EA63684A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280309" y="1303874"/>
              <a:ext cx="1901203" cy="4491970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E7D8DEC-A797-46AD-BBC3-6DD6E7C2BE17}"/>
                </a:ext>
              </a:extLst>
            </p:cNvPr>
            <p:cNvSpPr/>
            <p:nvPr/>
          </p:nvSpPr>
          <p:spPr>
            <a:xfrm>
              <a:off x="7399758" y="2494132"/>
              <a:ext cx="1261000" cy="26231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574BA7-740A-464A-BC05-D4BA289CF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57" y="4643056"/>
              <a:ext cx="319764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B32D87D-BDCE-44BD-9CD6-DCDCA71C2083}"/>
                </a:ext>
              </a:extLst>
            </p:cNvPr>
            <p:cNvSpPr/>
            <p:nvPr/>
          </p:nvSpPr>
          <p:spPr>
            <a:xfrm>
              <a:off x="7774668" y="46359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⑤</a:t>
              </a:r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598567-9D02-4DD8-A3EB-F55086D9041D}"/>
                </a:ext>
              </a:extLst>
            </p:cNvPr>
            <p:cNvCxnSpPr>
              <a:cxnSpLocks/>
            </p:cNvCxnSpPr>
            <p:nvPr/>
          </p:nvCxnSpPr>
          <p:spPr>
            <a:xfrm>
              <a:off x="6217656" y="2931087"/>
              <a:ext cx="31976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097D82-4BE3-41F8-B4D6-3E6C3C235308}"/>
                </a:ext>
              </a:extLst>
            </p:cNvPr>
            <p:cNvSpPr/>
            <p:nvPr/>
          </p:nvSpPr>
          <p:spPr>
            <a:xfrm>
              <a:off x="7774668" y="2554126"/>
              <a:ext cx="379857" cy="29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③</a:t>
              </a:r>
              <a:endParaRPr lang="ko-KR" altLang="en-US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9B4BFB0-6691-4F18-BE47-FC5DEB54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298793" y="2351239"/>
              <a:ext cx="1864800" cy="5364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D473514-A1F8-41A6-9943-4B6692B665E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35" y="3276015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E61C5A-40ED-4849-9BF3-FFC9215E316D}"/>
              </a:ext>
            </a:extLst>
          </p:cNvPr>
          <p:cNvGrpSpPr/>
          <p:nvPr/>
        </p:nvGrpSpPr>
        <p:grpSpPr>
          <a:xfrm>
            <a:off x="172980" y="1130505"/>
            <a:ext cx="6657478" cy="3248707"/>
            <a:chOff x="172980" y="1130505"/>
            <a:chExt cx="6982200" cy="324870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FEE113-8F87-46E2-99DE-CBF37E957E24}"/>
                </a:ext>
              </a:extLst>
            </p:cNvPr>
            <p:cNvGrpSpPr/>
            <p:nvPr/>
          </p:nvGrpSpPr>
          <p:grpSpPr>
            <a:xfrm>
              <a:off x="172980" y="1130505"/>
              <a:ext cx="6982200" cy="3248707"/>
              <a:chOff x="180600" y="1152909"/>
              <a:chExt cx="11830800" cy="5504683"/>
            </a:xfrm>
            <a:noFill/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A26273-7D21-4747-A735-D48EAD806928}"/>
                  </a:ext>
                </a:extLst>
              </p:cNvPr>
              <p:cNvSpPr/>
              <p:nvPr/>
            </p:nvSpPr>
            <p:spPr>
              <a:xfrm>
                <a:off x="180600" y="1152909"/>
                <a:ext cx="11830800" cy="5504683"/>
              </a:xfrm>
              <a:prstGeom prst="rect">
                <a:avLst/>
              </a:prstGeom>
              <a:grpFill/>
              <a:ln>
                <a:solidFill>
                  <a:srgbClr val="FF72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BD6C064-3EE7-4083-B008-8B32E10D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965" y="5677303"/>
                <a:ext cx="2652071" cy="978610"/>
              </a:xfrm>
              <a:prstGeom prst="rect">
                <a:avLst/>
              </a:prstGeom>
              <a:grpFill/>
              <a:ln>
                <a:solidFill>
                  <a:srgbClr val="FF723A"/>
                </a:solidFill>
              </a:ln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0101A4-D9FD-4A3C-BA11-94B6B6744C5C}"/>
                </a:ext>
              </a:extLst>
            </p:cNvPr>
            <p:cNvGrpSpPr/>
            <p:nvPr/>
          </p:nvGrpSpPr>
          <p:grpSpPr>
            <a:xfrm>
              <a:off x="4066489" y="1319041"/>
              <a:ext cx="2836132" cy="2393667"/>
              <a:chOff x="6798668" y="487173"/>
              <a:chExt cx="4952325" cy="505301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54F6DFB-75B9-4157-A5F5-88D8731144F1}"/>
                  </a:ext>
                </a:extLst>
              </p:cNvPr>
              <p:cNvSpPr/>
              <p:nvPr/>
            </p:nvSpPr>
            <p:spPr>
              <a:xfrm>
                <a:off x="6798668" y="950259"/>
                <a:ext cx="4792698" cy="458993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283087FC-22CF-4F40-A37A-4E65E390DB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7464" y="569568"/>
                <a:ext cx="1080000" cy="809605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1E5687C6-6B4A-4FCF-A4D1-75AF94ED0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5915" y="487173"/>
                <a:ext cx="1995078" cy="712700"/>
              </a:xfrm>
              <a:prstGeom prst="rect">
                <a:avLst/>
              </a:prstGeom>
            </p:spPr>
          </p:pic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773570-5C11-4A36-BA02-690F7CE238BD}"/>
                </a:ext>
              </a:extLst>
            </p:cNvPr>
            <p:cNvSpPr/>
            <p:nvPr/>
          </p:nvSpPr>
          <p:spPr>
            <a:xfrm>
              <a:off x="5670480" y="1900060"/>
              <a:ext cx="949439" cy="559749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HDFS</a:t>
              </a:r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D7B3828-9780-4988-A863-B736A5BAD6BB}"/>
                </a:ext>
              </a:extLst>
            </p:cNvPr>
            <p:cNvSpPr/>
            <p:nvPr/>
          </p:nvSpPr>
          <p:spPr>
            <a:xfrm>
              <a:off x="5670479" y="2910417"/>
              <a:ext cx="949438" cy="559749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</a:t>
              </a:r>
            </a:p>
            <a:p>
              <a:pPr algn="ct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Reduce</a:t>
              </a:r>
              <a:endPara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7C386-5776-4A64-BC5B-F30E73EAD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8" y="2272150"/>
              <a:ext cx="1963744" cy="812177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59E2CC-B7F7-4083-88E9-73D556EF0705}"/>
                </a:ext>
              </a:extLst>
            </p:cNvPr>
            <p:cNvGrpSpPr/>
            <p:nvPr/>
          </p:nvGrpSpPr>
          <p:grpSpPr>
            <a:xfrm>
              <a:off x="617498" y="1136484"/>
              <a:ext cx="1091006" cy="985691"/>
              <a:chOff x="7388237" y="-5373534"/>
              <a:chExt cx="2721428" cy="2721428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2C6ED70-F9D2-47D2-8B49-8A2999538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237" y="-5373534"/>
                <a:ext cx="2721428" cy="272142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4E2EC7-AB2D-4E28-B426-B1CC94AE5A72}"/>
                  </a:ext>
                </a:extLst>
              </p:cNvPr>
              <p:cNvSpPr txBox="1"/>
              <p:nvPr/>
            </p:nvSpPr>
            <p:spPr>
              <a:xfrm>
                <a:off x="7687989" y="-4331894"/>
                <a:ext cx="2154287" cy="84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API</a:t>
                </a:r>
                <a:endParaRPr lang="ko-KR" altLang="en-US" sz="20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B3C8777-13EB-48BE-BD9D-3ACB1363AF8C}"/>
                </a:ext>
              </a:extLst>
            </p:cNvPr>
            <p:cNvGrpSpPr/>
            <p:nvPr/>
          </p:nvGrpSpPr>
          <p:grpSpPr>
            <a:xfrm>
              <a:off x="475390" y="3379924"/>
              <a:ext cx="1311729" cy="775354"/>
              <a:chOff x="-13682295" y="-1202842"/>
              <a:chExt cx="2290481" cy="1636767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3A8B780-9D27-4A9C-8A1F-D5ED3B112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-13571452" y="-1202842"/>
                <a:ext cx="2179638" cy="161344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141E43-B133-4833-820A-0DF53869939C}"/>
                  </a:ext>
                </a:extLst>
              </p:cNvPr>
              <p:cNvSpPr txBox="1"/>
              <p:nvPr/>
            </p:nvSpPr>
            <p:spPr>
              <a:xfrm>
                <a:off x="-13682295" y="-280760"/>
                <a:ext cx="2270622" cy="714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</a:t>
                </a: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E0700C4-FE9B-4866-A7AF-E9CDBE6FFADA}"/>
                </a:ext>
              </a:extLst>
            </p:cNvPr>
            <p:cNvCxnSpPr/>
            <p:nvPr/>
          </p:nvCxnSpPr>
          <p:spPr>
            <a:xfrm>
              <a:off x="1161653" y="1925022"/>
              <a:ext cx="2693" cy="33993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2B86FB2-2FC9-48E9-82BD-2F4C9F99FC91}"/>
                </a:ext>
              </a:extLst>
            </p:cNvPr>
            <p:cNvCxnSpPr/>
            <p:nvPr/>
          </p:nvCxnSpPr>
          <p:spPr>
            <a:xfrm flipV="1">
              <a:off x="1684611" y="2153853"/>
              <a:ext cx="878393" cy="3483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907101E-A156-4E8D-A3CE-0A542D3E4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4611" y="2840635"/>
              <a:ext cx="878393" cy="3483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E5E316-F84A-4A48-9106-513F1CCE4D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92465" y="3191424"/>
              <a:ext cx="3410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D3D7828-3E2E-488A-B455-85C1083151D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94752" y="2697171"/>
              <a:ext cx="3410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877CC6-9651-4625-ADAC-A430420B853A}"/>
                </a:ext>
              </a:extLst>
            </p:cNvPr>
            <p:cNvSpPr/>
            <p:nvPr/>
          </p:nvSpPr>
          <p:spPr>
            <a:xfrm>
              <a:off x="767334" y="1891874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FF3A592-6B30-4790-BFC6-EC4F54A0899B}"/>
                </a:ext>
              </a:extLst>
            </p:cNvPr>
            <p:cNvSpPr/>
            <p:nvPr/>
          </p:nvSpPr>
          <p:spPr>
            <a:xfrm>
              <a:off x="2011718" y="1915376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②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698480-571E-4A0E-8EE1-CA00AC056DE8}"/>
                </a:ext>
              </a:extLst>
            </p:cNvPr>
            <p:cNvSpPr/>
            <p:nvPr/>
          </p:nvSpPr>
          <p:spPr>
            <a:xfrm>
              <a:off x="6152597" y="2555698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④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0DC198-5E39-4DB9-BE1C-D0E3578B6386}"/>
                </a:ext>
              </a:extLst>
            </p:cNvPr>
            <p:cNvSpPr/>
            <p:nvPr/>
          </p:nvSpPr>
          <p:spPr>
            <a:xfrm>
              <a:off x="2019338" y="3054614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C82D53-4912-4EAC-B038-A1B434B74F2E}"/>
                </a:ext>
              </a:extLst>
            </p:cNvPr>
            <p:cNvSpPr/>
            <p:nvPr/>
          </p:nvSpPr>
          <p:spPr>
            <a:xfrm>
              <a:off x="774954" y="3005633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⑦</a:t>
              </a:r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CEC033B-A7B1-44AF-9BE2-EA63684A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2592511" y="1219600"/>
              <a:ext cx="1122036" cy="2651033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E7D8DEC-A797-46AD-BBC3-6DD6E7C2BE17}"/>
                </a:ext>
              </a:extLst>
            </p:cNvPr>
            <p:cNvSpPr/>
            <p:nvPr/>
          </p:nvSpPr>
          <p:spPr>
            <a:xfrm>
              <a:off x="4433521" y="1922057"/>
              <a:ext cx="744206" cy="1548110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endPara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574BA7-740A-464A-BC05-D4BA289CF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878" y="3190290"/>
              <a:ext cx="188716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B32D87D-BDCE-44BD-9CD6-DCDCA71C2083}"/>
                </a:ext>
              </a:extLst>
            </p:cNvPr>
            <p:cNvSpPr/>
            <p:nvPr/>
          </p:nvSpPr>
          <p:spPr>
            <a:xfrm>
              <a:off x="4060422" y="3163222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⑤</a:t>
              </a:r>
              <a:endParaRPr lang="ko-KR" alt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D598567-9D02-4DD8-A3EB-F55086D90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35878" y="2179935"/>
              <a:ext cx="188716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097D82-4BE3-41F8-B4D6-3E6C3C235308}"/>
                </a:ext>
              </a:extLst>
            </p:cNvPr>
            <p:cNvSpPr/>
            <p:nvPr/>
          </p:nvSpPr>
          <p:spPr>
            <a:xfrm>
              <a:off x="4052802" y="1805063"/>
              <a:ext cx="224181" cy="174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③</a:t>
              </a:r>
              <a:endParaRPr lang="ko-KR" altLang="en-US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9B4BFB0-6691-4F18-BE47-FC5DEB547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662588" y="2983808"/>
              <a:ext cx="895122" cy="257477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D473514-A1F8-41A6-9943-4B6692B665E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508" y="2383502"/>
              <a:ext cx="849847" cy="63738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4F61B-0169-4794-89EF-3AC8FF783627}"/>
              </a:ext>
            </a:extLst>
          </p:cNvPr>
          <p:cNvSpPr/>
          <p:nvPr/>
        </p:nvSpPr>
        <p:spPr>
          <a:xfrm>
            <a:off x="7017788" y="1130505"/>
            <a:ext cx="5001232" cy="3247716"/>
          </a:xfrm>
          <a:prstGeom prst="rect">
            <a:avLst/>
          </a:prstGeom>
          <a:noFill/>
          <a:ln>
            <a:solidFill>
              <a:srgbClr val="FF7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1FC34-08E8-4B6A-9EAD-6937BEB8887C}"/>
              </a:ext>
            </a:extLst>
          </p:cNvPr>
          <p:cNvSpPr txBox="1"/>
          <p:nvPr/>
        </p:nvSpPr>
        <p:spPr>
          <a:xfrm>
            <a:off x="7048226" y="1230239"/>
            <a:ext cx="496302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Twitter API</a:t>
            </a:r>
            <a:r>
              <a:rPr lang="ko-KR" altLang="en-US" dirty="0"/>
              <a:t>를 이용한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② </a:t>
            </a:r>
            <a:r>
              <a:rPr lang="ko-KR" altLang="en-US" dirty="0" err="1"/>
              <a:t>크롤링</a:t>
            </a:r>
            <a:r>
              <a:rPr lang="ko-KR" altLang="en-US" dirty="0"/>
              <a:t> 된 데이터를 </a:t>
            </a:r>
            <a:r>
              <a:rPr lang="en-US" altLang="ko-KR" dirty="0"/>
              <a:t>MariaDB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Sqoop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en-US" altLang="ko-KR" dirty="0"/>
              <a:t>HDFS</a:t>
            </a:r>
            <a:r>
              <a:rPr lang="ko-KR" altLang="en-US" dirty="0"/>
              <a:t>에 분산 저장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④ </a:t>
            </a:r>
            <a:r>
              <a:rPr lang="en-US" altLang="ko-KR" dirty="0"/>
              <a:t>Map/Reduce</a:t>
            </a:r>
            <a:r>
              <a:rPr lang="ko-KR" altLang="en-US" dirty="0"/>
              <a:t>를 통한 분산 데이터 배치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⑤ </a:t>
            </a:r>
            <a:r>
              <a:rPr lang="en-US" altLang="ko-KR" dirty="0"/>
              <a:t>Sqoop</a:t>
            </a:r>
            <a:r>
              <a:rPr lang="ko-KR" altLang="en-US" dirty="0"/>
              <a:t>을 이용해 </a:t>
            </a:r>
            <a:r>
              <a:rPr lang="en-US" altLang="ko-KR" dirty="0"/>
              <a:t>MariaDB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⑥ 저장된 데이터를 </a:t>
            </a:r>
            <a:r>
              <a:rPr lang="en-US" altLang="ko-KR" dirty="0"/>
              <a:t>Python</a:t>
            </a:r>
            <a:r>
              <a:rPr lang="ko-KR" altLang="en-US" dirty="0"/>
              <a:t>에 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⑦ 시각화 라이브러리를 이용한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7163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</a:p>
            <a:p>
              <a:endParaRPr lang="en-US" altLang="ko-KR" sz="1000" b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7.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Github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Flowchart(1)_W04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제공하는 </a:t>
            </a:r>
            <a:r>
              <a:rPr lang="en-US" altLang="ko-KR" sz="3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 </a:t>
            </a:r>
            <a:r>
              <a:rPr lang="en-US" altLang="ko-KR" sz="3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Tweepy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데이터 </a:t>
            </a:r>
            <a:r>
              <a:rPr lang="ko-KR" altLang="en-US" sz="3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Search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키워드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Timeline API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이용한 유저 관련 데이터 검색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6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Flowchart(2)_W04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41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Flowchart(3)_W04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분산 저장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8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Flowchart(4)_W04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Map/Reduce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 분산 데이터 배치 처리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2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Flowchart(5)_W04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분산 배치 처리된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이용해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저장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7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Flowchart(6)_W04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(5)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저장된 데이터를 </a:t>
            </a:r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로드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3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Flowchart(7)_W04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61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CF1D60B-AC6E-4D4C-9685-3D003B7670F0}"/>
              </a:ext>
            </a:extLst>
          </p:cNvPr>
          <p:cNvSpPr/>
          <p:nvPr/>
        </p:nvSpPr>
        <p:spPr>
          <a:xfrm>
            <a:off x="175800" y="1448483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r>
              <a:rPr lang="ko-KR" altLang="en-US" sz="30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제공되는 시각화 라이브러리를 이용한 데이터 시각화</a:t>
            </a:r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90011B-4BC1-43E0-BA87-F7B5D3FAEDEF}"/>
              </a:ext>
            </a:extLst>
          </p:cNvPr>
          <p:cNvSpPr/>
          <p:nvPr/>
        </p:nvSpPr>
        <p:spPr>
          <a:xfrm>
            <a:off x="175800" y="2811402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A1358C-C62A-47E3-B852-D0DA0D0D53E7}"/>
              </a:ext>
            </a:extLst>
          </p:cNvPr>
          <p:cNvSpPr/>
          <p:nvPr/>
        </p:nvSpPr>
        <p:spPr>
          <a:xfrm>
            <a:off x="175800" y="4174321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FBFAA2-5CC9-413F-AC97-F06866EB6F1A}"/>
              </a:ext>
            </a:extLst>
          </p:cNvPr>
          <p:cNvSpPr/>
          <p:nvPr/>
        </p:nvSpPr>
        <p:spPr>
          <a:xfrm>
            <a:off x="175800" y="5537240"/>
            <a:ext cx="11830800" cy="948452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26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Progress_W03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관련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HIVE-</a:t>
              </a:r>
              <a:r>
                <a:rPr lang="en-US" altLang="ko-KR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RDB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자료 수집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수집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정리 및</a:t>
              </a:r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간단한 예제 테스트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구축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DB, Hadoop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</a:t>
              </a:r>
              <a:endPara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MariaDB 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연결 및</a:t>
              </a:r>
              <a:endParaRPr lang="en-US" altLang="ko-KR" b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DML(select, delete)</a:t>
              </a:r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구현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4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AA2C87-028D-4A2D-88E8-79B6DB9BBFEA}"/>
              </a:ext>
            </a:extLst>
          </p:cNvPr>
          <p:cNvGrpSpPr/>
          <p:nvPr/>
        </p:nvGrpSpPr>
        <p:grpSpPr>
          <a:xfrm>
            <a:off x="-4800" y="0"/>
            <a:ext cx="12215216" cy="6862540"/>
            <a:chOff x="-4800" y="0"/>
            <a:chExt cx="122152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Progress_W05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D58EB44-B6E7-4888-9B7B-8074FDC94142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5A11B2F-DE0D-4A7A-B968-9D345256CA9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4ADF1-095A-4459-B3EB-A52E499A626A}"/>
                </a:ext>
              </a:extLst>
            </p:cNvPr>
            <p:cNvSpPr/>
            <p:nvPr/>
          </p:nvSpPr>
          <p:spPr>
            <a:xfrm>
              <a:off x="9165464" y="95704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C2B9653-FF0F-48B5-98B9-5F1AC1B714D4}"/>
                </a:ext>
              </a:extLst>
            </p:cNvPr>
            <p:cNvSpPr/>
            <p:nvPr/>
          </p:nvSpPr>
          <p:spPr>
            <a:xfrm>
              <a:off x="9209840" y="103251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BEF856E7-33C7-4787-8F65-9E18A7C9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3256" y="1236576"/>
              <a:ext cx="2533400" cy="1955934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381AAA1-33F7-4F21-A9E1-3C9D890A503F}"/>
                </a:ext>
              </a:extLst>
            </p:cNvPr>
            <p:cNvSpPr/>
            <p:nvPr/>
          </p:nvSpPr>
          <p:spPr>
            <a:xfrm>
              <a:off x="3131492" y="1026045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C76CB77-AD1A-47A4-A7CF-4D85B1E7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835" y="1325414"/>
              <a:ext cx="2469314" cy="1860631"/>
            </a:xfrm>
            <a:prstGeom prst="rect">
              <a:avLst/>
            </a:prstGeom>
          </p:spPr>
        </p:pic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1C71ED7-B816-4765-BAFD-A791664F1F1D}"/>
                </a:ext>
              </a:extLst>
            </p:cNvPr>
            <p:cNvSpPr/>
            <p:nvPr/>
          </p:nvSpPr>
          <p:spPr>
            <a:xfrm>
              <a:off x="0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03AE6F9-5D13-49DF-8336-80B88B0D0A29}"/>
                </a:ext>
              </a:extLst>
            </p:cNvPr>
            <p:cNvSpPr/>
            <p:nvPr/>
          </p:nvSpPr>
          <p:spPr>
            <a:xfrm>
              <a:off x="120576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9639C43-532D-43B1-B742-06BCF8F37B49}"/>
                </a:ext>
              </a:extLst>
            </p:cNvPr>
            <p:cNvSpPr/>
            <p:nvPr/>
          </p:nvSpPr>
          <p:spPr>
            <a:xfrm>
              <a:off x="120576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5255337-9ADF-44B1-88E0-8476E6517912}"/>
                </a:ext>
              </a:extLst>
            </p:cNvPr>
            <p:cNvSpPr/>
            <p:nvPr/>
          </p:nvSpPr>
          <p:spPr>
            <a:xfrm>
              <a:off x="120576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 준비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BF30CB01-6DE2-48A7-A293-A1BFCE0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39" y="1329146"/>
              <a:ext cx="2351275" cy="1858824"/>
            </a:xfrm>
            <a:prstGeom prst="rect">
              <a:avLst/>
            </a:prstGeom>
          </p:spPr>
        </p:pic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D365E87-834D-42DA-9C66-36BC5B3505DD}"/>
                </a:ext>
              </a:extLst>
            </p:cNvPr>
            <p:cNvSpPr/>
            <p:nvPr/>
          </p:nvSpPr>
          <p:spPr>
            <a:xfrm>
              <a:off x="6098032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B608EE8-4E26-4EF5-88A8-EEDE1EA67F43}"/>
                </a:ext>
              </a:extLst>
            </p:cNvPr>
            <p:cNvSpPr/>
            <p:nvPr/>
          </p:nvSpPr>
          <p:spPr>
            <a:xfrm>
              <a:off x="6167808" y="1027970"/>
              <a:ext cx="2880000" cy="2160000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사진</a:t>
              </a: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AD024457-3D2C-4270-A81F-CAA77DF8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22" y="1317941"/>
              <a:ext cx="2277213" cy="1870029"/>
            </a:xfrm>
            <a:prstGeom prst="rect">
              <a:avLst/>
            </a:prstGeom>
          </p:spPr>
        </p:pic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E72471D-2C5E-4369-9AA0-692454ADDB6B}"/>
                </a:ext>
              </a:extLst>
            </p:cNvPr>
            <p:cNvSpPr/>
            <p:nvPr/>
          </p:nvSpPr>
          <p:spPr>
            <a:xfrm>
              <a:off x="3131492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endPara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8E9092-F87C-4CCD-8B23-98A0C4EB4611}"/>
                </a:ext>
              </a:extLst>
            </p:cNvPr>
            <p:cNvSpPr/>
            <p:nvPr/>
          </p:nvSpPr>
          <p:spPr>
            <a:xfrm>
              <a:off x="3131492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Map/Reduce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작업</a:t>
              </a:r>
              <a:endPara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DB, Hadoop </a:t>
              </a:r>
              <a:r>
                <a:rPr lang="ko-KR" altLang="en-US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</a:t>
              </a: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117FA6F-E063-4AA5-9B89-8CE071804966}"/>
                </a:ext>
              </a:extLst>
            </p:cNvPr>
            <p:cNvSpPr/>
            <p:nvPr/>
          </p:nvSpPr>
          <p:spPr>
            <a:xfrm>
              <a:off x="6167808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ACF72FBE-54BF-4C8F-83C5-AA4F7DA6A4C7}"/>
                </a:ext>
              </a:extLst>
            </p:cNvPr>
            <p:cNvSpPr/>
            <p:nvPr/>
          </p:nvSpPr>
          <p:spPr>
            <a:xfrm>
              <a:off x="6167808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?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6509C2C-D6A4-4D0D-B4B4-CA167012E2CA}"/>
                </a:ext>
              </a:extLst>
            </p:cNvPr>
            <p:cNvSpPr/>
            <p:nvPr/>
          </p:nvSpPr>
          <p:spPr>
            <a:xfrm>
              <a:off x="9209840" y="3182530"/>
              <a:ext cx="2880000" cy="36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5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ko-KR" altLang="en-US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3B482D8E-553E-4917-97D8-DBC7D4CB1D57}"/>
                </a:ext>
              </a:extLst>
            </p:cNvPr>
            <p:cNvSpPr/>
            <p:nvPr/>
          </p:nvSpPr>
          <p:spPr>
            <a:xfrm>
              <a:off x="9209840" y="3542530"/>
              <a:ext cx="2880000" cy="3240000"/>
            </a:xfrm>
            <a:prstGeom prst="rect">
              <a:avLst/>
            </a:prstGeom>
            <a:solidFill>
              <a:srgbClr val="29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70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6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6AEC49-BB47-41B3-97AA-C2B336C5EC9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9C1073-13A0-4231-8E9C-9625F590A4E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D6CB374-CE06-438C-AA6A-FF46B4DCA227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2AC5161-9DC1-45DD-8DCA-99B1CB3BA05E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B9AC9CF0-E03B-4038-8106-9E85D4166867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F06139B-1171-4E83-B71D-0D64F7C77313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ED58EB44-B6E7-4888-9B7B-8074FDC94142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DDE04B-D8D2-4F3F-8A2B-587C9418EF50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F6CEE1-2F8E-40A9-8499-EABD22C54674}"/>
                  </a:ext>
                </a:extLst>
              </p:cNvPr>
              <p:cNvSpPr txBox="1"/>
              <p:nvPr/>
            </p:nvSpPr>
            <p:spPr>
              <a:xfrm>
                <a:off x="2288169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1.2.1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06B3237-7E6B-4551-ADF9-C9E6E62F39D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454" y="1722793"/>
                <a:ext cx="5040000" cy="252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32A5FC86-FB6A-4FE1-B363-2B6A4A57139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5" t="17646" r="56185" b="65621"/>
              <a:stretch/>
            </p:blipFill>
            <p:spPr>
              <a:xfrm>
                <a:off x="718109" y="1722793"/>
                <a:ext cx="5040000" cy="25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8B0F5-DCCA-4C0B-AB5A-83C4CD276A63}"/>
                  </a:ext>
                </a:extLst>
              </p:cNvPr>
              <p:cNvSpPr txBox="1"/>
              <p:nvPr/>
            </p:nvSpPr>
            <p:spPr>
              <a:xfrm>
                <a:off x="7999151" y="1203109"/>
                <a:ext cx="189988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3.2.0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7CA1013-8B0C-409A-BDE2-23E00552C449}"/>
                  </a:ext>
                </a:extLst>
              </p:cNvPr>
              <p:cNvSpPr/>
              <p:nvPr/>
            </p:nvSpPr>
            <p:spPr>
              <a:xfrm>
                <a:off x="718110" y="4688701"/>
                <a:ext cx="1075578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JobTracker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클러스터 전체의 리소스 관리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잡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2000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스케쥴링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및 모니터링 기능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ResourceManager</a:t>
                </a:r>
                <a:endParaRPr lang="en-US" altLang="ko-KR" sz="20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5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TaskTracker</a:t>
                </a:r>
                <a:endParaRPr lang="en-US" altLang="ko-KR" sz="25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pPr fontAlgn="base"/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</a:t>
                </a:r>
                <a:r>
                  <a:rPr lang="ko-KR" altLang="en-US" sz="200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slave node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에서 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 reduce</a:t>
                </a:r>
                <a:r>
                  <a:rPr lang="ko-KR" altLang="en-US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작업을 수행</a:t>
                </a:r>
                <a:r>
                  <a:rPr lang="en-US" altLang="ko-KR" sz="2000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  -&gt; </a:t>
                </a:r>
                <a:r>
                  <a:rPr lang="en-US" altLang="ko-KR" sz="2000" b="1" dirty="0" err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NodeManager</a:t>
                </a:r>
                <a:endParaRPr lang="en-US" altLang="ko-KR" sz="2000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F417C0-8110-41E8-A9F1-7F703FD593F2}"/>
                </a:ext>
              </a:extLst>
            </p:cNvPr>
            <p:cNvSpPr/>
            <p:nvPr/>
          </p:nvSpPr>
          <p:spPr>
            <a:xfrm>
              <a:off x="6476218" y="2061999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FDCE33-09BB-4E6C-9F0A-F4CCC9765BC9}"/>
                </a:ext>
              </a:extLst>
            </p:cNvPr>
            <p:cNvSpPr/>
            <p:nvPr/>
          </p:nvSpPr>
          <p:spPr>
            <a:xfrm>
              <a:off x="6476218" y="3509041"/>
              <a:ext cx="5004000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70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8BA65E-4775-420E-8851-CE328BA5A7BA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F2E0C5-599D-45EA-AE97-54F467E3115C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99ADDB-9CC5-4265-B575-ADEB3A583AE8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Weekly Progress_W04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8C705A-F1B7-44DE-8561-054BEB167C99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FFA120-F019-498C-A7F4-3171F9F5A7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2015051"/>
              <a:ext cx="1188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93B5A-F5CD-4187-AA21-2F6553ABD841}"/>
                </a:ext>
              </a:extLst>
            </p:cNvPr>
            <p:cNvSpPr txBox="1"/>
            <p:nvPr/>
          </p:nvSpPr>
          <p:spPr>
            <a:xfrm>
              <a:off x="156000" y="968318"/>
              <a:ext cx="1975067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4A4098-EA42-4E15-A74A-CC11840D4EF9}"/>
                </a:ext>
              </a:extLst>
            </p:cNvPr>
            <p:cNvSpPr/>
            <p:nvPr/>
          </p:nvSpPr>
          <p:spPr>
            <a:xfrm>
              <a:off x="2090784" y="2038816"/>
              <a:ext cx="846666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6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B0A4B8-DF29-4627-B2C0-B1777E9D45AB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D93C6E-5BA5-493F-AF6B-88563E6AF3B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17" b="43061"/>
            <a:stretch/>
          </p:blipFill>
          <p:spPr>
            <a:xfrm>
              <a:off x="156000" y="2015051"/>
              <a:ext cx="5760000" cy="468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6B006-FE96-4F84-A24B-2EB77DE7D2A3}"/>
                </a:ext>
              </a:extLst>
            </p:cNvPr>
            <p:cNvSpPr txBox="1"/>
            <p:nvPr/>
          </p:nvSpPr>
          <p:spPr>
            <a:xfrm>
              <a:off x="156000" y="968318"/>
              <a:ext cx="22124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Job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실행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3F0B1-5FEE-4678-886E-9963FC5C8B0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80"/>
            <a:stretch/>
          </p:blipFill>
          <p:spPr>
            <a:xfrm>
              <a:off x="6276000" y="2015052"/>
              <a:ext cx="5760000" cy="468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7A1E39-40F0-4681-AA35-670D758CBB61}"/>
                </a:ext>
              </a:extLst>
            </p:cNvPr>
            <p:cNvSpPr/>
            <p:nvPr/>
          </p:nvSpPr>
          <p:spPr>
            <a:xfrm>
              <a:off x="156000" y="1471305"/>
              <a:ext cx="1188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import 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--connect "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jdbc:mysql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://localhost/</a:t>
              </a:r>
              <a:r>
                <a:rPr lang="en-US" altLang="ko-KR" sz="2000" b="1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b="1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"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--username </a:t>
              </a:r>
              <a:r>
                <a:rPr lang="en-US" altLang="ko-KR" sz="2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-P --table “test" -m 1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64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DC3F00-018B-4163-BFCA-27482A3BB2A9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C30907-B400-4B44-A445-3C88A4CFD86F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1C9E700-424B-4DAA-99B0-356B7432CD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00" y="2015051"/>
                <a:ext cx="11880000" cy="468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8B07F-1ADF-4479-8E6E-98FD4C6850C9}"/>
                  </a:ext>
                </a:extLst>
              </p:cNvPr>
              <p:cNvSpPr txBox="1"/>
              <p:nvPr/>
            </p:nvSpPr>
            <p:spPr>
              <a:xfrm>
                <a:off x="156000" y="1481315"/>
                <a:ext cx="2608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http://localhost:9870/</a:t>
                </a:r>
                <a:endPara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2770-D794-4645-A5D2-110DB79A33A1}"/>
                  </a:ext>
                </a:extLst>
              </p:cNvPr>
              <p:cNvSpPr txBox="1"/>
              <p:nvPr/>
            </p:nvSpPr>
            <p:spPr>
              <a:xfrm>
                <a:off x="156000" y="968318"/>
                <a:ext cx="297549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Sqoop Job </a:t>
                </a:r>
                <a:r>
                  <a:rPr lang="ko-KR" altLang="en-US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결과 확인</a:t>
                </a:r>
                <a:r>
                  <a:rPr lang="en-US" altLang="ko-KR" sz="2500" b="1" dirty="0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81058C-5BC2-4BC4-A413-38CBBD95630F}"/>
                </a:ext>
              </a:extLst>
            </p:cNvPr>
            <p:cNvSpPr/>
            <p:nvPr/>
          </p:nvSpPr>
          <p:spPr>
            <a:xfrm>
              <a:off x="262405" y="5571846"/>
              <a:ext cx="11520885" cy="396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35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Weekly Progress_W04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50D7D6-9064-48F0-A01A-7B634744F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96" y="2015051"/>
              <a:ext cx="5224809" cy="46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36439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Sqoop Job </a:t>
              </a:r>
              <a:r>
                <a: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상세 결과 확인</a:t>
              </a:r>
              <a:r>
                <a:rPr lang="en-US" altLang="ko-KR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52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EF302E-DAF0-40E2-93D0-F96791BB6840}"/>
              </a:ext>
            </a:extLst>
          </p:cNvPr>
          <p:cNvSpPr txBox="1"/>
          <p:nvPr/>
        </p:nvSpPr>
        <p:spPr>
          <a:xfrm>
            <a:off x="156000" y="968318"/>
            <a:ext cx="3828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617823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13AF9-6905-4F2A-AAF0-1202E91978BB}"/>
              </a:ext>
            </a:extLst>
          </p:cNvPr>
          <p:cNvSpPr txBox="1"/>
          <p:nvPr/>
        </p:nvSpPr>
        <p:spPr>
          <a:xfrm>
            <a:off x="156000" y="968318"/>
            <a:ext cx="1499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Yarn 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</a:t>
            </a:r>
          </a:p>
        </p:txBody>
      </p:sp>
      <p:pic>
        <p:nvPicPr>
          <p:cNvPr id="14" name="이미지5">
            <a:extLst>
              <a:ext uri="{FF2B5EF4-FFF2-40B4-BE49-F238E27FC236}">
                <a16:creationId xmlns:a16="http://schemas.microsoft.com/office/drawing/2014/main" id="{77DE0B6B-BF2E-4ED5-A31D-B5545E769E07}"/>
              </a:ext>
            </a:extLst>
          </p:cNvPr>
          <p:cNvPicPr preferRelativeResize="0"/>
          <p:nvPr/>
        </p:nvPicPr>
        <p:blipFill rotWithShape="1">
          <a:blip r:embed="rId3">
            <a:lum/>
            <a:alphaModFix/>
          </a:blip>
          <a:srcRect b="52484"/>
          <a:stretch/>
        </p:blipFill>
        <p:spPr>
          <a:xfrm>
            <a:off x="156000" y="2126255"/>
            <a:ext cx="8280000" cy="454047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이미지5">
            <a:extLst>
              <a:ext uri="{FF2B5EF4-FFF2-40B4-BE49-F238E27FC236}">
                <a16:creationId xmlns:a16="http://schemas.microsoft.com/office/drawing/2014/main" id="{4DD8F41B-D433-4CAA-BC66-7CB05C8DD319}"/>
              </a:ext>
            </a:extLst>
          </p:cNvPr>
          <p:cNvPicPr preferRelativeResize="0"/>
          <p:nvPr/>
        </p:nvPicPr>
        <p:blipFill rotWithShape="1">
          <a:blip r:embed="rId3">
            <a:lum/>
            <a:alphaModFix/>
          </a:blip>
          <a:srcRect t="46749" r="43002"/>
          <a:stretch/>
        </p:blipFill>
        <p:spPr>
          <a:xfrm>
            <a:off x="8674858" y="2126255"/>
            <a:ext cx="3283084" cy="45404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5F1FF4-D8CF-47E1-AB70-334839795C12}"/>
              </a:ext>
            </a:extLst>
          </p:cNvPr>
          <p:cNvSpPr/>
          <p:nvPr/>
        </p:nvSpPr>
        <p:spPr>
          <a:xfrm>
            <a:off x="156000" y="1504681"/>
            <a:ext cx="1203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000" kern="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yarn jar /home/vi/</a:t>
            </a:r>
            <a:r>
              <a:rPr lang="en-US" altLang="ko-KR" sz="2000" kern="15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hadoop</a:t>
            </a:r>
            <a:r>
              <a:rPr lang="en-US" altLang="ko-KR" sz="2000" kern="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/jar/Wordcount.jar </a:t>
            </a:r>
            <a:r>
              <a:rPr lang="en-US" altLang="ko-KR" sz="2000" b="1" kern="150" dirty="0" err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KeywordCount</a:t>
            </a:r>
            <a:r>
              <a:rPr lang="en-US" altLang="ko-KR" sz="2000" kern="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/user/</a:t>
            </a:r>
            <a:r>
              <a:rPr lang="en-US" altLang="ko-KR" sz="2000" kern="15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yunhyuck</a:t>
            </a:r>
            <a:r>
              <a:rPr lang="en-US" altLang="ko-KR" sz="2000" kern="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/test2/part-m-00000 output</a:t>
            </a:r>
            <a:endParaRPr lang="ko-KR" altLang="ko-KR" sz="3200" kern="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32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38FFCB-7977-4C88-81D0-A3A8E2F6E33C}"/>
              </a:ext>
            </a:extLst>
          </p:cNvPr>
          <p:cNvSpPr txBox="1"/>
          <p:nvPr/>
        </p:nvSpPr>
        <p:spPr>
          <a:xfrm>
            <a:off x="156000" y="968318"/>
            <a:ext cx="2836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Yarn 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상세</a:t>
            </a:r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 확인</a:t>
            </a:r>
          </a:p>
        </p:txBody>
      </p:sp>
      <p:pic>
        <p:nvPicPr>
          <p:cNvPr id="13" name="이미지1">
            <a:extLst>
              <a:ext uri="{FF2B5EF4-FFF2-40B4-BE49-F238E27FC236}">
                <a16:creationId xmlns:a16="http://schemas.microsoft.com/office/drawing/2014/main" id="{7B5BDE05-E0CF-42A7-9A7B-555F6259DEF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6000" y="1659841"/>
            <a:ext cx="11841369" cy="50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2E4486-AD87-424B-832D-5212D0C65273}"/>
              </a:ext>
            </a:extLst>
          </p:cNvPr>
          <p:cNvSpPr txBox="1"/>
          <p:nvPr/>
        </p:nvSpPr>
        <p:spPr>
          <a:xfrm>
            <a:off x="156000" y="968318"/>
            <a:ext cx="22124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 Job 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96622-AB01-4FB1-9005-73983314EC87}"/>
              </a:ext>
            </a:extLst>
          </p:cNvPr>
          <p:cNvSpPr/>
          <p:nvPr/>
        </p:nvSpPr>
        <p:spPr>
          <a:xfrm>
            <a:off x="156000" y="1461190"/>
            <a:ext cx="11929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export --connect </a:t>
            </a:r>
            <a:r>
              <a:rPr lang="en-US" altLang="ko-KR" sz="2000" b="1" dirty="0" err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jdbc:mysql</a:t>
            </a:r>
            <a:r>
              <a:rPr lang="en-US" altLang="ko-KR" sz="2000" b="1" dirty="0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://localhost/</a:t>
            </a:r>
            <a:r>
              <a:rPr lang="en-US" altLang="ko-KR" sz="2000" b="1" dirty="0" err="1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mysql</a:t>
            </a:r>
            <a:r>
              <a:rPr lang="en-US" altLang="ko-KR" sz="2000" b="1" dirty="0">
                <a:solidFill>
                  <a:srgbClr val="C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--username root -P --table test --export-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dir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hdfs://localhost:9000/user/vi/output3/part-r-00000 --columns 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a,b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--input-fields-terminated-by "\t"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이미지2">
            <a:extLst>
              <a:ext uri="{FF2B5EF4-FFF2-40B4-BE49-F238E27FC236}">
                <a16:creationId xmlns:a16="http://schemas.microsoft.com/office/drawing/2014/main" id="{DD72C89C-111F-4778-938A-547E95F028C3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t="213" b="45484"/>
          <a:stretch/>
        </p:blipFill>
        <p:spPr>
          <a:xfrm>
            <a:off x="111941" y="2184894"/>
            <a:ext cx="5940000" cy="4505409"/>
          </a:xfrm>
          <a:prstGeom prst="rect">
            <a:avLst/>
          </a:prstGeom>
        </p:spPr>
      </p:pic>
      <p:pic>
        <p:nvPicPr>
          <p:cNvPr id="14" name="이미지2">
            <a:extLst>
              <a:ext uri="{FF2B5EF4-FFF2-40B4-BE49-F238E27FC236}">
                <a16:creationId xmlns:a16="http://schemas.microsoft.com/office/drawing/2014/main" id="{D56C76E8-408B-48DE-96FD-C922D9C11819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t="54898"/>
          <a:stretch/>
        </p:blipFill>
        <p:spPr>
          <a:xfrm>
            <a:off x="6163882" y="2184894"/>
            <a:ext cx="5940000" cy="45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3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A3EB50-2DD5-44FF-B351-1EA4EFEFA4A9}"/>
              </a:ext>
            </a:extLst>
          </p:cNvPr>
          <p:cNvSpPr txBox="1"/>
          <p:nvPr/>
        </p:nvSpPr>
        <p:spPr>
          <a:xfrm>
            <a:off x="156000" y="968318"/>
            <a:ext cx="2675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 </a:t>
            </a:r>
            <a:r>
              <a:rPr lang="ko-KR" altLang="en-US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 확인</a:t>
            </a:r>
          </a:p>
        </p:txBody>
      </p:sp>
      <p:pic>
        <p:nvPicPr>
          <p:cNvPr id="13" name="이미지3">
            <a:extLst>
              <a:ext uri="{FF2B5EF4-FFF2-40B4-BE49-F238E27FC236}">
                <a16:creationId xmlns:a16="http://schemas.microsoft.com/office/drawing/2014/main" id="{EFA6A2A2-C986-4173-8DF0-80C363D3972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89618" y="1445372"/>
            <a:ext cx="6003164" cy="52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4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D6CB374-CE06-438C-AA6A-FF46B4DCA227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AC5161-9DC1-45DD-8DCA-99B1CB3BA05E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Progress_W04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D58EB44-B6E7-4888-9B7B-8074FDC94142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Python(DB)</a:t>
                </a:r>
              </a:p>
              <a:p>
                <a:pPr algn="ctr"/>
                <a:endParaRPr lang="ko-KR" altLang="en-US" sz="20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DE04B-D8D2-4F3F-8A2B-587C9418EF50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419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62C782-6D75-4A07-94F7-7F0AF43CF94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75336F-1D6D-4D7B-9666-AE0AFBC286CC}"/>
                  </a:ext>
                </a:extLst>
              </p:cNvPr>
              <p:cNvSpPr txBox="1"/>
              <p:nvPr/>
            </p:nvSpPr>
            <p:spPr>
              <a:xfrm>
                <a:off x="4694014" y="1203109"/>
                <a:ext cx="28039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DBModule.selectDB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CF52928-DCBA-41FF-946E-B40299FD16F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52"/>
              <a:stretch/>
            </p:blipFill>
            <p:spPr>
              <a:xfrm>
                <a:off x="3576000" y="1722793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42868ED-D680-4678-9C7F-6691BB9CC37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1188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2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A2FF1-DF74-4C4F-9FE7-0EDB12FF0F28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037AC3-4CD5-4277-B332-CC6C362A6ABC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4DE606C-094F-40EB-8A94-17E60EF38630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A7F7428-EBE4-4531-A12D-C1259EDAE78A}"/>
                    </a:ext>
                  </a:extLst>
                </p:cNvPr>
                <p:cNvGrpSpPr/>
                <p:nvPr/>
              </p:nvGrpSpPr>
              <p:grpSpPr>
                <a:xfrm>
                  <a:off x="-4800" y="0"/>
                  <a:ext cx="12201600" cy="6858000"/>
                  <a:chOff x="-4800" y="0"/>
                  <a:chExt cx="12201600" cy="6858000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F1F2E0C5-599D-45EA-AE97-54F467E3115C}"/>
                      </a:ext>
                    </a:extLst>
                  </p:cNvPr>
                  <p:cNvSpPr/>
                  <p:nvPr/>
                </p:nvSpPr>
                <p:spPr>
                  <a:xfrm>
                    <a:off x="0" y="952291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1299ADDB-9CC5-4265-B575-ADEB3A583AE8}"/>
                      </a:ext>
                    </a:extLst>
                  </p:cNvPr>
                  <p:cNvSpPr/>
                  <p:nvPr/>
                </p:nvSpPr>
                <p:spPr>
                  <a:xfrm>
                    <a:off x="-4800" y="0"/>
                    <a:ext cx="12196800" cy="952500"/>
                  </a:xfrm>
                  <a:prstGeom prst="rect">
                    <a:avLst/>
                  </a:prstGeom>
                  <a:solidFill>
                    <a:srgbClr val="7A7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4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T-SA:</a:t>
                    </a:r>
                    <a:r>
                      <a:rPr lang="en-US" altLang="ko-KR" sz="40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 </a:t>
                    </a:r>
                    <a:r>
                      <a:rPr lang="en-US" altLang="ko-KR" sz="3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Weekly Progress_W04</a:t>
                    </a:r>
                    <a:endParaRPr lang="ko-KR" altLang="en-US" sz="40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98C705A-F1B7-44DE-8561-054BEB167C99}"/>
                      </a:ext>
                    </a:extLst>
                  </p:cNvPr>
                  <p:cNvSpPr/>
                  <p:nvPr/>
                </p:nvSpPr>
                <p:spPr>
                  <a:xfrm>
                    <a:off x="0" y="952500"/>
                    <a:ext cx="12196800" cy="5905500"/>
                  </a:xfrm>
                  <a:prstGeom prst="rect">
                    <a:avLst/>
                  </a:prstGeom>
                  <a:solidFill>
                    <a:srgbClr val="E3D9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414D68-AA67-4A57-9132-9FC7BEF0BC59}"/>
                    </a:ext>
                  </a:extLst>
                </p:cNvPr>
                <p:cNvSpPr txBox="1"/>
                <p:nvPr/>
              </p:nvSpPr>
              <p:spPr>
                <a:xfrm>
                  <a:off x="3901338" y="629335"/>
                  <a:ext cx="43797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조선일보명조" panose="02030304000000000000" pitchFamily="18" charset="-127"/>
                    </a:rPr>
                    <a:t>Twitter</a:t>
                  </a:r>
                  <a:r>
                    <a:rPr lang="en-US" altLang="ko-KR" sz="1500" dirty="0">
                      <a:solidFill>
                        <a:schemeClr val="bg1">
                          <a:lumMod val="65000"/>
                        </a:schemeClr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Keyword Search API based Tweet Analysis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BB492-727B-4216-B742-1F9FDD9378CF}"/>
                  </a:ext>
                </a:extLst>
              </p:cNvPr>
              <p:cNvSpPr txBox="1"/>
              <p:nvPr/>
            </p:nvSpPr>
            <p:spPr>
              <a:xfrm>
                <a:off x="4674776" y="1203109"/>
                <a:ext cx="28424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b="1">
                    <a:solidFill>
                      <a:srgbClr val="76717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DBModule.deleteDB</a:t>
                </a:r>
                <a:endParaRPr lang="ko-KR" altLang="en-US" sz="2500" b="1" dirty="0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C1570A3-7733-46DD-81FD-4550BD445EF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23" b="15189"/>
              <a:stretch/>
            </p:blipFill>
            <p:spPr>
              <a:xfrm>
                <a:off x="3576000" y="1722792"/>
                <a:ext cx="5040000" cy="3600000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901608D-B6FB-47FC-8A9F-8EC8E274BA5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" y="5636223"/>
              <a:ext cx="5940000" cy="90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ECAAAB-345F-49E6-B0DC-A032722FD4B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636223"/>
              <a:ext cx="594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94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DE606C-094F-40EB-8A94-17E60EF3863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7F7428-EBE4-4531-A12D-C1259EDAE78A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F2E0C5-599D-45EA-AE97-54F467E3115C}"/>
                  </a:ext>
                </a:extLst>
              </p:cNvPr>
              <p:cNvSpPr/>
              <p:nvPr/>
            </p:nvSpPr>
            <p:spPr>
              <a:xfrm>
                <a:off x="0" y="952291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99ADDB-9CC5-4265-B575-ADEB3A583AE8}"/>
                  </a:ext>
                </a:extLst>
              </p:cNvPr>
              <p:cNvSpPr/>
              <p:nvPr/>
            </p:nvSpPr>
            <p:spPr>
              <a:xfrm>
                <a:off x="-480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Weekly Progress_W05</a:t>
                </a:r>
                <a:endParaRPr lang="ko-KR" altLang="en-US" sz="40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8C705A-F1B7-44DE-8561-054BEB167C99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14D68-AA67-4A57-9132-9FC7BEF0BC59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45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B409BAD-1406-49BF-BDF3-AC9C8BE178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853"/>
            <a:ext cx="11880000" cy="5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7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5AFD39-63D7-4853-BBD0-1682721D9474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DE606C-094F-40EB-8A94-17E60EF38630}"/>
                </a:ext>
              </a:extLst>
            </p:cNvPr>
            <p:cNvGrpSpPr/>
            <p:nvPr/>
          </p:nvGrpSpPr>
          <p:grpSpPr>
            <a:xfrm>
              <a:off x="-4800" y="0"/>
              <a:ext cx="12201600" cy="6858000"/>
              <a:chOff x="-4800" y="0"/>
              <a:chExt cx="12201600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A7F7428-EBE4-4531-A12D-C1259EDAE78A}"/>
                  </a:ext>
                </a:extLst>
              </p:cNvPr>
              <p:cNvGrpSpPr/>
              <p:nvPr/>
            </p:nvGrpSpPr>
            <p:grpSpPr>
              <a:xfrm>
                <a:off x="-4800" y="0"/>
                <a:ext cx="12201600" cy="6858000"/>
                <a:chOff x="-4800" y="0"/>
                <a:chExt cx="12201600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1F2E0C5-599D-45EA-AE97-54F467E3115C}"/>
                    </a:ext>
                  </a:extLst>
                </p:cNvPr>
                <p:cNvSpPr/>
                <p:nvPr/>
              </p:nvSpPr>
              <p:spPr>
                <a:xfrm>
                  <a:off x="0" y="952291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299ADDB-9CC5-4265-B575-ADEB3A583AE8}"/>
                    </a:ext>
                  </a:extLst>
                </p:cNvPr>
                <p:cNvSpPr/>
                <p:nvPr/>
              </p:nvSpPr>
              <p:spPr>
                <a:xfrm>
                  <a:off x="-4800" y="0"/>
                  <a:ext cx="12196800" cy="952500"/>
                </a:xfrm>
                <a:prstGeom prst="rect">
                  <a:avLst/>
                </a:prstGeom>
                <a:solidFill>
                  <a:srgbClr val="7A78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4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T-SA:</a:t>
                  </a:r>
                  <a:r>
                    <a:rPr lang="en-US" altLang="ko-KR" sz="40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Github</a:t>
                  </a:r>
                  <a:r>
                    <a:rPr lang="en-US" altLang="ko-KR" sz="3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_W04</a:t>
                  </a:r>
                  <a:endParaRPr lang="ko-KR" altLang="en-US" sz="40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98C705A-F1B7-44DE-8561-054BEB167C99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12196800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14D68-AA67-4A57-9132-9FC7BEF0BC59}"/>
                  </a:ext>
                </a:extLst>
              </p:cNvPr>
              <p:cNvSpPr txBox="1"/>
              <p:nvPr/>
            </p:nvSpPr>
            <p:spPr>
              <a:xfrm>
                <a:off x="39013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D88B1-FFDF-4743-9902-0C02B7CCA6C5}"/>
                </a:ext>
              </a:extLst>
            </p:cNvPr>
            <p:cNvSpPr txBox="1"/>
            <p:nvPr/>
          </p:nvSpPr>
          <p:spPr>
            <a:xfrm>
              <a:off x="156000" y="968318"/>
              <a:ext cx="96760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Project Github URL: https://github.com/SeokJune/</a:t>
              </a:r>
              <a:r>
                <a:rPr lang="en-US" altLang="ko-KR" sz="2500" b="1" u="sng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BigData_VI_T-SA</a:t>
              </a:r>
              <a:r>
                <a:rPr lang="en-US" altLang="ko-KR" sz="2500" b="1">
                  <a:solidFill>
                    <a:srgbClr val="76717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endParaRPr lang="en-US" altLang="ko-KR" sz="2500" b="1" dirty="0">
                <a:solidFill>
                  <a:srgbClr val="76717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8028D22-B687-48EA-98B6-D1AE8A55E2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40643"/>
            <a:ext cx="11880000" cy="5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9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</a:p>
            <a:p>
              <a:pPr algn="ctr"/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Provides tweepy which is twitter API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of Data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10.1.38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 source RDBMS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Based on the same source as MySQL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3.2.0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storge and Processing of big data</a:t>
                </a:r>
              </a:p>
              <a:p>
                <a:endParaRPr lang="en-US" altLang="ko-KR" sz="25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250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Pseudo-distributed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0</TotalTime>
  <Words>2049</Words>
  <Application>Microsoft Office PowerPoint</Application>
  <PresentationFormat>와이드스크린</PresentationFormat>
  <Paragraphs>509</Paragraphs>
  <Slides>48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나눔바른고딕</vt:lpstr>
      <vt:lpstr>Arial</vt:lpstr>
      <vt:lpstr>맑은 고딕</vt:lpstr>
      <vt:lpstr>조선일보명조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 </cp:lastModifiedBy>
  <cp:revision>440</cp:revision>
  <dcterms:created xsi:type="dcterms:W3CDTF">2019-03-15T04:48:21Z</dcterms:created>
  <dcterms:modified xsi:type="dcterms:W3CDTF">2019-04-09T00:24:09Z</dcterms:modified>
</cp:coreProperties>
</file>