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760" r:id="rId3"/>
    <p:sldId id="840" r:id="rId4"/>
    <p:sldId id="842" r:id="rId5"/>
    <p:sldId id="843" r:id="rId6"/>
    <p:sldId id="844" r:id="rId7"/>
    <p:sldId id="850" r:id="rId8"/>
    <p:sldId id="851" r:id="rId9"/>
    <p:sldId id="855" r:id="rId10"/>
    <p:sldId id="852" r:id="rId11"/>
    <p:sldId id="854" r:id="rId12"/>
    <p:sldId id="856" r:id="rId13"/>
    <p:sldId id="858" r:id="rId14"/>
    <p:sldId id="859" r:id="rId15"/>
    <p:sldId id="845" r:id="rId16"/>
    <p:sldId id="847" r:id="rId17"/>
    <p:sldId id="860" r:id="rId18"/>
    <p:sldId id="861" r:id="rId19"/>
    <p:sldId id="865" r:id="rId20"/>
    <p:sldId id="869" r:id="rId21"/>
    <p:sldId id="867" r:id="rId22"/>
    <p:sldId id="868" r:id="rId23"/>
    <p:sldId id="866" r:id="rId24"/>
    <p:sldId id="8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9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8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5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twitter.com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7" Type="http://schemas.openxmlformats.org/officeDocument/2006/relationships/hyperlink" Target="http://tweetren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2661600" y="1665000"/>
            <a:ext cx="6868800" cy="17640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Tweet Analysis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트위터 키워드 검색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API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기반 트윗 분석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A70D2-3E0D-4D12-ACE6-BE5A8B1F6E5C}"/>
              </a:ext>
            </a:extLst>
          </p:cNvPr>
          <p:cNvSpPr/>
          <p:nvPr/>
        </p:nvSpPr>
        <p:spPr>
          <a:xfrm>
            <a:off x="2661600" y="3429000"/>
            <a:ext cx="6868800" cy="1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3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C5255-0E1E-49A7-809D-46993A33F5C7}"/>
              </a:ext>
            </a:extLst>
          </p:cNvPr>
          <p:cNvSpPr txBox="1"/>
          <p:nvPr/>
        </p:nvSpPr>
        <p:spPr>
          <a:xfrm>
            <a:off x="4916209" y="6437868"/>
            <a:ext cx="722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Project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</a:t>
            </a:r>
            <a:r>
              <a:rPr lang="en-US" altLang="ko-KR" dirty="0">
                <a:solidFill>
                  <a:sysClr val="windowText" lastClr="000000"/>
                </a:solidFill>
              </a:rPr>
              <a:t> URL: https://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github.com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SeokJune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BigData_VI_T</a:t>
            </a:r>
            <a:r>
              <a:rPr lang="en-US" altLang="ko-KR" dirty="0">
                <a:solidFill>
                  <a:sysClr val="windowText" lastClr="000000"/>
                </a:solidFill>
              </a:rPr>
              <a:t>-SA/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D75F83-B429-4F93-A4E7-996528C2BAEA}"/>
              </a:ext>
            </a:extLst>
          </p:cNvPr>
          <p:cNvGrpSpPr/>
          <p:nvPr/>
        </p:nvGrpSpPr>
        <p:grpSpPr>
          <a:xfrm>
            <a:off x="5847726" y="3583678"/>
            <a:ext cx="3673046" cy="1555804"/>
            <a:chOff x="6659256" y="3535556"/>
            <a:chExt cx="3673046" cy="155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AB1621-154C-4E8E-90E8-384167BCC3BE}"/>
                </a:ext>
              </a:extLst>
            </p:cNvPr>
            <p:cNvSpPr/>
            <p:nvPr/>
          </p:nvSpPr>
          <p:spPr>
            <a:xfrm>
              <a:off x="6659256" y="3535556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3FA4E8-967F-4A3D-A7BB-8EC7E652595D}"/>
                </a:ext>
              </a:extLst>
            </p:cNvPr>
            <p:cNvSpPr/>
            <p:nvPr/>
          </p:nvSpPr>
          <p:spPr>
            <a:xfrm>
              <a:off x="6659256" y="3852507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담당교수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96BAB-CC86-4974-A56E-7C3F7BC7AFFE}"/>
                </a:ext>
              </a:extLst>
            </p:cNvPr>
            <p:cNvSpPr/>
            <p:nvPr/>
          </p:nvSpPr>
          <p:spPr>
            <a:xfrm>
              <a:off x="6659256" y="4169458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팀명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2E06BD-CBCD-4F62-A684-E2D02BB7A8BA}"/>
                </a:ext>
              </a:extLst>
            </p:cNvPr>
            <p:cNvSpPr/>
            <p:nvPr/>
          </p:nvSpPr>
          <p:spPr>
            <a:xfrm>
              <a:off x="6659256" y="4486409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F45B4-6B63-4AB1-BCC4-79E81F5B1B9C}"/>
                </a:ext>
              </a:extLst>
            </p:cNvPr>
            <p:cNvSpPr/>
            <p:nvPr/>
          </p:nvSpPr>
          <p:spPr>
            <a:xfrm>
              <a:off x="6659256" y="4803360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발표일자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0EF31A-D753-4A78-B63A-E7CBF3700A26}"/>
                </a:ext>
              </a:extLst>
            </p:cNvPr>
            <p:cNvSpPr/>
            <p:nvPr/>
          </p:nvSpPr>
          <p:spPr>
            <a:xfrm>
              <a:off x="7992302" y="3538946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산학캡스톤디자인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1(2019-1</a:t>
              </a:r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학기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220654-E21A-4CE0-A627-8156CF799C9D}"/>
                </a:ext>
              </a:extLst>
            </p:cNvPr>
            <p:cNvSpPr/>
            <p:nvPr/>
          </p:nvSpPr>
          <p:spPr>
            <a:xfrm>
              <a:off x="7992302" y="385505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 현 숙   교 수 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91FF3-E8CC-4009-B4BD-A4B06D9BD524}"/>
                </a:ext>
              </a:extLst>
            </p:cNvPr>
            <p:cNvSpPr/>
            <p:nvPr/>
          </p:nvSpPr>
          <p:spPr>
            <a:xfrm>
              <a:off x="7992302" y="4171154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브 이 아 이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(VI)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2C4016-2A8F-4264-9C3E-1CEEB200B15D}"/>
                </a:ext>
              </a:extLst>
            </p:cNvPr>
            <p:cNvSpPr/>
            <p:nvPr/>
          </p:nvSpPr>
          <p:spPr>
            <a:xfrm>
              <a:off x="7992302" y="4487258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 윤 혁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D8A9D2-1823-4C25-8602-5750E106F2A6}"/>
                </a:ext>
              </a:extLst>
            </p:cNvPr>
            <p:cNvSpPr/>
            <p:nvPr/>
          </p:nvSpPr>
          <p:spPr>
            <a:xfrm>
              <a:off x="7992302" y="480336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2019.05.02.</a:t>
              </a:r>
              <a:endParaRPr lang="ko-KR" altLang="en-US" sz="1700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80885-940A-4354-AE46-658224F62F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" y="1338274"/>
            <a:ext cx="7135906" cy="54031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35993" y="1625144"/>
            <a:ext cx="4956007" cy="469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[1, 2] </a:t>
            </a:r>
            <a:r>
              <a:rPr lang="en-US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이용해서 정보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 내용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작성시간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해시태그 등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정보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아이디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닉네임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위치정보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팔로우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팔로잉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언어 등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)) </a:t>
            </a:r>
            <a:r>
              <a:rPr lang="ko-KR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en-US" altLang="ko-KR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[3] </a:t>
            </a:r>
            <a:r>
              <a:rPr lang="ko-KR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en-US" altLang="ko-KR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[4] 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en-US" altLang="ko-KR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[5] 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</a:t>
            </a:r>
            <a:r>
              <a:rPr lang="ko-KR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업로드된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Map/Reduce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정규화하고 결과를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</a:t>
            </a:r>
            <a:r>
              <a:rPr lang="ko-KR" altLang="en-US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</a:t>
            </a:r>
            <a:endParaRPr lang="en-US" altLang="ko-KR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[6] 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</a:t>
            </a:r>
            <a:r>
              <a:rPr lang="ko-KR" altLang="ko-KR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정규화된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en-US" altLang="ko-KR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[7] 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Python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불러온다</a:t>
            </a:r>
            <a:r>
              <a:rPr lang="en-US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[8] </a:t>
            </a:r>
            <a:r>
              <a:rPr lang="ko-KR" altLang="ko-KR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불러온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09323F-2A7B-4877-9ED4-0A547AAA6E49}"/>
              </a:ext>
            </a:extLst>
          </p:cNvPr>
          <p:cNvGrpSpPr/>
          <p:nvPr/>
        </p:nvGrpSpPr>
        <p:grpSpPr>
          <a:xfrm>
            <a:off x="294497" y="1685366"/>
            <a:ext cx="10493883" cy="5124533"/>
            <a:chOff x="294497" y="1399606"/>
            <a:chExt cx="10493883" cy="512453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D4F8F45-F3F8-42CE-8A25-41A545E14819}"/>
                </a:ext>
              </a:extLst>
            </p:cNvPr>
            <p:cNvGrpSpPr/>
            <p:nvPr/>
          </p:nvGrpSpPr>
          <p:grpSpPr>
            <a:xfrm>
              <a:off x="349623" y="1855446"/>
              <a:ext cx="6979865" cy="1464409"/>
              <a:chOff x="0" y="0"/>
              <a:chExt cx="12192000" cy="436181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7BEA9D4-0CF5-43BF-8099-F25785EF6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4361815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42C9ACB-A8BF-40AC-BA86-B02977C7E779}"/>
                  </a:ext>
                </a:extLst>
              </p:cNvPr>
              <p:cNvSpPr/>
              <p:nvPr/>
            </p:nvSpPr>
            <p:spPr>
              <a:xfrm>
                <a:off x="9838266" y="965200"/>
                <a:ext cx="1964267" cy="711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32FC7A-4E53-4AC4-B716-688AD6E469B1}"/>
                </a:ext>
              </a:extLst>
            </p:cNvPr>
            <p:cNvGrpSpPr/>
            <p:nvPr/>
          </p:nvGrpSpPr>
          <p:grpSpPr>
            <a:xfrm>
              <a:off x="337098" y="3972969"/>
              <a:ext cx="6979865" cy="2551170"/>
              <a:chOff x="0" y="0"/>
              <a:chExt cx="8226818" cy="381972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4B54BB4-A15E-4F0C-A668-3582620CB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547771" cy="381972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10AD2FB-1750-4D71-99C0-86DD361174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844" y="111319"/>
                <a:ext cx="4604974" cy="3708401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E0E093-533D-4A93-93D3-24156BEFB0BD}"/>
                  </a:ext>
                </a:extLst>
              </p:cNvPr>
              <p:cNvSpPr/>
              <p:nvPr/>
            </p:nvSpPr>
            <p:spPr>
              <a:xfrm>
                <a:off x="74808" y="0"/>
                <a:ext cx="3297115" cy="4170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D36782-408C-4669-8EE8-5D69F2CB03A5}"/>
                  </a:ext>
                </a:extLst>
              </p:cNvPr>
              <p:cNvSpPr/>
              <p:nvPr/>
            </p:nvSpPr>
            <p:spPr>
              <a:xfrm>
                <a:off x="74808" y="568519"/>
                <a:ext cx="3297115" cy="24423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F068FE4-3A99-4860-9C88-E4B39AFF1B65}"/>
                  </a:ext>
                </a:extLst>
              </p:cNvPr>
              <p:cNvSpPr/>
              <p:nvPr/>
            </p:nvSpPr>
            <p:spPr>
              <a:xfrm>
                <a:off x="74808" y="3241893"/>
                <a:ext cx="3297115" cy="4170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1E568F1-9B72-40D8-88F9-2CBB4BB806B7}"/>
                  </a:ext>
                </a:extLst>
              </p:cNvPr>
              <p:cNvSpPr/>
              <p:nvPr/>
            </p:nvSpPr>
            <p:spPr>
              <a:xfrm>
                <a:off x="3683388" y="151420"/>
                <a:ext cx="4330875" cy="29473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2C3038-60B1-44E3-804A-91CC9106DB54}"/>
                  </a:ext>
                </a:extLst>
              </p:cNvPr>
              <p:cNvSpPr/>
              <p:nvPr/>
            </p:nvSpPr>
            <p:spPr>
              <a:xfrm>
                <a:off x="4855696" y="3348373"/>
                <a:ext cx="942906" cy="25153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B943C9-CBEB-4624-A6A8-52973FC8C8EB}"/>
                </a:ext>
              </a:extLst>
            </p:cNvPr>
            <p:cNvSpPr/>
            <p:nvPr/>
          </p:nvSpPr>
          <p:spPr>
            <a:xfrm>
              <a:off x="294497" y="1399606"/>
              <a:ext cx="77350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u="sng" dirty="0">
                  <a:solidFill>
                    <a:srgbClr val="0563C1"/>
                  </a:solidFill>
                  <a:latin typeface="휴먼명조" panose="02010504000101010101" pitchFamily="2" charset="-127"/>
                  <a:cs typeface="조선일보명조" panose="02030304000000000000" pitchFamily="18" charset="-127"/>
                  <a:hlinkClick r:id="rId6"/>
                </a:rPr>
                <a:t>1) https://developer.twitter.com/</a:t>
              </a:r>
              <a:r>
                <a:rPr lang="en-US" altLang="ko-KR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 </a:t>
              </a:r>
              <a:r>
                <a:rPr lang="ko-KR" altLang="ko-KR" sz="1600" b="1" dirty="0">
                  <a:ea typeface="휴먼명조" panose="02010504000101010101" pitchFamily="2" charset="-127"/>
                  <a:cs typeface="조선일보명조" panose="02030304000000000000" pitchFamily="18" charset="-127"/>
                </a:rPr>
                <a:t>접속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휴먼명조" panose="02010504000101010101" pitchFamily="2" charset="-127"/>
                </a:rPr>
                <a:t>»</a:t>
              </a:r>
              <a:r>
                <a:rPr lang="en-US" altLang="ko-KR" sz="1600" b="1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 Project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휴먼명조" panose="02010504000101010101" pitchFamily="2" charset="-127"/>
                </a:rPr>
                <a:t>»</a:t>
              </a:r>
              <a:r>
                <a:rPr lang="en-US" altLang="ko-KR" sz="1600" b="1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 Apps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휴먼명조" panose="02010504000101010101" pitchFamily="2" charset="-127"/>
                </a:rPr>
                <a:t>»</a:t>
              </a:r>
              <a:r>
                <a:rPr lang="en-US" altLang="ko-KR" sz="1600" b="1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 Create an app </a:t>
              </a:r>
              <a:endParaRPr lang="ko-KR" altLang="en-US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110CE4-5E8B-4CEA-84A9-8245B55EC294}"/>
                </a:ext>
              </a:extLst>
            </p:cNvPr>
            <p:cNvSpPr/>
            <p:nvPr/>
          </p:nvSpPr>
          <p:spPr>
            <a:xfrm>
              <a:off x="337098" y="3348109"/>
              <a:ext cx="10451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2) </a:t>
              </a:r>
              <a:r>
                <a:rPr lang="en-US" altLang="ko-KR" u="sng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App name</a:t>
              </a:r>
              <a:r>
                <a:rPr lang="en-US" altLang="ko-KR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, </a:t>
              </a:r>
              <a:r>
                <a:rPr lang="en-US" altLang="ko-KR" u="sng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Application description</a:t>
              </a:r>
              <a:r>
                <a:rPr lang="en-US" altLang="ko-KR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, </a:t>
              </a:r>
              <a:r>
                <a:rPr lang="en-US" altLang="ko-KR" u="sng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Website URL</a:t>
              </a:r>
              <a:r>
                <a:rPr lang="en-US" altLang="ko-KR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, </a:t>
              </a:r>
              <a:r>
                <a:rPr lang="en-US" altLang="ko-KR" u="sng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Tell us how this app will be used</a:t>
              </a:r>
              <a:r>
                <a:rPr lang="en-US" altLang="ko-KR" dirty="0">
                  <a:latin typeface="휴먼명조" panose="02010504000101010101" pitchFamily="2" charset="-127"/>
                  <a:cs typeface="조선일보명조" panose="02030304000000000000" pitchFamily="18" charset="-127"/>
                </a:rPr>
                <a:t> </a:t>
              </a:r>
              <a:r>
                <a:rPr lang="ko-KR" altLang="ko-KR" dirty="0">
                  <a:ea typeface="휴먼명조" panose="02010504000101010101" pitchFamily="2" charset="-127"/>
                  <a:cs typeface="조선일보명조" panose="02030304000000000000" pitchFamily="18" charset="-127"/>
                </a:rPr>
                <a:t>작성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475129" y="1268278"/>
            <a:ext cx="25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</a:t>
            </a:r>
          </a:p>
        </p:txBody>
      </p:sp>
    </p:spTree>
    <p:extLst>
      <p:ext uri="{BB962C8B-B14F-4D97-AF65-F5344CB8AC3E}">
        <p14:creationId xmlns:p14="http://schemas.microsoft.com/office/powerpoint/2010/main" val="85888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B7B219-C397-4AA8-9D10-CB5FDB8B0011}"/>
              </a:ext>
            </a:extLst>
          </p:cNvPr>
          <p:cNvGrpSpPr/>
          <p:nvPr/>
        </p:nvGrpSpPr>
        <p:grpSpPr>
          <a:xfrm>
            <a:off x="2848071" y="2132802"/>
            <a:ext cx="6667404" cy="4391336"/>
            <a:chOff x="0" y="0"/>
            <a:chExt cx="10884877" cy="60227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9410FC-184A-4087-A1F2-FC3EF152698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884877" cy="602273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E2FD7B-0C99-4233-B75A-70C264FDC709}"/>
                </a:ext>
              </a:extLst>
            </p:cNvPr>
            <p:cNvSpPr/>
            <p:nvPr/>
          </p:nvSpPr>
          <p:spPr>
            <a:xfrm>
              <a:off x="2312376" y="2361273"/>
              <a:ext cx="5187462" cy="3344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E73116-44CD-43A1-BFF8-CC17153B69B9}"/>
                </a:ext>
              </a:extLst>
            </p:cNvPr>
            <p:cNvSpPr/>
            <p:nvPr/>
          </p:nvSpPr>
          <p:spPr>
            <a:xfrm>
              <a:off x="2426677" y="2708031"/>
              <a:ext cx="2110154" cy="19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AB45CE-F929-496A-96B7-C06067ED9D9D}"/>
                </a:ext>
              </a:extLst>
            </p:cNvPr>
            <p:cNvSpPr/>
            <p:nvPr/>
          </p:nvSpPr>
          <p:spPr>
            <a:xfrm>
              <a:off x="2426677" y="3019621"/>
              <a:ext cx="4000500" cy="19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31F18C-5E65-4AF9-AFC3-018F72AACBAD}"/>
                </a:ext>
              </a:extLst>
            </p:cNvPr>
            <p:cNvSpPr/>
            <p:nvPr/>
          </p:nvSpPr>
          <p:spPr>
            <a:xfrm>
              <a:off x="2426677" y="4314021"/>
              <a:ext cx="3886200" cy="19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E8AEEE-B47A-4759-AC89-FBD1CAE4F4CD}"/>
                </a:ext>
              </a:extLst>
            </p:cNvPr>
            <p:cNvSpPr/>
            <p:nvPr/>
          </p:nvSpPr>
          <p:spPr>
            <a:xfrm>
              <a:off x="2426677" y="4618745"/>
              <a:ext cx="3420208" cy="19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87473C-3B6F-480F-AF22-D4EC20F8EB60}"/>
              </a:ext>
            </a:extLst>
          </p:cNvPr>
          <p:cNvSpPr/>
          <p:nvPr/>
        </p:nvSpPr>
        <p:spPr>
          <a:xfrm>
            <a:off x="412376" y="1377218"/>
            <a:ext cx="10346112" cy="66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3)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앱이 등록되었다면</a:t>
            </a:r>
            <a:r>
              <a:rPr lang="en-US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Keys and tokens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를 눌러서</a:t>
            </a:r>
            <a:r>
              <a:rPr lang="en-US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API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키와</a:t>
            </a:r>
            <a:r>
              <a:rPr lang="en-US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Access token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을 발급받는다</a:t>
            </a:r>
            <a:r>
              <a:rPr lang="en-US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-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다시 받고 싶다면 ‘</a:t>
            </a:r>
            <a:r>
              <a:rPr lang="en-US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Regenerate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’를 눌러서 다시 새롭게 받을 수 있다</a:t>
            </a:r>
            <a:r>
              <a:rPr lang="en-US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3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46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키워드를 통한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2F927C-D389-4EE9-B55F-C3F4061B6500}"/>
              </a:ext>
            </a:extLst>
          </p:cNvPr>
          <p:cNvSpPr/>
          <p:nvPr/>
        </p:nvSpPr>
        <p:spPr>
          <a:xfrm>
            <a:off x="475129" y="2265348"/>
            <a:ext cx="8010525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auth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tweepy.OAuthHandler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consumer_key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auth.set_access_token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(auth)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80AA-517E-4466-97AD-A72DB41E8489}"/>
              </a:ext>
            </a:extLst>
          </p:cNvPr>
          <p:cNvSpPr txBox="1"/>
          <p:nvPr/>
        </p:nvSpPr>
        <p:spPr>
          <a:xfrm>
            <a:off x="475129" y="196792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트위터 </a:t>
            </a:r>
            <a:r>
              <a:rPr lang="en-US" altLang="ko-KR" b="1" dirty="0"/>
              <a:t>API </a:t>
            </a:r>
            <a:r>
              <a:rPr lang="ko-KR" altLang="en-US" b="1" dirty="0"/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9E98B-DA46-45D8-BAC1-786BC65D8EA8}"/>
              </a:ext>
            </a:extLst>
          </p:cNvPr>
          <p:cNvSpPr/>
          <p:nvPr/>
        </p:nvSpPr>
        <p:spPr>
          <a:xfrm>
            <a:off x="475129" y="4529489"/>
            <a:ext cx="114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tweepy.Cursor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api.search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q=keyword, since=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sinceD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until=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untilD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tweet_moede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=mode, count=count).items()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D5CA-B082-4F11-BD02-DDB0B530F6E8}"/>
              </a:ext>
            </a:extLst>
          </p:cNvPr>
          <p:cNvSpPr txBox="1"/>
          <p:nvPr/>
        </p:nvSpPr>
        <p:spPr>
          <a:xfrm>
            <a:off x="475129" y="421250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커서를 통한 특정 키워드에 대한 검색 </a:t>
            </a:r>
          </a:p>
        </p:txBody>
      </p:sp>
    </p:spTree>
    <p:extLst>
      <p:ext uri="{BB962C8B-B14F-4D97-AF65-F5344CB8AC3E}">
        <p14:creationId xmlns:p14="http://schemas.microsoft.com/office/powerpoint/2010/main" val="1887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DBModule.py : </a:t>
            </a:r>
            <a:r>
              <a:rPr lang="ko-KR" altLang="en-US" sz="2400" b="1" dirty="0"/>
              <a:t>크롤링한 데이터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97080E-4884-4DFA-879B-E69A15D22CC7}"/>
              </a:ext>
            </a:extLst>
          </p:cNvPr>
          <p:cNvSpPr/>
          <p:nvPr/>
        </p:nvSpPr>
        <p:spPr>
          <a:xfrm>
            <a:off x="412376" y="2304787"/>
            <a:ext cx="11617699" cy="70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conn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pymysql.connect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(host=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self.host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user=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self.user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password=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self.pswd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charset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self.charset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curs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conn.cursor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C95-FF6A-4B7F-B2C6-24BC51671940}"/>
              </a:ext>
            </a:extLst>
          </p:cNvPr>
          <p:cNvSpPr txBox="1"/>
          <p:nvPr/>
        </p:nvSpPr>
        <p:spPr>
          <a:xfrm>
            <a:off x="412376" y="1935455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연결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80BD3-2FCD-48B7-AA18-00185E31A8C0}"/>
              </a:ext>
            </a:extLst>
          </p:cNvPr>
          <p:cNvSpPr/>
          <p:nvPr/>
        </p:nvSpPr>
        <p:spPr>
          <a:xfrm>
            <a:off x="6850592" y="3735279"/>
            <a:ext cx="9996068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테이블 조회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"select * from " +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";"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A0EA-FEFA-4B32-82D3-8B9E5459E1B7}"/>
              </a:ext>
            </a:extLst>
          </p:cNvPr>
          <p:cNvSpPr txBox="1"/>
          <p:nvPr/>
        </p:nvSpPr>
        <p:spPr>
          <a:xfrm>
            <a:off x="6850592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조회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FB3EF9-C905-4031-B847-589B9EF3182E}"/>
              </a:ext>
            </a:extLst>
          </p:cNvPr>
          <p:cNvSpPr/>
          <p:nvPr/>
        </p:nvSpPr>
        <p:spPr>
          <a:xfrm>
            <a:off x="412376" y="3735279"/>
            <a:ext cx="8117681" cy="289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Data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삽입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"insert into " +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 values("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values[0] + "',"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str(values[2][0]) + ","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str(values[2][1]) + ","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values[1] + "');"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conn.commit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806E-5119-48AA-BF80-5A90BEB170A4}"/>
              </a:ext>
            </a:extLst>
          </p:cNvPr>
          <p:cNvSpPr txBox="1"/>
          <p:nvPr/>
        </p:nvSpPr>
        <p:spPr>
          <a:xfrm>
            <a:off x="412376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삽입 부분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3F38A-9836-42FB-9041-BC642686A2BA}"/>
              </a:ext>
            </a:extLst>
          </p:cNvPr>
          <p:cNvCxnSpPr/>
          <p:nvPr/>
        </p:nvCxnSpPr>
        <p:spPr>
          <a:xfrm>
            <a:off x="6686550" y="3250406"/>
            <a:ext cx="0" cy="338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33827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</a:p>
          <a:p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</a:p>
          <a:p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Demonstrate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71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MariaDB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Hadoop</a:t>
            </a:r>
            <a:r>
              <a:rPr lang="ko-KR" altLang="en-US" sz="2400" b="1" dirty="0"/>
              <a:t>으로 데이터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46B65-BD8C-45D1-8E47-004F186A735D}"/>
              </a:ext>
            </a:extLst>
          </p:cNvPr>
          <p:cNvSpPr/>
          <p:nvPr/>
        </p:nvSpPr>
        <p:spPr>
          <a:xfrm>
            <a:off x="475129" y="1878717"/>
            <a:ext cx="1134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sqoop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import --connect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jdbc:mysql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://localhost/TWITTER --username T-SA --password 1234 --table KEYWORD_HASHTAG --columns TEXT --target-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hdfs://localhost:9000/user/vi/HASHTAG_INPUT -m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/>
        </p:nvGraphicFramePr>
        <p:xfrm>
          <a:off x="2081446" y="310567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가져올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49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ko-KR" altLang="en-US" sz="2400" b="1" dirty="0"/>
              <a:t>자연어 처리를 통한 키워드 개수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2D002-C1F7-4519-ADF0-C1B21C61EC81}"/>
              </a:ext>
            </a:extLst>
          </p:cNvPr>
          <p:cNvSpPr/>
          <p:nvPr/>
        </p:nvSpPr>
        <p:spPr>
          <a:xfrm>
            <a:off x="313134" y="2689179"/>
            <a:ext cx="11565731" cy="396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자연어 처리 부분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---------------------------------------------------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코모란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객체 생성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DEFAULT_MODEL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기본 사전 사용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&lt;&lt;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사전 정의 가능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new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(DEFAULT_MODEL.FULL);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사전 경로 추가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.(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명사 정의 가능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komoran.setUserDic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("/home/vi/eclipse-workspace/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KeywordCount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src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dic.user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읽어온 단어 분석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KomoranResult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komoran.analyze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(token);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리스트 정의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명사에 대해 분류하여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List&lt;String&gt; tokens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analyzeResultList.getMorphesByTags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("NP","NNP","NNG");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요소들을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읽어오기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위한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Iterator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생성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내용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&lt;String&gt;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itrs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tokens.iterator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4B184-F043-42FE-A10C-A2537BA96A7F}"/>
              </a:ext>
            </a:extLst>
          </p:cNvPr>
          <p:cNvSpPr/>
          <p:nvPr/>
        </p:nvSpPr>
        <p:spPr>
          <a:xfrm>
            <a:off x="313134" y="1886395"/>
            <a:ext cx="1139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yarn jar /home/vi/</a:t>
            </a:r>
            <a:r>
              <a:rPr lang="en-US" altLang="ko-KR" dirty="0" err="1"/>
              <a:t>hadoop</a:t>
            </a:r>
            <a:r>
              <a:rPr lang="en-US" altLang="ko-KR" dirty="0"/>
              <a:t>/jar/HashtagCount.jar </a:t>
            </a:r>
            <a:r>
              <a:rPr lang="en-US" altLang="ko-KR" dirty="0" err="1"/>
              <a:t>HashtagCount</a:t>
            </a:r>
            <a:r>
              <a:rPr lang="en-US" altLang="ko-KR" dirty="0"/>
              <a:t> /user/vi/HASHTAG_INPUT/part-m-00000 HASHTAG_OUTPUT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27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40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MariaDB</a:t>
            </a:r>
            <a:r>
              <a:rPr lang="ko-KR" altLang="en-US" sz="2400" b="1" dirty="0"/>
              <a:t>로 데이터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6973"/>
              </p:ext>
            </p:extLst>
          </p:nvPr>
        </p:nvGraphicFramePr>
        <p:xfrm>
          <a:off x="2032000" y="3429000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매핑될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input-fields-terminated-by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구분자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14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0FE07-C46A-43E0-80D6-4F13BD58CE96}"/>
              </a:ext>
            </a:extLst>
          </p:cNvPr>
          <p:cNvSpPr/>
          <p:nvPr/>
        </p:nvSpPr>
        <p:spPr>
          <a:xfrm>
            <a:off x="475129" y="1894264"/>
            <a:ext cx="106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 export --connect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://localhost/VISUAL --username T-SA --password 1234 --table HASHTAG --export-</a:t>
            </a:r>
            <a:r>
              <a:rPr lang="en-US" altLang="ko-KR" dirty="0" err="1"/>
              <a:t>dir</a:t>
            </a:r>
            <a:r>
              <a:rPr lang="en-US" altLang="ko-KR" dirty="0"/>
              <a:t> hdfs://localhost:9000/user/vi/HASHTAG_OUTPUT/part-r-00000 --columns HASHTAG,COUNT --input-fields-terminated-by "\t"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Visualization.py : </a:t>
            </a:r>
            <a:r>
              <a:rPr lang="ko-KR" altLang="en-US" sz="2400" b="1" dirty="0"/>
              <a:t>워드 클라우드를 통한 데이터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E9888-EF34-40F3-8C14-C3278D81A03E}"/>
              </a:ext>
            </a:extLst>
          </p:cNvPr>
          <p:cNvSpPr/>
          <p:nvPr/>
        </p:nvSpPr>
        <p:spPr>
          <a:xfrm>
            <a:off x="349623" y="2135517"/>
            <a:ext cx="11980490" cy="409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한글폰트 적용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path = '/home/vi/.local/lib/python3.6/site-packages/matplotlib/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mpl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data/fonts/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ttf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/NanumBarunGothicUltraLight.ttf'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fontprop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fm.FontProperties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fname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=path, size=18)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워드 클라우드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WordCloud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font_path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path,background_color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='white',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max_words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=2000)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wc.generate_from_frequencies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(b)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시각화 이미지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plt.figure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figsize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=(12,12))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plt.imshow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interpolation='bilinear')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plt.axis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('off')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5EFBCF3-B4B8-4CA7-94E1-C3714B674ED0}"/>
              </a:ext>
            </a:extLst>
          </p:cNvPr>
          <p:cNvSpPr/>
          <p:nvPr/>
        </p:nvSpPr>
        <p:spPr>
          <a:xfrm rot="5400000">
            <a:off x="11029950" y="5757057"/>
            <a:ext cx="1100138" cy="948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B3FFE-7177-46B2-8ED2-38ABCCD40549}"/>
              </a:ext>
            </a:extLst>
          </p:cNvPr>
          <p:cNvSpPr/>
          <p:nvPr/>
        </p:nvSpPr>
        <p:spPr>
          <a:xfrm>
            <a:off x="10942380" y="5681185"/>
            <a:ext cx="94713" cy="110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2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492747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-411836" y="1338273"/>
            <a:ext cx="13015672" cy="5906821"/>
            <a:chOff x="-424553" y="1333965"/>
            <a:chExt cx="13015672" cy="59068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(20165072)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op2se1@gmail.com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(20165062)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leeyh5134@naver.com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(20165073)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happykkk789@naver.com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(20144773)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nero8879 @naver.com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A1664-1122-4C24-91FE-4D786806AB3D}"/>
              </a:ext>
            </a:extLst>
          </p:cNvPr>
          <p:cNvSpPr/>
          <p:nvPr/>
        </p:nvSpPr>
        <p:spPr>
          <a:xfrm>
            <a:off x="175800" y="2048563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대한민국 지역 및 특정 기간에 사용된 키워드 트렌드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46147F-9347-4A12-B64A-596F773B17C7}"/>
              </a:ext>
            </a:extLst>
          </p:cNvPr>
          <p:cNvSpPr/>
          <p:nvPr/>
        </p:nvSpPr>
        <p:spPr>
          <a:xfrm>
            <a:off x="175800" y="341148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인물의 트윗 스타일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743EC6-E102-490F-93BC-76A66785B72E}"/>
              </a:ext>
            </a:extLst>
          </p:cNvPr>
          <p:cNvSpPr/>
          <p:nvPr/>
        </p:nvSpPr>
        <p:spPr>
          <a:xfrm>
            <a:off x="175800" y="4774401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A2370-B938-400B-817A-23817C257743}"/>
              </a:ext>
            </a:extLst>
          </p:cNvPr>
          <p:cNvGrpSpPr/>
          <p:nvPr/>
        </p:nvGrpSpPr>
        <p:grpSpPr>
          <a:xfrm>
            <a:off x="1107682" y="1411080"/>
            <a:ext cx="9976635" cy="5339180"/>
            <a:chOff x="824752" y="1411080"/>
            <a:chExt cx="9976635" cy="53391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A4F790-0E92-48F4-B550-2C6BE4F57733}"/>
                </a:ext>
              </a:extLst>
            </p:cNvPr>
            <p:cNvSpPr/>
            <p:nvPr/>
          </p:nvSpPr>
          <p:spPr>
            <a:xfrm>
              <a:off x="6005481" y="5264581"/>
              <a:ext cx="4795906" cy="1485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3"/>
                </a:rPr>
                <a:t>https://foller.me/</a:t>
              </a:r>
              <a:endParaRPr lang="en-US" altLang="ko-KR" b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메인 페이지에서 사용자의 아이디를 검색을 통해 사용자의 정보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이름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지역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언어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트윗 개수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팔로잉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팔로워</a:t>
              </a: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파악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84760CD-7FAA-4C26-B130-324E63645ABC}"/>
                </a:ext>
              </a:extLst>
            </p:cNvPr>
            <p:cNvGrpSpPr/>
            <p:nvPr/>
          </p:nvGrpSpPr>
          <p:grpSpPr>
            <a:xfrm>
              <a:off x="824752" y="1411080"/>
              <a:ext cx="9976635" cy="3685745"/>
              <a:chOff x="349623" y="1648255"/>
              <a:chExt cx="9976635" cy="368574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4712A23-8926-4B29-BE50-A6DB0AD8D2A6}"/>
                  </a:ext>
                </a:extLst>
              </p:cNvPr>
              <p:cNvGrpSpPr/>
              <p:nvPr/>
            </p:nvGrpSpPr>
            <p:grpSpPr>
              <a:xfrm>
                <a:off x="349623" y="1648255"/>
                <a:ext cx="4962918" cy="3356042"/>
                <a:chOff x="0" y="0"/>
                <a:chExt cx="6374840" cy="6682677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F8AF737-1F76-41A5-BEED-E65596235014}"/>
                    </a:ext>
                  </a:extLst>
                </p:cNvPr>
                <p:cNvPicPr/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6318476" cy="6584003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ADDBCDF-F9BA-46CD-920A-2AA88FA4E3AD}"/>
                    </a:ext>
                  </a:extLst>
                </p:cNvPr>
                <p:cNvSpPr/>
                <p:nvPr/>
              </p:nvSpPr>
              <p:spPr>
                <a:xfrm>
                  <a:off x="4532515" y="589281"/>
                  <a:ext cx="1492250" cy="20447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51AD8BF-DEC1-48F8-A4E5-FFCD45A45881}"/>
                    </a:ext>
                  </a:extLst>
                </p:cNvPr>
                <p:cNvSpPr/>
                <p:nvPr/>
              </p:nvSpPr>
              <p:spPr>
                <a:xfrm>
                  <a:off x="183435" y="1408557"/>
                  <a:ext cx="1399540" cy="28765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17CCB33-4384-42CC-8D1D-40B99B270296}"/>
                    </a:ext>
                  </a:extLst>
                </p:cNvPr>
                <p:cNvSpPr/>
                <p:nvPr/>
              </p:nvSpPr>
              <p:spPr>
                <a:xfrm>
                  <a:off x="329882" y="2010410"/>
                  <a:ext cx="5986145" cy="183896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86DF43DC-0106-401C-8A97-22ED30D929F2}"/>
                    </a:ext>
                  </a:extLst>
                </p:cNvPr>
                <p:cNvSpPr/>
                <p:nvPr/>
              </p:nvSpPr>
              <p:spPr>
                <a:xfrm>
                  <a:off x="205815" y="4740846"/>
                  <a:ext cx="6169025" cy="1941831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D484836-0F21-49A4-930A-261E1A129A0F}"/>
                  </a:ext>
                </a:extLst>
              </p:cNvPr>
              <p:cNvGrpSpPr/>
              <p:nvPr/>
            </p:nvGrpSpPr>
            <p:grpSpPr>
              <a:xfrm>
                <a:off x="5523572" y="1739153"/>
                <a:ext cx="4802686" cy="3594847"/>
                <a:chOff x="1" y="-324688"/>
                <a:chExt cx="8996028" cy="11298105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6C696834-0118-4973-ABF8-BC1A0AC0C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" y="4115417"/>
                  <a:ext cx="8983328" cy="685800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42FC42F1-A0D9-431C-BB21-5C93A40C6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0" y="-324688"/>
                  <a:ext cx="8983329" cy="4420217"/>
                </a:xfrm>
                <a:prstGeom prst="rect">
                  <a:avLst/>
                </a:prstGeom>
              </p:spPr>
            </p:pic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160E77A-56CB-4243-A089-5484AC753BAD}"/>
                    </a:ext>
                  </a:extLst>
                </p:cNvPr>
                <p:cNvSpPr/>
                <p:nvPr/>
              </p:nvSpPr>
              <p:spPr>
                <a:xfrm>
                  <a:off x="4593265" y="2995685"/>
                  <a:ext cx="2781299" cy="2540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17F0E2E-6B62-412D-9631-D29F79D17B4A}"/>
                    </a:ext>
                  </a:extLst>
                </p:cNvPr>
                <p:cNvSpPr/>
                <p:nvPr/>
              </p:nvSpPr>
              <p:spPr>
                <a:xfrm>
                  <a:off x="389565" y="6731309"/>
                  <a:ext cx="8229600" cy="375920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2CA8F9-4596-4771-898D-24B050A88E55}"/>
                </a:ext>
              </a:extLst>
            </p:cNvPr>
            <p:cNvSpPr/>
            <p:nvPr/>
          </p:nvSpPr>
          <p:spPr>
            <a:xfrm>
              <a:off x="894033" y="5254921"/>
              <a:ext cx="4919037" cy="1495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7"/>
                </a:rPr>
                <a:t>http://tweetrend.com/</a:t>
              </a:r>
              <a:endParaRPr lang="en-US" altLang="ko-KR" b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기간을 지정하여 해당 기간의 키워드를 통해 트윗 검색</a:t>
              </a:r>
              <a:endParaRPr lang="en-US" altLang="ko-KR" b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그래프를 통해 해당 기간에 트윗이 올라온 결과 확인 가능</a:t>
              </a:r>
              <a:endParaRPr lang="en-US" altLang="ko-KR" b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D4BC95-45BB-490E-8A56-F70626DF7222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6156097" y="2457450"/>
            <a:chExt cx="1870685" cy="282388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CB78FE-1DC3-4425-8FA7-A784BAAE9FA7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3ED5A72-49D2-417F-9D34-EA2BE2CC7B81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80E6872-1987-4F7F-98EE-40EA92CC7DD9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6A403E2-33D9-47E9-9B0F-E36C0BB222FC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596C9E1-C8BF-4C43-85B6-4E5EB0251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en-US" altLang="ko-KR" u="sng" dirty="0"/>
          </a:p>
          <a:p>
            <a:endParaRPr lang="ko-KR" altLang="ko-KR" sz="400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en-US" altLang="ko-KR" u="sng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2964</Words>
  <Application>Microsoft Office PowerPoint</Application>
  <PresentationFormat>와이드스크린</PresentationFormat>
  <Paragraphs>488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88</cp:revision>
  <dcterms:created xsi:type="dcterms:W3CDTF">2019-05-01T02:18:31Z</dcterms:created>
  <dcterms:modified xsi:type="dcterms:W3CDTF">2019-05-01T05:59:03Z</dcterms:modified>
</cp:coreProperties>
</file>