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760" r:id="rId3"/>
    <p:sldId id="840" r:id="rId4"/>
    <p:sldId id="842" r:id="rId5"/>
    <p:sldId id="870" r:id="rId6"/>
    <p:sldId id="843" r:id="rId7"/>
    <p:sldId id="844" r:id="rId8"/>
    <p:sldId id="850" r:id="rId9"/>
    <p:sldId id="851" r:id="rId10"/>
    <p:sldId id="855" r:id="rId11"/>
    <p:sldId id="852" r:id="rId12"/>
    <p:sldId id="854" r:id="rId13"/>
    <p:sldId id="856" r:id="rId14"/>
    <p:sldId id="858" r:id="rId15"/>
    <p:sldId id="859" r:id="rId16"/>
    <p:sldId id="847" r:id="rId17"/>
    <p:sldId id="860" r:id="rId18"/>
    <p:sldId id="872" r:id="rId19"/>
    <p:sldId id="845" r:id="rId20"/>
    <p:sldId id="871" r:id="rId21"/>
    <p:sldId id="861" r:id="rId22"/>
    <p:sldId id="865" r:id="rId23"/>
    <p:sldId id="869" r:id="rId24"/>
    <p:sldId id="873" r:id="rId25"/>
    <p:sldId id="867" r:id="rId26"/>
    <p:sldId id="868" r:id="rId27"/>
    <p:sldId id="866" r:id="rId28"/>
    <p:sldId id="874" r:id="rId29"/>
    <p:sldId id="877" r:id="rId30"/>
    <p:sldId id="875" r:id="rId31"/>
    <p:sldId id="876" r:id="rId32"/>
    <p:sldId id="86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6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50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55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8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developer.twitter.com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y.readthedocs.io/en/latest/getting_starte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eware.co.kr/products/komor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eepy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ller.m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5255-0E1E-49A7-809D-46993A33F5C7}"/>
              </a:ext>
            </a:extLst>
          </p:cNvPr>
          <p:cNvSpPr txBox="1"/>
          <p:nvPr/>
        </p:nvSpPr>
        <p:spPr>
          <a:xfrm>
            <a:off x="4916209" y="6437868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Project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</a:t>
            </a:r>
            <a:r>
              <a:rPr lang="en-US" altLang="ko-KR" dirty="0">
                <a:solidFill>
                  <a:sysClr val="windowText" lastClr="000000"/>
                </a:solidFill>
              </a:rPr>
              <a:t> URL: https://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github.com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SeokJune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BigData_VI_T</a:t>
            </a:r>
            <a:r>
              <a:rPr lang="en-US" altLang="ko-KR" dirty="0">
                <a:solidFill>
                  <a:sysClr val="windowText" lastClr="000000"/>
                </a:solidFill>
              </a:rPr>
              <a:t>-SA/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862374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 인 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2019.05.09.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934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발급을 위한 개발자 등록</a:t>
            </a:r>
            <a:endParaRPr lang="en-US" altLang="ko-KR" sz="2400" b="1" dirty="0"/>
          </a:p>
          <a:p>
            <a:r>
              <a:rPr lang="ko-KR" altLang="en-US" sz="1600" dirty="0"/>
              <a:t>트위터 계정에 가입된 상태에서 진행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미 </a:t>
            </a:r>
            <a:r>
              <a:rPr lang="ko-KR" altLang="en-US" sz="1600" dirty="0" err="1">
                <a:solidFill>
                  <a:srgbClr val="FF0000"/>
                </a:solidFill>
              </a:rPr>
              <a:t>진행시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API </a:t>
            </a:r>
            <a:r>
              <a:rPr lang="ko-KR" altLang="en-US" sz="1600" dirty="0">
                <a:solidFill>
                  <a:srgbClr val="FF0000"/>
                </a:solidFill>
              </a:rPr>
              <a:t>발급 불가능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6474AF-2110-4C55-BA6D-7B1AA56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" y="2471742"/>
            <a:ext cx="306705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5CE78-5897-4210-927B-F9E68457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74" y="5673078"/>
            <a:ext cx="4476750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0C7CD8-B3F6-4726-A80C-37C7CACB4B26}"/>
              </a:ext>
            </a:extLst>
          </p:cNvPr>
          <p:cNvSpPr txBox="1"/>
          <p:nvPr/>
        </p:nvSpPr>
        <p:spPr>
          <a:xfrm>
            <a:off x="2143125" y="310039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 등록 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A711D-8C55-4283-922F-B1E2BE5E14E3}"/>
              </a:ext>
            </a:extLst>
          </p:cNvPr>
          <p:cNvSpPr/>
          <p:nvPr/>
        </p:nvSpPr>
        <p:spPr>
          <a:xfrm>
            <a:off x="10148282" y="630172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개발자 등록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2B6-5F16-458C-929F-C8C654618E49}"/>
              </a:ext>
            </a:extLst>
          </p:cNvPr>
          <p:cNvSpPr txBox="1"/>
          <p:nvPr/>
        </p:nvSpPr>
        <p:spPr>
          <a:xfrm>
            <a:off x="475129" y="1958881"/>
            <a:ext cx="59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linkClick r:id="rId5"/>
              </a:rPr>
              <a:t>트위터 개발자 사이트 </a:t>
            </a:r>
            <a:r>
              <a:rPr lang="en-US" altLang="ko-KR" b="1" dirty="0">
                <a:hlinkClick r:id="rId5"/>
              </a:rPr>
              <a:t>: https://developer.twitter.com/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8AFAA-BE00-45F7-840B-81FFA9500D5E}"/>
              </a:ext>
            </a:extLst>
          </p:cNvPr>
          <p:cNvSpPr/>
          <p:nvPr/>
        </p:nvSpPr>
        <p:spPr>
          <a:xfrm>
            <a:off x="621506" y="2636044"/>
            <a:ext cx="671513" cy="31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72C36A-EFE1-4406-924F-8930362D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0" y="3820942"/>
            <a:ext cx="3228038" cy="1314454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53DEF6-3661-4B6F-9526-1B5DD4D6EDEB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rot="10800000" flipV="1">
            <a:off x="475131" y="2786067"/>
            <a:ext cx="38099" cy="1692102"/>
          </a:xfrm>
          <a:prstGeom prst="bentConnector3">
            <a:avLst>
              <a:gd name="adj1" fmla="val 7000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550A68-3253-4CF1-B8E1-A10378854E62}"/>
              </a:ext>
            </a:extLst>
          </p:cNvPr>
          <p:cNvSpPr/>
          <p:nvPr/>
        </p:nvSpPr>
        <p:spPr>
          <a:xfrm>
            <a:off x="475129" y="4966882"/>
            <a:ext cx="615484" cy="168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246B748-C38D-45B6-A4F3-D02B9DD6F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294" y="4063201"/>
            <a:ext cx="2813655" cy="2666997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2FE5332-61CA-4B41-BC2D-6528FA71D1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03168" y="4478169"/>
            <a:ext cx="368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2CFC87-A348-4C05-A90B-528AFE875EE2}"/>
              </a:ext>
            </a:extLst>
          </p:cNvPr>
          <p:cNvSpPr/>
          <p:nvPr/>
        </p:nvSpPr>
        <p:spPr>
          <a:xfrm>
            <a:off x="6802949" y="4105061"/>
            <a:ext cx="5181180" cy="1478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User profile – </a:t>
            </a:r>
            <a:r>
              <a:rPr lang="ko-KR" altLang="en-US" sz="1600" b="1" dirty="0"/>
              <a:t>핸드폰 번호와 이메일 주소 업데이트</a:t>
            </a:r>
            <a:endParaRPr lang="en-US" altLang="ko-KR" sz="1600" b="1" dirty="0"/>
          </a:p>
          <a:p>
            <a:r>
              <a:rPr lang="en-US" altLang="ko-KR" sz="1600" b="1" dirty="0"/>
              <a:t>Account details – </a:t>
            </a:r>
            <a:r>
              <a:rPr lang="ko-KR" altLang="en-US" sz="1600" b="1" dirty="0"/>
              <a:t>계정 정보 선택 입력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단체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개인</a:t>
            </a:r>
            <a:endParaRPr lang="en-US" altLang="ko-KR" sz="1600" b="1" dirty="0"/>
          </a:p>
          <a:p>
            <a:r>
              <a:rPr lang="en-US" altLang="ko-KR" sz="1600" b="1" dirty="0"/>
              <a:t>Use case details – </a:t>
            </a:r>
            <a:r>
              <a:rPr lang="ko-KR" altLang="en-US" sz="1600" b="1" dirty="0"/>
              <a:t>개발자 계정 목적과 용도 입력</a:t>
            </a:r>
            <a:endParaRPr lang="en-US" altLang="ko-KR" sz="1600" b="1" dirty="0"/>
          </a:p>
          <a:p>
            <a:r>
              <a:rPr lang="en-US" altLang="ko-KR" sz="1600" b="1" dirty="0"/>
              <a:t>Terms of service – </a:t>
            </a:r>
            <a:r>
              <a:rPr lang="ko-KR" altLang="en-US" sz="1600" b="1" dirty="0"/>
              <a:t>트위터 개발자 정책 동의</a:t>
            </a:r>
            <a:endParaRPr lang="en-US" altLang="ko-KR" sz="1600" b="1" dirty="0"/>
          </a:p>
          <a:p>
            <a:r>
              <a:rPr lang="en-US" altLang="ko-KR" sz="1600" b="1" dirty="0"/>
              <a:t>Email verification – </a:t>
            </a:r>
            <a:r>
              <a:rPr lang="ko-KR" altLang="en-US" sz="1600" b="1" dirty="0"/>
              <a:t>이메일 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6FCC-C08E-4D35-9AE5-8658031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2138474" cy="2478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1207E-18EC-44E0-96A5-09D69CD2369F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  <a:endParaRPr lang="en-US" altLang="ko-KR" sz="2400" b="1" dirty="0"/>
          </a:p>
          <a:p>
            <a:r>
              <a:rPr lang="ko-KR" altLang="en-US" sz="1600" dirty="0"/>
              <a:t>개발자 등록이 완료된 상태에서 진행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0E7E7-516E-4B32-9D4E-6355FB595A16}"/>
              </a:ext>
            </a:extLst>
          </p:cNvPr>
          <p:cNvSpPr/>
          <p:nvPr/>
        </p:nvSpPr>
        <p:spPr>
          <a:xfrm>
            <a:off x="1328738" y="3243555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C1D3A-C4DD-4F18-B826-95BDB305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10" y="2004418"/>
            <a:ext cx="2157981" cy="7040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EA1A27-8881-4913-9151-754471D09AA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13603" y="2356462"/>
            <a:ext cx="333507" cy="88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9200FD-B7EB-4540-9ED6-5B771D6FCC48}"/>
              </a:ext>
            </a:extLst>
          </p:cNvPr>
          <p:cNvSpPr/>
          <p:nvPr/>
        </p:nvSpPr>
        <p:spPr>
          <a:xfrm>
            <a:off x="3663240" y="2387035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1A24B-45DB-4000-9CC9-7F466CC30B59}"/>
              </a:ext>
            </a:extLst>
          </p:cNvPr>
          <p:cNvSpPr/>
          <p:nvPr/>
        </p:nvSpPr>
        <p:spPr>
          <a:xfrm>
            <a:off x="5561351" y="1783831"/>
            <a:ext cx="6304418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필수 작성</a:t>
            </a:r>
            <a:endParaRPr lang="en-US" altLang="ko-KR" b="1" dirty="0"/>
          </a:p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name : </a:t>
            </a:r>
            <a:r>
              <a:rPr lang="ko-KR" altLang="en-US" dirty="0"/>
              <a:t>앱 이름</a:t>
            </a:r>
            <a:r>
              <a:rPr lang="en-US" altLang="ko-KR" sz="1400" dirty="0"/>
              <a:t>(~32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Application description : </a:t>
            </a:r>
            <a:r>
              <a:rPr lang="ko-KR" altLang="en-US" dirty="0"/>
              <a:t>앱에 대한 설명</a:t>
            </a:r>
            <a:r>
              <a:rPr lang="en-US" altLang="ko-KR" sz="1400" dirty="0"/>
              <a:t>(10~200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Website URL : </a:t>
            </a:r>
            <a:r>
              <a:rPr lang="ko-KR" altLang="en-US" dirty="0"/>
              <a:t>웹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작성한 트윗의 출처 표시 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dirty="0"/>
              <a:t>Tell us how app will be used : </a:t>
            </a:r>
            <a:r>
              <a:rPr lang="ko-KR" altLang="en-US" dirty="0"/>
              <a:t>앱의 사용 방법 작성 </a:t>
            </a:r>
            <a:r>
              <a:rPr lang="en-US" altLang="ko-KR" sz="1100" dirty="0"/>
              <a:t>(100</a:t>
            </a:r>
            <a:r>
              <a:rPr lang="ko-KR" altLang="en-US" sz="1100" dirty="0"/>
              <a:t>자 이상</a:t>
            </a:r>
            <a:r>
              <a:rPr lang="en-US" altLang="ko-KR" sz="1100" dirty="0"/>
              <a:t>)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802F46-BA7B-4E9F-820A-D6C21DE5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290" y="3623853"/>
            <a:ext cx="4513601" cy="296790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2C3C0-9280-40B9-B797-97FA3E5B7753}"/>
              </a:ext>
            </a:extLst>
          </p:cNvPr>
          <p:cNvCxnSpPr>
            <a:cxnSpLocks/>
          </p:cNvCxnSpPr>
          <p:nvPr/>
        </p:nvCxnSpPr>
        <p:spPr>
          <a:xfrm>
            <a:off x="6192127" y="3328988"/>
            <a:ext cx="0" cy="50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9B9C9-9FCF-410A-8389-A06C486C88A4}"/>
              </a:ext>
            </a:extLst>
          </p:cNvPr>
          <p:cNvSpPr/>
          <p:nvPr/>
        </p:nvSpPr>
        <p:spPr>
          <a:xfrm>
            <a:off x="4279106" y="6322219"/>
            <a:ext cx="521494" cy="26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2D183-AD22-4F9C-8C7E-7340B0F3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41" y="3795303"/>
            <a:ext cx="3864730" cy="28657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12E8F-6DA1-4835-BADE-9297514B0B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61891" y="5107806"/>
            <a:ext cx="490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B6FED8-EBBC-4F1F-AF72-89A4893ADA29}"/>
              </a:ext>
            </a:extLst>
          </p:cNvPr>
          <p:cNvCxnSpPr>
            <a:cxnSpLocks/>
          </p:cNvCxnSpPr>
          <p:nvPr/>
        </p:nvCxnSpPr>
        <p:spPr>
          <a:xfrm>
            <a:off x="5105090" y="2252687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303A5-2B13-4D3F-8BA0-936D93988F28}"/>
              </a:ext>
            </a:extLst>
          </p:cNvPr>
          <p:cNvSpPr txBox="1"/>
          <p:nvPr/>
        </p:nvSpPr>
        <p:spPr>
          <a:xfrm>
            <a:off x="4800600" y="6293644"/>
            <a:ext cx="2903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Access token</a:t>
            </a:r>
            <a:r>
              <a:rPr lang="ko-KR" altLang="en-US" sz="1200" b="1" dirty="0"/>
              <a:t>을 받기 위해 </a:t>
            </a:r>
            <a:r>
              <a:rPr lang="en-US" altLang="ko-KR" sz="1200" b="1" dirty="0"/>
              <a:t>Create </a:t>
            </a:r>
            <a:r>
              <a:rPr lang="ko-KR" altLang="en-US" sz="1200" b="1" dirty="0"/>
              <a:t>클릭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A0326-A9C8-4A53-B399-BB689EF861DC}"/>
              </a:ext>
            </a:extLst>
          </p:cNvPr>
          <p:cNvSpPr txBox="1"/>
          <p:nvPr/>
        </p:nvSpPr>
        <p:spPr>
          <a:xfrm>
            <a:off x="4929187" y="5519806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키가 노출되었을 경우 재발급을 받을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F819-1E47-4B27-B98B-3F3492F567BB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접근권한</a:t>
            </a:r>
            <a:endParaRPr lang="en-US" altLang="ko-KR" sz="2400" b="1" dirty="0"/>
          </a:p>
          <a:p>
            <a:r>
              <a:rPr lang="en-US" altLang="ko-KR" sz="1600" dirty="0"/>
              <a:t>API</a:t>
            </a:r>
            <a:r>
              <a:rPr lang="ko-KR" altLang="en-US" sz="1600" dirty="0"/>
              <a:t>의 발급이 완료된 상태에서 진행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F18E4E-B331-488C-AC30-A160678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1689427" cy="19578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54A50-6AA9-4C7B-B82D-86D4902DE7D3}"/>
              </a:ext>
            </a:extLst>
          </p:cNvPr>
          <p:cNvSpPr/>
          <p:nvPr/>
        </p:nvSpPr>
        <p:spPr>
          <a:xfrm>
            <a:off x="1078707" y="2671763"/>
            <a:ext cx="678656" cy="185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77D93-B6B0-4478-9AF9-42581B36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34" y="2159946"/>
            <a:ext cx="3542206" cy="164681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7515F-996A-416E-BDF4-C76D9AA68743}"/>
              </a:ext>
            </a:extLst>
          </p:cNvPr>
          <p:cNvCxnSpPr>
            <a:cxnSpLocks/>
          </p:cNvCxnSpPr>
          <p:nvPr/>
        </p:nvCxnSpPr>
        <p:spPr>
          <a:xfrm>
            <a:off x="2164556" y="3012178"/>
            <a:ext cx="60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6D26C3-9097-4A7C-AB30-927FC50301CB}"/>
              </a:ext>
            </a:extLst>
          </p:cNvPr>
          <p:cNvSpPr/>
          <p:nvPr/>
        </p:nvSpPr>
        <p:spPr>
          <a:xfrm>
            <a:off x="5971012" y="2238375"/>
            <a:ext cx="279769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9659862-46E4-468B-A0DC-78B82A23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17623"/>
              </p:ext>
            </p:extLst>
          </p:nvPr>
        </p:nvGraphicFramePr>
        <p:xfrm>
          <a:off x="6365921" y="1888696"/>
          <a:ext cx="5585573" cy="208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573">
                  <a:extLst>
                    <a:ext uri="{9D8B030D-6E8A-4147-A177-3AD203B41FA5}">
                      <a16:colId xmlns:a16="http://schemas.microsoft.com/office/drawing/2014/main" val="3029237861"/>
                    </a:ext>
                  </a:extLst>
                </a:gridCol>
              </a:tblGrid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Standard(</a:t>
                      </a:r>
                      <a:r>
                        <a:rPr lang="ko-KR" altLang="en-US" b="1" dirty="0"/>
                        <a:t>기본</a:t>
                      </a:r>
                      <a:r>
                        <a:rPr lang="en-US" altLang="ko-KR" b="1" dirty="0"/>
                        <a:t>; Free)</a:t>
                      </a:r>
                    </a:p>
                    <a:p>
                      <a:pPr latinLnBrk="1"/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일간 게시된 최근 트윗을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7075"/>
                  </a:ext>
                </a:extLst>
              </a:tr>
              <a:tr h="869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Premium(50$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en-US" altLang="ko-KR" b="1" dirty="0" smtClean="0"/>
                        <a:t>99$)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600" dirty="0"/>
                        <a:t>30-days: </a:t>
                      </a:r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/>
                        <a:t>일간 게시된 트윗을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Full-archive: 2006</a:t>
                      </a:r>
                      <a:r>
                        <a:rPr lang="ko-KR" altLang="en-US" sz="1600" dirty="0"/>
                        <a:t>년부터 게시된 트윗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19348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Enterprise</a:t>
                      </a:r>
                    </a:p>
                    <a:p>
                      <a:pPr latinLnBrk="1"/>
                      <a:r>
                        <a:rPr lang="en-US" altLang="ko-KR" sz="1600" dirty="0"/>
                        <a:t>Premium</a:t>
                      </a:r>
                      <a:r>
                        <a:rPr lang="ko-KR" altLang="en-US" sz="1600" dirty="0"/>
                        <a:t>과 같은 두 가지를 제공하는데 기업에서 주로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09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382F4E0-9003-4570-B9E0-E3C5A4C1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4146074"/>
            <a:ext cx="4075090" cy="265848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822D9E-5C5D-4E50-8E3C-583EE6181A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2387168" y="3806764"/>
            <a:ext cx="2152069" cy="339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24459-6F07-4856-BD1F-6864CEFDA5FA}"/>
              </a:ext>
            </a:extLst>
          </p:cNvPr>
          <p:cNvSpPr/>
          <p:nvPr/>
        </p:nvSpPr>
        <p:spPr>
          <a:xfrm>
            <a:off x="4479131" y="4364831"/>
            <a:ext cx="7472363" cy="236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Standard</a:t>
            </a:r>
            <a:r>
              <a:rPr lang="ko-KR" altLang="en-US" b="1" dirty="0"/>
              <a:t> 와 </a:t>
            </a:r>
            <a:r>
              <a:rPr lang="en-US" altLang="ko-KR" b="1" dirty="0"/>
              <a:t>Premium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가져올 수 있는 트윗의 기간이 </a:t>
            </a:r>
            <a:r>
              <a:rPr lang="en-US" altLang="ko-KR" sz="1600" dirty="0"/>
              <a:t>7</a:t>
            </a:r>
            <a:r>
              <a:rPr lang="ko-KR" altLang="en-US" sz="1600" dirty="0"/>
              <a:t>일에서 </a:t>
            </a:r>
            <a:r>
              <a:rPr lang="en-US" altLang="ko-KR" sz="1600" dirty="0"/>
              <a:t>2006</a:t>
            </a:r>
            <a:r>
              <a:rPr lang="ko-KR" altLang="en-US" sz="1600" dirty="0"/>
              <a:t>년 부터 게시된 트윗을 가져올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번 요정해서 가져올 수 있는 트윗의 개수가 </a:t>
            </a:r>
            <a:r>
              <a:rPr lang="en-US" altLang="ko-KR" sz="1600" dirty="0"/>
              <a:t>100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500</a:t>
            </a:r>
            <a:r>
              <a:rPr lang="ko-KR" altLang="en-US" sz="1600" dirty="0"/>
              <a:t>개로 확대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조회할 수 있는 트윗의 글자수가 </a:t>
            </a:r>
            <a:r>
              <a:rPr lang="en-US" altLang="ko-KR" sz="1600" dirty="0"/>
              <a:t>128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1024</a:t>
            </a:r>
            <a:r>
              <a:rPr lang="ko-KR" altLang="en-US" sz="1600" dirty="0"/>
              <a:t>자로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분당 요청할 수 있는 횟수가 </a:t>
            </a:r>
            <a:r>
              <a:rPr lang="en-US" altLang="ko-KR" sz="1600" dirty="0"/>
              <a:t>30</a:t>
            </a:r>
            <a:r>
              <a:rPr lang="ko-KR" altLang="en-US" sz="1600" dirty="0"/>
              <a:t>회에서 </a:t>
            </a:r>
            <a:r>
              <a:rPr lang="en-US" altLang="ko-KR" sz="1600" dirty="0"/>
              <a:t>60</a:t>
            </a:r>
            <a:r>
              <a:rPr lang="ko-KR" altLang="en-US" sz="1600" dirty="0"/>
              <a:t>회로 증가</a:t>
            </a:r>
          </a:p>
        </p:txBody>
      </p:sp>
    </p:spTree>
    <p:extLst>
      <p:ext uri="{BB962C8B-B14F-4D97-AF65-F5344CB8AC3E}">
        <p14:creationId xmlns:p14="http://schemas.microsoft.com/office/powerpoint/2010/main" val="38511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05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수집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수집</a:t>
            </a:r>
            <a:endParaRPr lang="en-US" altLang="ko-KR" sz="1600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분석 및 처리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업로드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정규화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표현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  <a:endParaRPr lang="ko-KR" altLang="ko-KR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721516" y="316739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수집 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938213" y="3909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저장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17262" y="28829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3803734" y="38442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477019" y="275217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분석 및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02521" y="51273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100087" y="49544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Implementation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  <a:p>
            <a:r>
              <a:rPr lang="en-US" altLang="ko-KR" sz="10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305512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1046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데이터 수집 단계 </a:t>
            </a:r>
            <a:r>
              <a:rPr lang="en-US" altLang="ko-KR" sz="1400" dirty="0">
                <a:hlinkClick r:id="rId3"/>
              </a:rPr>
              <a:t>https://tweepy.readthedocs.io/en/latest/getting_started.html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B1D-828F-42B2-9559-70F855DA8A35}"/>
              </a:ext>
            </a:extLst>
          </p:cNvPr>
          <p:cNvSpPr txBox="1"/>
          <p:nvPr/>
        </p:nvSpPr>
        <p:spPr>
          <a:xfrm>
            <a:off x="475129" y="1710251"/>
            <a:ext cx="715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앱을 통해 발급받은 키와 토큰을 가지고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이용하여 데이터를 가지고 오는 방법</a:t>
            </a:r>
          </a:p>
        </p:txBody>
      </p:sp>
      <p:pic>
        <p:nvPicPr>
          <p:cNvPr id="1026" name="Picture 2" descr="facebookì ëí ì´ë¯¸ì§ ê²ìê²°ê³¼">
            <a:extLst>
              <a:ext uri="{FF2B5EF4-FFF2-40B4-BE49-F238E27FC236}">
                <a16:creationId xmlns:a16="http://schemas.microsoft.com/office/drawing/2014/main" id="{B2960E21-4E94-4110-9475-F7EEF789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2105025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¸ìí°ì ëí ì´ë¯¸ì§ ê²ìê²°ê³¼">
            <a:extLst>
              <a:ext uri="{FF2B5EF4-FFF2-40B4-BE49-F238E27FC236}">
                <a16:creationId xmlns:a16="http://schemas.microsoft.com/office/drawing/2014/main" id="{22DC7E00-410F-4E84-BF7A-5D2A91E3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1" y="21402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53E7B-FE64-4941-8FE0-8CC1952E3C04}"/>
              </a:ext>
            </a:extLst>
          </p:cNvPr>
          <p:cNvSpPr txBox="1"/>
          <p:nvPr/>
        </p:nvSpPr>
        <p:spPr>
          <a:xfrm>
            <a:off x="557213" y="2608076"/>
            <a:ext cx="114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페이스북의 경우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URL</a:t>
            </a:r>
            <a:r>
              <a:rPr lang="ko-KR" altLang="en-US" sz="1600" b="1" dirty="0"/>
              <a:t>을 통해 파라미터로 전송하여 간단하게 데이터를 가지고 올 수 있는 기능을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제공하나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트위터의 경우에는 </a:t>
            </a:r>
            <a:r>
              <a:rPr lang="en-US" altLang="ko-KR" sz="1600" b="1" dirty="0"/>
              <a:t>OAuth</a:t>
            </a:r>
            <a:r>
              <a:rPr lang="ko-KR" altLang="en-US" sz="1600" b="1" dirty="0"/>
              <a:t>의 기본에 충실하게 액세스 토큰을 가지고 와야 원하는 데이터를 조회 할 수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FF811-8712-4E52-BC93-3AA560D7589D}"/>
              </a:ext>
            </a:extLst>
          </p:cNvPr>
          <p:cNvSpPr/>
          <p:nvPr/>
        </p:nvSpPr>
        <p:spPr>
          <a:xfrm>
            <a:off x="349623" y="6293305"/>
            <a:ext cx="116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OAuth</a:t>
            </a:r>
            <a:r>
              <a:rPr lang="ko-KR" altLang="en-US" sz="1200" b="1" dirty="0"/>
              <a:t>란 </a:t>
            </a:r>
            <a:r>
              <a:rPr lang="en-US" altLang="ko-KR" sz="1200" b="1" dirty="0"/>
              <a:t>?</a:t>
            </a:r>
            <a:r>
              <a:rPr lang="ko-KR" altLang="en-US" sz="1200" dirty="0"/>
              <a:t>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sz="1200" dirty="0"/>
              <a:t>, </a:t>
            </a:r>
            <a:r>
              <a:rPr lang="ko-KR" altLang="en-US" sz="1200" dirty="0"/>
              <a:t>접근 위임을 위한 개방형 표준이다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2051EC-2086-494D-BE4C-69759B5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52" y="3450866"/>
            <a:ext cx="5786008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tweepy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OAuthHandler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0FF45-87A7-4036-A06B-A18E5D45F3EA}"/>
              </a:ext>
            </a:extLst>
          </p:cNvPr>
          <p:cNvSpPr/>
          <p:nvPr/>
        </p:nvSpPr>
        <p:spPr>
          <a:xfrm>
            <a:off x="5058479" y="3485247"/>
            <a:ext cx="1535907" cy="24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A81D7-5859-436E-A5C3-EA2000C43B57}"/>
              </a:ext>
            </a:extLst>
          </p:cNvPr>
          <p:cNvSpPr txBox="1"/>
          <p:nvPr/>
        </p:nvSpPr>
        <p:spPr>
          <a:xfrm>
            <a:off x="487455" y="3306688"/>
            <a:ext cx="406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tweepy</a:t>
            </a:r>
            <a:endParaRPr lang="en-US" altLang="ko-KR" sz="1400" b="1" dirty="0"/>
          </a:p>
          <a:p>
            <a:r>
              <a:rPr lang="ko-KR" altLang="en-US" sz="1400" dirty="0" err="1"/>
              <a:t>파이썬에서</a:t>
            </a:r>
            <a:r>
              <a:rPr lang="ko-KR" altLang="en-US" sz="1400" dirty="0"/>
              <a:t> 트위터에게 </a:t>
            </a:r>
            <a:r>
              <a:rPr lang="en-US" altLang="ko-KR" sz="1400" dirty="0"/>
              <a:t>API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정보를 얻기 위해</a:t>
            </a:r>
            <a:r>
              <a:rPr lang="en-US" altLang="ko-KR" sz="1000" dirty="0"/>
              <a:t>(OAuth</a:t>
            </a:r>
            <a:r>
              <a:rPr lang="ko-KR" altLang="en-US" sz="1000" dirty="0"/>
              <a:t>인증 지원</a:t>
            </a:r>
            <a:r>
              <a:rPr lang="en-US" altLang="ko-KR" sz="10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tweepy</a:t>
            </a:r>
            <a:r>
              <a:rPr lang="en-US" altLang="ko-KR" sz="1400" dirty="0"/>
              <a:t> </a:t>
            </a:r>
            <a:r>
              <a:rPr lang="ko-KR" altLang="en-US" sz="1400" dirty="0"/>
              <a:t>모듈 사용</a:t>
            </a:r>
            <a:r>
              <a:rPr lang="en-US" altLang="ko-KR" sz="14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571C1-C966-4181-A554-5859D3BB17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50569" y="3608768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554D59-EA19-4D5A-967D-E1CACF5BF69E}"/>
              </a:ext>
            </a:extLst>
          </p:cNvPr>
          <p:cNvSpPr/>
          <p:nvPr/>
        </p:nvSpPr>
        <p:spPr>
          <a:xfrm>
            <a:off x="635794" y="4120346"/>
            <a:ext cx="3836193" cy="99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Token </a:t>
            </a:r>
            <a:r>
              <a:rPr lang="ko-KR" altLang="en-US" sz="1600" dirty="0"/>
              <a:t>요청 및 발급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인증 페이지 호출 및 수락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Access Token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D69F01-4F0F-4E27-873C-1BDEA71FAECB}"/>
              </a:ext>
            </a:extLst>
          </p:cNvPr>
          <p:cNvSpPr/>
          <p:nvPr/>
        </p:nvSpPr>
        <p:spPr>
          <a:xfrm>
            <a:off x="5018138" y="51669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tweepy.Cursor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api.search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q=keyword, since=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sinceD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until=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untilD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tweet_moede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=mode, count=count).items()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9EBF4B-FAF6-4119-BF15-0DF7B551F397}"/>
              </a:ext>
            </a:extLst>
          </p:cNvPr>
          <p:cNvCxnSpPr>
            <a:cxnSpLocks/>
          </p:cNvCxnSpPr>
          <p:nvPr/>
        </p:nvCxnSpPr>
        <p:spPr>
          <a:xfrm flipV="1">
            <a:off x="4554817" y="5365474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FCD46-00AA-4107-ABDC-0A957A3A5CD4}"/>
              </a:ext>
            </a:extLst>
          </p:cNvPr>
          <p:cNvSpPr/>
          <p:nvPr/>
        </p:nvSpPr>
        <p:spPr>
          <a:xfrm>
            <a:off x="557213" y="5398432"/>
            <a:ext cx="406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다양한 검색 조건을 줄 수 있는 함수로 검색 키워드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위치 및 반경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날짜 등으로 트윗을 검색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8DCF8-F706-49D4-834C-E351FB2EE943}"/>
              </a:ext>
            </a:extLst>
          </p:cNvPr>
          <p:cNvSpPr/>
          <p:nvPr/>
        </p:nvSpPr>
        <p:spPr>
          <a:xfrm>
            <a:off x="5058479" y="4450556"/>
            <a:ext cx="413634" cy="22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20DE6D-2CAF-4EF5-8DB1-FF07BF61FA15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411538" y="4644729"/>
            <a:ext cx="1182848" cy="648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A1DB3-02DD-416A-A157-9761ADF4357A}"/>
              </a:ext>
            </a:extLst>
          </p:cNvPr>
          <p:cNvSpPr/>
          <p:nvPr/>
        </p:nvSpPr>
        <p:spPr>
          <a:xfrm>
            <a:off x="3136106" y="3202602"/>
            <a:ext cx="4277133" cy="103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8363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en-US" altLang="ko-KR" sz="2400" b="1" dirty="0" err="1"/>
              <a:t>KeywordCount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r>
              <a:rPr lang="ko-KR" altLang="en-US" sz="1400" dirty="0"/>
              <a:t>키워드의 연관성을 분석하기 위한 작업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F620C5-A416-4726-A09A-689E0D05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98460"/>
              </p:ext>
            </p:extLst>
          </p:nvPr>
        </p:nvGraphicFramePr>
        <p:xfrm>
          <a:off x="561127" y="2009221"/>
          <a:ext cx="234603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037">
                  <a:extLst>
                    <a:ext uri="{9D8B030D-6E8A-4147-A177-3AD203B41FA5}">
                      <a16:colId xmlns:a16="http://schemas.microsoft.com/office/drawing/2014/main" val="71665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가동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가짜뉴스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강원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강조</a:t>
                      </a:r>
                      <a:r>
                        <a:rPr lang="ko-KR" altLang="en-US" b="0" u="sng" dirty="0">
                          <a:solidFill>
                            <a:srgbClr val="FF0000"/>
                          </a:solidFill>
                        </a:rPr>
                        <a:t>하는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것들</a:t>
                      </a:r>
                      <a:r>
                        <a:rPr lang="en-US" altLang="ko-KR" dirty="0"/>
                        <a:t>..	2</a:t>
                      </a:r>
                    </a:p>
                    <a:p>
                      <a:pPr latinLnBrk="1"/>
                      <a:r>
                        <a:rPr lang="ko-KR" altLang="en-US" dirty="0"/>
                        <a:t>것을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게	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latinLnBrk="1"/>
                      <a:r>
                        <a:rPr lang="ko-KR" altLang="en-US" dirty="0" err="1"/>
                        <a:t>경수찡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고마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하고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고민정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고발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공정하고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공지	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83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0BBD37-3FB6-48F7-A056-6B1BFD8B1B14}"/>
              </a:ext>
            </a:extLst>
          </p:cNvPr>
          <p:cNvSpPr txBox="1"/>
          <p:nvPr/>
        </p:nvSpPr>
        <p:spPr>
          <a:xfrm>
            <a:off x="3336132" y="201802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공백을 기준으로 문장을 나눴을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나오는 결과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391755-EB32-4C06-B62E-D9D7706A1A22}"/>
              </a:ext>
            </a:extLst>
          </p:cNvPr>
          <p:cNvCxnSpPr>
            <a:stCxn id="3" idx="1"/>
          </p:cNvCxnSpPr>
          <p:nvPr/>
        </p:nvCxnSpPr>
        <p:spPr>
          <a:xfrm flipH="1">
            <a:off x="2907164" y="2187305"/>
            <a:ext cx="428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F5A48-01B2-4558-8687-1502F067DD8A}"/>
              </a:ext>
            </a:extLst>
          </p:cNvPr>
          <p:cNvSpPr txBox="1"/>
          <p:nvPr/>
        </p:nvSpPr>
        <p:spPr>
          <a:xfrm>
            <a:off x="3078209" y="2730015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데이터에서 </a:t>
            </a:r>
            <a:r>
              <a:rPr lang="ko-KR" altLang="en-US" b="1" dirty="0">
                <a:solidFill>
                  <a:srgbClr val="FF0000"/>
                </a:solidFill>
              </a:rPr>
              <a:t>의미 있는 단어의 빈도를 분석</a:t>
            </a:r>
            <a:r>
              <a:rPr lang="ko-KR" altLang="en-US" b="1" dirty="0"/>
              <a:t>하여 시각화를 제공하기 위한 목적에 위반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76FB-5F3E-4B41-8383-3B6D446BD79A}"/>
              </a:ext>
            </a:extLst>
          </p:cNvPr>
          <p:cNvSpPr txBox="1"/>
          <p:nvPr/>
        </p:nvSpPr>
        <p:spPr>
          <a:xfrm>
            <a:off x="3085351" y="383478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en-US" altLang="ko-KR" dirty="0"/>
              <a:t>, </a:t>
            </a:r>
            <a:r>
              <a:rPr lang="ko-KR" altLang="en-US" dirty="0"/>
              <a:t>공지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7BADB-92C4-418B-BCC2-02699A876B76}"/>
              </a:ext>
            </a:extLst>
          </p:cNvPr>
          <p:cNvSpPr txBox="1"/>
          <p:nvPr/>
        </p:nvSpPr>
        <p:spPr>
          <a:xfrm>
            <a:off x="3085351" y="3202602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ko-KR" altLang="en-US" dirty="0">
                <a:solidFill>
                  <a:srgbClr val="FF0000"/>
                </a:solidFill>
              </a:rPr>
              <a:t>하는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599-3635-4F31-9D6F-193FA1158F72}"/>
              </a:ext>
            </a:extLst>
          </p:cNvPr>
          <p:cNvSpPr txBox="1"/>
          <p:nvPr/>
        </p:nvSpPr>
        <p:spPr>
          <a:xfrm>
            <a:off x="3063688" y="4478788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명사 </a:t>
            </a:r>
            <a:r>
              <a:rPr lang="en-US" altLang="ko-KR" b="1" dirty="0"/>
              <a:t>+ </a:t>
            </a:r>
            <a:r>
              <a:rPr lang="ko-KR" altLang="en-US" b="1" dirty="0"/>
              <a:t>조사 형태에서 </a:t>
            </a:r>
            <a:r>
              <a:rPr lang="ko-KR" altLang="en-US" b="1" u="sng" dirty="0"/>
              <a:t>명사만을 추출</a:t>
            </a:r>
            <a:r>
              <a:rPr lang="ko-KR" altLang="en-US" b="1" dirty="0"/>
              <a:t>하여 나타내고자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170E34-1E5E-4805-99DA-5EAC72177DE5}"/>
              </a:ext>
            </a:extLst>
          </p:cNvPr>
          <p:cNvCxnSpPr/>
          <p:nvPr/>
        </p:nvCxnSpPr>
        <p:spPr>
          <a:xfrm>
            <a:off x="4861996" y="3514713"/>
            <a:ext cx="0" cy="32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0742A-A5B6-415B-A135-C63943B43FC9}"/>
              </a:ext>
            </a:extLst>
          </p:cNvPr>
          <p:cNvSpPr txBox="1"/>
          <p:nvPr/>
        </p:nvSpPr>
        <p:spPr>
          <a:xfrm>
            <a:off x="3063688" y="4930079"/>
            <a:ext cx="590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자바 언어로 짜여진 오픈소스 들 중 </a:t>
            </a:r>
            <a:r>
              <a:rPr lang="en-US" altLang="ko-KR" b="1" dirty="0"/>
              <a:t>KOMORAN</a:t>
            </a:r>
            <a:r>
              <a:rPr lang="ko-KR" altLang="en-US" b="1" dirty="0"/>
              <a:t>을 선택</a:t>
            </a:r>
            <a:endParaRPr lang="en-US" altLang="ko-KR" b="1" dirty="0"/>
          </a:p>
          <a:p>
            <a:r>
              <a:rPr lang="ko-KR" altLang="en-US" sz="1400" dirty="0" err="1"/>
              <a:t>꼬꼬마</a:t>
            </a:r>
            <a:r>
              <a:rPr lang="ko-KR" altLang="en-US" sz="1400" dirty="0"/>
              <a:t> 형태소 분석기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FF0000"/>
                </a:solidFill>
              </a:rPr>
              <a:t>KOMORAN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OPEN-KOREAN-TEXT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26FBC5-56B2-400D-B4E9-BF592B884613}"/>
              </a:ext>
            </a:extLst>
          </p:cNvPr>
          <p:cNvCxnSpPr>
            <a:cxnSpLocks/>
          </p:cNvCxnSpPr>
          <p:nvPr/>
        </p:nvCxnSpPr>
        <p:spPr>
          <a:xfrm>
            <a:off x="5350669" y="5514854"/>
            <a:ext cx="578639" cy="293014"/>
          </a:xfrm>
          <a:prstGeom prst="bentConnector3">
            <a:avLst>
              <a:gd name="adj1" fmla="val 18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B6B3C-4313-467C-81C4-B7674A8DA1F7}"/>
              </a:ext>
            </a:extLst>
          </p:cNvPr>
          <p:cNvSpPr/>
          <p:nvPr/>
        </p:nvSpPr>
        <p:spPr>
          <a:xfrm>
            <a:off x="5860701" y="5414972"/>
            <a:ext cx="4091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https://www.shineware.co.kr/products/komoran/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8B24C-8144-4EE4-8977-4FA600CB7E1B}"/>
              </a:ext>
            </a:extLst>
          </p:cNvPr>
          <p:cNvSpPr txBox="1"/>
          <p:nvPr/>
        </p:nvSpPr>
        <p:spPr>
          <a:xfrm>
            <a:off x="5860701" y="5708688"/>
            <a:ext cx="60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형태소 분석기들 보다 속도</a:t>
            </a:r>
            <a:r>
              <a:rPr lang="en-US" altLang="ko-KR" sz="1400" dirty="0"/>
              <a:t>, </a:t>
            </a:r>
            <a:r>
              <a:rPr lang="ko-KR" altLang="en-US" sz="1400" dirty="0"/>
              <a:t>정확성이 높으며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사용자 사전을 지원하여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아이언맨과</a:t>
            </a:r>
            <a:r>
              <a:rPr lang="ko-KR" altLang="en-US" sz="1400" dirty="0"/>
              <a:t> 같은 단어를 명사로 추가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897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("NNP","NNG”,”SL”);</a:t>
            </a:r>
            <a:endParaRPr lang="ko-KR" altLang="ko-KR" sz="14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3B4F3E-DA97-4A9A-A79C-118C3428380D}"/>
              </a:ext>
            </a:extLst>
          </p:cNvPr>
          <p:cNvCxnSpPr/>
          <p:nvPr/>
        </p:nvCxnSpPr>
        <p:spPr>
          <a:xfrm flipV="1">
            <a:off x="6372225" y="4014788"/>
            <a:ext cx="1435894" cy="1364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3CF40-DD2A-434A-9AE5-1C37A44201ED}"/>
              </a:ext>
            </a:extLst>
          </p:cNvPr>
          <p:cNvSpPr/>
          <p:nvPr/>
        </p:nvSpPr>
        <p:spPr>
          <a:xfrm>
            <a:off x="7808119" y="3858335"/>
            <a:ext cx="2055912" cy="1028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NNP : </a:t>
            </a:r>
            <a:r>
              <a:rPr lang="ko-KR" altLang="en-US" dirty="0"/>
              <a:t>고유명사</a:t>
            </a:r>
            <a:endParaRPr lang="en-US" altLang="ko-KR" dirty="0"/>
          </a:p>
          <a:p>
            <a:r>
              <a:rPr lang="en-US" altLang="ko-KR" dirty="0"/>
              <a:t>NNG : </a:t>
            </a:r>
            <a:r>
              <a:rPr lang="ko-KR" altLang="en-US" dirty="0"/>
              <a:t>일반명사</a:t>
            </a:r>
            <a:endParaRPr lang="en-US" altLang="ko-KR" dirty="0"/>
          </a:p>
          <a:p>
            <a:r>
              <a:rPr lang="en-US" altLang="ko-KR" dirty="0"/>
              <a:t>SL : </a:t>
            </a:r>
            <a:r>
              <a:rPr lang="ko-KR" altLang="en-US" dirty="0"/>
              <a:t>외국어</a:t>
            </a:r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b="1" kern="100" dirty="0">
                <a:highlight>
                  <a:srgbClr val="FFFF00"/>
                </a:highlight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b="1" kern="100" dirty="0">
                <a:highlight>
                  <a:srgbClr val="FFFF00"/>
                </a:highlight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b="1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  <p:pic>
        <p:nvPicPr>
          <p:cNvPr id="1026" name="Picture 2" descr="matplotlib íê¸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9" y="3790978"/>
            <a:ext cx="36671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7833" y="553036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한글 폰트를 적용하지 않았을 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65418E-CB8D-49BC-86E4-B10162FC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76" y="1930126"/>
            <a:ext cx="5795487" cy="3999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2C666-9854-4C41-92B8-F3D84CD65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2"/>
          <a:stretch/>
        </p:blipFill>
        <p:spPr>
          <a:xfrm>
            <a:off x="1119342" y="3721898"/>
            <a:ext cx="3552671" cy="220741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37F76-0660-4403-A58A-B0B2BFDD311E}"/>
              </a:ext>
            </a:extLst>
          </p:cNvPr>
          <p:cNvCxnSpPr/>
          <p:nvPr/>
        </p:nvCxnSpPr>
        <p:spPr>
          <a:xfrm>
            <a:off x="1523997" y="403146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1EE16-5917-4BA9-88B3-AD282608D173}"/>
              </a:ext>
            </a:extLst>
          </p:cNvPr>
          <p:cNvCxnSpPr/>
          <p:nvPr/>
        </p:nvCxnSpPr>
        <p:spPr>
          <a:xfrm>
            <a:off x="1876426" y="5426879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ECFF8-7B90-4A12-B1AE-F62393DB76EB}"/>
              </a:ext>
            </a:extLst>
          </p:cNvPr>
          <p:cNvSpPr/>
          <p:nvPr/>
        </p:nvSpPr>
        <p:spPr>
          <a:xfrm>
            <a:off x="10065544" y="4221956"/>
            <a:ext cx="364331" cy="378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4F0CCB-625C-4530-8A16-A32D9E106D4F}"/>
              </a:ext>
            </a:extLst>
          </p:cNvPr>
          <p:cNvCxnSpPr/>
          <p:nvPr/>
        </p:nvCxnSpPr>
        <p:spPr>
          <a:xfrm flipV="1">
            <a:off x="2336006" y="4393406"/>
            <a:ext cx="7665244" cy="1157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28274-DDDA-4480-AD2E-AD913E84A4E7}"/>
              </a:ext>
            </a:extLst>
          </p:cNvPr>
          <p:cNvSpPr/>
          <p:nvPr/>
        </p:nvSpPr>
        <p:spPr>
          <a:xfrm>
            <a:off x="10065543" y="2921793"/>
            <a:ext cx="671513" cy="221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68F074-62D5-4808-B0F8-F8BB21BBB72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488406" y="3032522"/>
            <a:ext cx="7577137" cy="16773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867BF-23E1-4351-BA56-9921B49D4E23}"/>
              </a:ext>
            </a:extLst>
          </p:cNvPr>
          <p:cNvSpPr/>
          <p:nvPr/>
        </p:nvSpPr>
        <p:spPr>
          <a:xfrm>
            <a:off x="1507331" y="4600575"/>
            <a:ext cx="981074" cy="164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900BC8-1A36-4C6C-80DC-7F01E336EEE1}"/>
              </a:ext>
            </a:extLst>
          </p:cNvPr>
          <p:cNvSpPr/>
          <p:nvPr/>
        </p:nvSpPr>
        <p:spPr>
          <a:xfrm>
            <a:off x="1507330" y="5510213"/>
            <a:ext cx="833433" cy="176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1E9D82-3C8F-4334-9072-42454380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64" y="1458120"/>
            <a:ext cx="3476049" cy="173275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2D3DAE-5C5D-44B5-8F69-875D0C14DA71}"/>
              </a:ext>
            </a:extLst>
          </p:cNvPr>
          <p:cNvCxnSpPr/>
          <p:nvPr/>
        </p:nvCxnSpPr>
        <p:spPr>
          <a:xfrm>
            <a:off x="1576384" y="171925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DD6FD8-9106-461B-90E0-FBC485F01B2B}"/>
              </a:ext>
            </a:extLst>
          </p:cNvPr>
          <p:cNvCxnSpPr/>
          <p:nvPr/>
        </p:nvCxnSpPr>
        <p:spPr>
          <a:xfrm>
            <a:off x="2128836" y="2650326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98DE9D-D14F-4BD0-96AA-A09A92E8C2D7}"/>
              </a:ext>
            </a:extLst>
          </p:cNvPr>
          <p:cNvSpPr/>
          <p:nvPr/>
        </p:nvSpPr>
        <p:spPr>
          <a:xfrm>
            <a:off x="1559715" y="1774012"/>
            <a:ext cx="2290765" cy="152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5BBF79-3D83-448A-AE1F-EA6478DECB76}"/>
              </a:ext>
            </a:extLst>
          </p:cNvPr>
          <p:cNvSpPr/>
          <p:nvPr/>
        </p:nvSpPr>
        <p:spPr>
          <a:xfrm>
            <a:off x="1554954" y="2719374"/>
            <a:ext cx="2088359" cy="130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7A512A-EF01-47D4-AFBE-E8195674A8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850480" y="1850189"/>
            <a:ext cx="6215062" cy="1832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4797ED-5C03-4985-93FE-C1A55C71A058}"/>
              </a:ext>
            </a:extLst>
          </p:cNvPr>
          <p:cNvSpPr/>
          <p:nvPr/>
        </p:nvSpPr>
        <p:spPr>
          <a:xfrm>
            <a:off x="10065542" y="3143250"/>
            <a:ext cx="478633" cy="1078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C36CA4-C7BD-47B0-AE8F-4016A89269B7}"/>
              </a:ext>
            </a:extLst>
          </p:cNvPr>
          <p:cNvSpPr/>
          <p:nvPr/>
        </p:nvSpPr>
        <p:spPr>
          <a:xfrm>
            <a:off x="10065542" y="4600575"/>
            <a:ext cx="478633" cy="700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AEB36F-E7E4-454B-B68A-41D9BF35F27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43313" y="2778347"/>
            <a:ext cx="6422229" cy="2172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EF6D21-C4FD-48CD-B309-71FC0D9AF917}"/>
              </a:ext>
            </a:extLst>
          </p:cNvPr>
          <p:cNvSpPr txBox="1"/>
          <p:nvPr/>
        </p:nvSpPr>
        <p:spPr>
          <a:xfrm>
            <a:off x="1023630" y="6189051"/>
            <a:ext cx="1046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트위터 내에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 err="1">
                <a:solidFill>
                  <a:srgbClr val="FF0000"/>
                </a:solidFill>
              </a:rPr>
              <a:t>이윤혁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/>
              <a:t>이라는 키워드를 통해 해시태그를 마리아 </a:t>
            </a:r>
            <a:r>
              <a:rPr lang="ko-KR" altLang="en-US" sz="2400" b="1" dirty="0" err="1"/>
              <a:t>디비에</a:t>
            </a:r>
            <a:r>
              <a:rPr lang="ko-KR" altLang="en-US" sz="2400" b="1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47040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EA754-1706-4414-9102-69E7A80C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6" y="1563190"/>
            <a:ext cx="3491410" cy="4279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0D6E33-0E76-4064-BADA-2B5009E6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572" y="2201655"/>
            <a:ext cx="5484142" cy="3002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7753E-224B-46EC-A153-2AE0C64DDEB4}"/>
              </a:ext>
            </a:extLst>
          </p:cNvPr>
          <p:cNvSpPr/>
          <p:nvPr/>
        </p:nvSpPr>
        <p:spPr>
          <a:xfrm>
            <a:off x="1114425" y="4257675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50A47-103E-4EA4-BB59-B3A36865BBB3}"/>
              </a:ext>
            </a:extLst>
          </p:cNvPr>
          <p:cNvSpPr/>
          <p:nvPr/>
        </p:nvSpPr>
        <p:spPr>
          <a:xfrm>
            <a:off x="6436519" y="3228975"/>
            <a:ext cx="2357437" cy="1028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554E52-C463-4992-AE4A-4951493BAA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71788" y="3774691"/>
            <a:ext cx="3564731" cy="5829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8D3420-FDBA-46A5-A948-0B8D8AB628FF}"/>
              </a:ext>
            </a:extLst>
          </p:cNvPr>
          <p:cNvSpPr/>
          <p:nvPr/>
        </p:nvSpPr>
        <p:spPr>
          <a:xfrm>
            <a:off x="1114425" y="3278981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541129-5B9A-4B46-8FB6-D7A8351420A8}"/>
              </a:ext>
            </a:extLst>
          </p:cNvPr>
          <p:cNvSpPr/>
          <p:nvPr/>
        </p:nvSpPr>
        <p:spPr>
          <a:xfrm>
            <a:off x="1109661" y="4831563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5AE6F9-BBD4-4727-B9E2-34AD19277872}"/>
              </a:ext>
            </a:extLst>
          </p:cNvPr>
          <p:cNvCxnSpPr>
            <a:cxnSpLocks/>
          </p:cNvCxnSpPr>
          <p:nvPr/>
        </p:nvCxnSpPr>
        <p:spPr>
          <a:xfrm flipV="1">
            <a:off x="2871788" y="2813060"/>
            <a:ext cx="4243387" cy="2097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828708-D980-4C17-A755-EC0D0DBE2298}"/>
              </a:ext>
            </a:extLst>
          </p:cNvPr>
          <p:cNvCxnSpPr>
            <a:cxnSpLocks/>
          </p:cNvCxnSpPr>
          <p:nvPr/>
        </p:nvCxnSpPr>
        <p:spPr>
          <a:xfrm>
            <a:off x="2876552" y="3378993"/>
            <a:ext cx="3559967" cy="1198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92FE8A-9985-4AC2-A10F-A96C31AE8163}"/>
              </a:ext>
            </a:extLst>
          </p:cNvPr>
          <p:cNvSpPr/>
          <p:nvPr/>
        </p:nvSpPr>
        <p:spPr>
          <a:xfrm>
            <a:off x="6401446" y="4307688"/>
            <a:ext cx="2235348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B2CD90-F3B3-4C19-8D9B-48356CC106A6}"/>
              </a:ext>
            </a:extLst>
          </p:cNvPr>
          <p:cNvSpPr/>
          <p:nvPr/>
        </p:nvSpPr>
        <p:spPr>
          <a:xfrm>
            <a:off x="7103920" y="2409822"/>
            <a:ext cx="1068530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2FAC89-D4C2-4613-BF28-A685B07F0DCB}"/>
              </a:ext>
            </a:extLst>
          </p:cNvPr>
          <p:cNvSpPr txBox="1"/>
          <p:nvPr/>
        </p:nvSpPr>
        <p:spPr>
          <a:xfrm>
            <a:off x="1680368" y="6050463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가장 많이 사용된 키워드 순으로 글자 </a:t>
            </a:r>
            <a:r>
              <a:rPr lang="ko-KR" altLang="en-US" sz="2400" b="1"/>
              <a:t>크기가 결정되어 시각화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49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270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  <a:hlinkClick r:id="rId3"/>
              </a:rPr>
              <a:t>https://foller.me/</a:t>
            </a:r>
            <a:endParaRPr lang="en-US" altLang="ko-KR" u="sng" kern="100" dirty="0">
              <a:solidFill>
                <a:srgbClr val="0563C1"/>
              </a:solidFill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/>
              </a:rPr>
              <a:t>https://www.tweepy.org/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Impression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6894AC-9A66-4122-B4BF-202B23FE20E9}"/>
              </a:ext>
            </a:extLst>
          </p:cNvPr>
          <p:cNvSpPr/>
          <p:nvPr/>
        </p:nvSpPr>
        <p:spPr>
          <a:xfrm>
            <a:off x="678656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이석준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Twitter API </a:t>
            </a:r>
            <a:r>
              <a:rPr lang="ko-KR" altLang="en-US" sz="1200" dirty="0">
                <a:solidFill>
                  <a:schemeClr val="tx1"/>
                </a:solidFill>
              </a:rPr>
              <a:t>기능 추가</a:t>
            </a:r>
            <a:r>
              <a:rPr lang="en-US" altLang="ko-KR" sz="1200" dirty="0">
                <a:solidFill>
                  <a:schemeClr val="tx1"/>
                </a:solidFill>
              </a:rPr>
              <a:t>(Timeline </a:t>
            </a:r>
            <a:r>
              <a:rPr lang="ko-KR" altLang="en-US" sz="1200" dirty="0">
                <a:solidFill>
                  <a:schemeClr val="tx1"/>
                </a:solidFill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Python </a:t>
            </a:r>
            <a:r>
              <a:rPr lang="ko-KR" altLang="en-US" sz="1200" dirty="0">
                <a:solidFill>
                  <a:schemeClr val="tx1"/>
                </a:solidFill>
              </a:rPr>
              <a:t>코드 정리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다음주 계획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트위터 </a:t>
            </a:r>
            <a:r>
              <a:rPr lang="en-US" altLang="ko-KR" sz="1200" dirty="0" smtClean="0">
                <a:solidFill>
                  <a:schemeClr val="tx1"/>
                </a:solidFill>
              </a:rPr>
              <a:t>19</a:t>
            </a:r>
            <a:r>
              <a:rPr lang="ko-KR" altLang="en-US" sz="1200" dirty="0" smtClean="0">
                <a:solidFill>
                  <a:schemeClr val="tx1"/>
                </a:solidFill>
              </a:rPr>
              <a:t>대 대선 키워드 자료 수집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피드백을 이해하는데 어려움이 있었다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8D03E3-8553-4A53-A9B0-172B20DFD4F3}"/>
              </a:ext>
            </a:extLst>
          </p:cNvPr>
          <p:cNvSpPr/>
          <p:nvPr/>
        </p:nvSpPr>
        <p:spPr>
          <a:xfrm>
            <a:off x="5836444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이윤혁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보고서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ppt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시각화 보조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다음주 계획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19</a:t>
            </a:r>
            <a:r>
              <a:rPr lang="ko-KR" altLang="en-US" sz="1200" dirty="0" smtClean="0">
                <a:solidFill>
                  <a:schemeClr val="tx1"/>
                </a:solidFill>
              </a:rPr>
              <a:t>대 대선 자료 수집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트위터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API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결과를 가져왔는데도 불구하고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이를 사용자 입장에서 작성하느라 힘들었다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A93F47-BB44-4DC2-8267-BBC271C1E88F}"/>
              </a:ext>
            </a:extLst>
          </p:cNvPr>
          <p:cNvSpPr/>
          <p:nvPr/>
        </p:nvSpPr>
        <p:spPr>
          <a:xfrm>
            <a:off x="678656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배인규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Insert</a:t>
            </a:r>
            <a:r>
              <a:rPr lang="en-US" altLang="ko-KR" sz="1200" dirty="0">
                <a:solidFill>
                  <a:schemeClr val="tx1"/>
                </a:solidFill>
              </a:rPr>
              <a:t>, Delete </a:t>
            </a:r>
            <a:r>
              <a:rPr lang="ko-KR" altLang="en-US" sz="1200" dirty="0">
                <a:solidFill>
                  <a:schemeClr val="tx1"/>
                </a:solidFill>
              </a:rPr>
              <a:t>동시 작업이 안되도록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메서드 추가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keywordDateCount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다음주 계획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>
                <a:solidFill>
                  <a:schemeClr val="tx1"/>
                </a:solidFill>
              </a:rPr>
              <a:t>Data </a:t>
            </a:r>
            <a:r>
              <a:rPr lang="ko-KR" altLang="en-US" sz="1200" dirty="0">
                <a:solidFill>
                  <a:schemeClr val="tx1"/>
                </a:solidFill>
              </a:rPr>
              <a:t>누적 </a:t>
            </a:r>
            <a:r>
              <a:rPr lang="ko-KR" altLang="en-US" sz="1200" dirty="0" smtClean="0">
                <a:solidFill>
                  <a:schemeClr val="tx1"/>
                </a:solidFill>
              </a:rPr>
              <a:t>되도록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인코딩</a:t>
            </a:r>
            <a:r>
              <a:rPr lang="ko-KR" altLang="en-US" sz="1200" dirty="0" smtClean="0">
                <a:solidFill>
                  <a:schemeClr val="tx1"/>
                </a:solidFill>
              </a:rPr>
              <a:t> 오류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발생하는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Encoding Error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해결하는데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많은 시간을 보내고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해결하면서 많은 것들을 배웠다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71FAA-4C25-4694-803A-BB9029D99BA4}"/>
              </a:ext>
            </a:extLst>
          </p:cNvPr>
          <p:cNvSpPr/>
          <p:nvPr/>
        </p:nvSpPr>
        <p:spPr>
          <a:xfrm>
            <a:off x="5836444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서재익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시각화 작업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날짜별</a:t>
            </a:r>
            <a:r>
              <a:rPr lang="ko-KR" altLang="en-US" sz="1200" dirty="0">
                <a:solidFill>
                  <a:schemeClr val="tx1"/>
                </a:solidFill>
              </a:rPr>
              <a:t> 키워드 횟수 그래프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다음주 계획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시각화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트위터</a:t>
            </a:r>
            <a:r>
              <a:rPr lang="en-US" altLang="ko-KR" sz="1200" dirty="0" smtClean="0">
                <a:solidFill>
                  <a:schemeClr val="tx1"/>
                </a:solidFill>
              </a:rPr>
              <a:t>, 19</a:t>
            </a:r>
            <a:r>
              <a:rPr lang="ko-KR" altLang="en-US" sz="1200" dirty="0" smtClean="0">
                <a:solidFill>
                  <a:schemeClr val="tx1"/>
                </a:solidFill>
              </a:rPr>
              <a:t>대 대선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다양한 시각화를 적용 시키고 이해하는 과정이 어려웠다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42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대선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대선 후보의 트윗 스타일 분석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75800" y="464973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대선의 후보 언급에 따른 빈도수를 실제 당선자의 선거율을 통해 분석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720977" cy="5168314"/>
            <a:chOff x="0" y="0"/>
            <a:chExt cx="6374840" cy="66826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329882" y="2010410"/>
              <a:ext cx="5986145" cy="18389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205815" y="4740846"/>
              <a:ext cx="6169025" cy="19418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64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3322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검색할 기간 선택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개월 간의 검색 가능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48222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검색할 키워드 입력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1</a:t>
            </a:r>
            <a:r>
              <a:rPr lang="ko-KR" altLang="en-US" dirty="0"/>
              <a:t>개의 키워드 입력 가능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개의 키워드 입력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</p:cNvCxnSpPr>
          <p:nvPr/>
        </p:nvCxnSpPr>
        <p:spPr>
          <a:xfrm>
            <a:off x="6017819" y="4066767"/>
            <a:ext cx="459301" cy="6756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44711" y="455901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그래프를 통한 날짜 별 트윗 수</a:t>
            </a:r>
            <a:endParaRPr lang="en-US" altLang="ko-KR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>
            <a:off x="6070600" y="5372100"/>
            <a:ext cx="3559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5187434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전체 트윗 개수 및</a:t>
            </a:r>
            <a:r>
              <a:rPr lang="en-US" altLang="ko-KR" b="1" dirty="0"/>
              <a:t> </a:t>
            </a:r>
            <a:r>
              <a:rPr lang="ko-KR" altLang="en-US" b="1" dirty="0"/>
              <a:t>최근 트윗부터 리스트 출력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키워드를 검색하여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해당하는 키워드와 연관된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키워드를 워드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통해 출력하고자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84836-0F21-49A4-930A-261E1A129A0F}"/>
              </a:ext>
            </a:extLst>
          </p:cNvPr>
          <p:cNvGrpSpPr/>
          <p:nvPr/>
        </p:nvGrpSpPr>
        <p:grpSpPr>
          <a:xfrm>
            <a:off x="349622" y="1509329"/>
            <a:ext cx="5746377" cy="5191509"/>
            <a:chOff x="1" y="-324688"/>
            <a:chExt cx="8996028" cy="112981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696834-0118-4973-ABF8-BC1A0AC0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15417"/>
              <a:ext cx="8983328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FC42F1-A0D9-431C-BB21-5C93A40C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-324688"/>
              <a:ext cx="8983329" cy="442021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0E77A-56CB-4243-A089-5484AC753BAD}"/>
                </a:ext>
              </a:extLst>
            </p:cNvPr>
            <p:cNvSpPr/>
            <p:nvPr/>
          </p:nvSpPr>
          <p:spPr>
            <a:xfrm>
              <a:off x="4593265" y="2995685"/>
              <a:ext cx="2781299" cy="25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7F0E2E-6B62-412D-9631-D29F79D17B4A}"/>
                </a:ext>
              </a:extLst>
            </p:cNvPr>
            <p:cNvSpPr/>
            <p:nvPr/>
          </p:nvSpPr>
          <p:spPr>
            <a:xfrm>
              <a:off x="389565" y="6731309"/>
              <a:ext cx="8229600" cy="37592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22ECF-9AF0-48A1-B4D9-36BCADE163AC}"/>
              </a:ext>
            </a:extLst>
          </p:cNvPr>
          <p:cNvSpPr/>
          <p:nvPr/>
        </p:nvSpPr>
        <p:spPr>
          <a:xfrm>
            <a:off x="6481766" y="1411080"/>
            <a:ext cx="3966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Follre.me : https://foller.me/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4F3BB-3D14-4FC4-8666-85372400A7D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60258" y="2307431"/>
            <a:ext cx="1366279" cy="7859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0784F-F6E4-4304-8305-0DD163D79E9B}"/>
              </a:ext>
            </a:extLst>
          </p:cNvPr>
          <p:cNvSpPr txBox="1"/>
          <p:nvPr/>
        </p:nvSpPr>
        <p:spPr>
          <a:xfrm>
            <a:off x="6426537" y="2075841"/>
            <a:ext cx="51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검색하기 위한 아이디 입력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A78FCD-F425-434F-B5B3-531FFF25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9" y="2537506"/>
            <a:ext cx="2417746" cy="1433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5D9B51-CC8D-4C8E-A17F-B6CBCACB668F}"/>
              </a:ext>
            </a:extLst>
          </p:cNvPr>
          <p:cNvSpPr/>
          <p:nvPr/>
        </p:nvSpPr>
        <p:spPr>
          <a:xfrm>
            <a:off x="7915275" y="3232864"/>
            <a:ext cx="1428750" cy="22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EBD1E-E31E-462F-8368-90CA73DACAFF}"/>
              </a:ext>
            </a:extLst>
          </p:cNvPr>
          <p:cNvSpPr txBox="1"/>
          <p:nvPr/>
        </p:nvSpPr>
        <p:spPr>
          <a:xfrm>
            <a:off x="9412015" y="3601755"/>
            <a:ext cx="206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트위터 로그인 시 자신의</a:t>
            </a:r>
            <a:endParaRPr lang="en-US" altLang="ko-KR" sz="1200" dirty="0"/>
          </a:p>
          <a:p>
            <a:r>
              <a:rPr lang="ko-KR" altLang="en-US" sz="1200" dirty="0"/>
              <a:t>프로필에 있는 아이디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6543C9-3D0A-4E15-941D-4F544C864F6C}"/>
              </a:ext>
            </a:extLst>
          </p:cNvPr>
          <p:cNvCxnSpPr>
            <a:cxnSpLocks/>
          </p:cNvCxnSpPr>
          <p:nvPr/>
        </p:nvCxnSpPr>
        <p:spPr>
          <a:xfrm flipV="1">
            <a:off x="5855270" y="4205191"/>
            <a:ext cx="716980" cy="1024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97DC75-18F0-47F2-89C1-30FC0F97DBEC}"/>
              </a:ext>
            </a:extLst>
          </p:cNvPr>
          <p:cNvSpPr txBox="1"/>
          <p:nvPr/>
        </p:nvSpPr>
        <p:spPr>
          <a:xfrm>
            <a:off x="6572250" y="4047569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자신의 기본적인 정보 출력</a:t>
            </a:r>
            <a:endParaRPr lang="en-US" altLang="ko-KR" b="1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트윗 개수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사용자가 활동하는 시간대</a:t>
            </a:r>
            <a:endParaRPr lang="en-US" altLang="ko-KR" dirty="0"/>
          </a:p>
          <a:p>
            <a:r>
              <a:rPr lang="ko-KR" altLang="en-US" dirty="0"/>
              <a:t>해시태그를 포함한 언급한 사람들의 정보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94CC01-2480-4441-B0B4-4810CEEBEBAC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사용자의 정보를 수집하여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트윗 스타일을 분석하고자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D590C-F570-4D19-BE41-D60E15E8ABAE}"/>
              </a:ext>
            </a:extLst>
          </p:cNvPr>
          <p:cNvSpPr txBox="1"/>
          <p:nvPr/>
        </p:nvSpPr>
        <p:spPr>
          <a:xfrm>
            <a:off x="4384194" y="607717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설치 과정 </a:t>
            </a:r>
            <a:r>
              <a:rPr lang="ko-KR" altLang="en-US" b="1" dirty="0" err="1">
                <a:solidFill>
                  <a:srgbClr val="FF0000"/>
                </a:solidFill>
              </a:rPr>
              <a:t>뒷</a:t>
            </a:r>
            <a:r>
              <a:rPr lang="ko-KR" altLang="en-US" b="1" dirty="0">
                <a:solidFill>
                  <a:srgbClr val="FF0000"/>
                </a:solidFill>
              </a:rPr>
              <a:t> 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3136</Words>
  <Application>Microsoft Office PowerPoint</Application>
  <PresentationFormat>와이드스크린</PresentationFormat>
  <Paragraphs>650</Paragraphs>
  <Slides>32</Slides>
  <Notes>31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Arial Unicode MS</vt:lpstr>
      <vt:lpstr>SFMono-Regular</vt:lpstr>
      <vt:lpstr>Ubuntu Condensed</vt:lpstr>
      <vt:lpstr>나눔바른고딕</vt:lpstr>
      <vt:lpstr>맑은 고딕</vt:lpstr>
      <vt:lpstr>조선일보명조</vt:lpstr>
      <vt:lpstr>휴먼명조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Windows 사용자</cp:lastModifiedBy>
  <cp:revision>178</cp:revision>
  <dcterms:created xsi:type="dcterms:W3CDTF">2019-05-01T02:18:31Z</dcterms:created>
  <dcterms:modified xsi:type="dcterms:W3CDTF">2019-05-08T04:46:24Z</dcterms:modified>
</cp:coreProperties>
</file>