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760" r:id="rId3"/>
    <p:sldId id="840" r:id="rId4"/>
    <p:sldId id="842" r:id="rId5"/>
    <p:sldId id="870" r:id="rId6"/>
    <p:sldId id="843" r:id="rId7"/>
    <p:sldId id="844" r:id="rId8"/>
    <p:sldId id="850" r:id="rId9"/>
    <p:sldId id="851" r:id="rId10"/>
    <p:sldId id="855" r:id="rId11"/>
    <p:sldId id="852" r:id="rId12"/>
    <p:sldId id="854" r:id="rId13"/>
    <p:sldId id="856" r:id="rId14"/>
    <p:sldId id="858" r:id="rId15"/>
    <p:sldId id="859" r:id="rId16"/>
    <p:sldId id="847" r:id="rId17"/>
    <p:sldId id="860" r:id="rId18"/>
    <p:sldId id="872" r:id="rId19"/>
    <p:sldId id="845" r:id="rId20"/>
    <p:sldId id="871" r:id="rId21"/>
    <p:sldId id="861" r:id="rId22"/>
    <p:sldId id="865" r:id="rId23"/>
    <p:sldId id="869" r:id="rId24"/>
    <p:sldId id="873" r:id="rId25"/>
    <p:sldId id="867" r:id="rId26"/>
    <p:sldId id="868" r:id="rId27"/>
    <p:sldId id="866" r:id="rId28"/>
    <p:sldId id="874" r:id="rId29"/>
    <p:sldId id="877" r:id="rId30"/>
    <p:sldId id="875" r:id="rId31"/>
    <p:sldId id="876" r:id="rId32"/>
    <p:sldId id="86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3D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09719-D61E-457A-9568-B68383E774C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D1DF-7475-4524-B3FA-552A969B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1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8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91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54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3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28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22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82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6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4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45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98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25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42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06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52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2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50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55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6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16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683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1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3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4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2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41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2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6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29FD-0763-4E52-8F69-E72F92CF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C4EBA-5ABC-4CE6-B090-0CCD562F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7BD75-D259-47DF-A209-0F0759E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14EEA-DD5F-46B9-9731-E7271717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E7D6E-9E8A-4E2C-ACBE-E38B3EE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76987-A93C-40D7-A9F7-47EB01B6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B4DB8-5EAB-4CA8-8B43-74BF8BBD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D67ED-9CEE-409A-948A-0BFAF81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D151-6D6E-4FA3-B8F4-90187F82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DE9FE-C5F1-4F7E-BC3B-212541D2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3CD80-B81C-4E2B-87E9-822DC80CD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E7479-30C8-4B47-8E94-712B571A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BDEE5-0916-4D3F-A55D-688A2116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0BB52-90F4-4C77-A850-7E7C12FF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6CDA5-A79D-43D2-BBD7-A0B8288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490A-759A-47C0-8DDC-68624DE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B4D11-AC50-4335-BE83-83835868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F3757-DDB9-4F73-8593-8874665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485F8-F55A-4E37-9CC1-0EB3A26B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D4C5-6FEA-4D28-8527-EFB33A75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4733-87A3-4F3D-B72C-499B0AEC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45498-0A18-4429-AA9C-8CD16DCC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A58F8-CE07-4EE0-974D-2DF18172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88827-AF7B-4722-BBEF-2B022B37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85FDD-6EA7-4DE9-B67A-2A79869F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5EF0A-27EE-4A2B-9538-664DE1D8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8307-CD0F-43F1-BE0C-15399BA2D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82665-D501-45E9-A29D-AE6BC55D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2D7E2-990C-432B-BE55-951991D9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B80BE-6E03-4561-8103-531CBB9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F86C0-7D09-4B94-BFDF-1999D3AC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3FAC-8A32-476E-84F1-B3E9BB76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B78D6-18F4-45F7-9AF7-30AFCE17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5399B-DADD-4650-94E9-2729113C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E77D96-2D2C-4F5C-A6A2-B8F8506D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8E329-7B53-4D3F-8FB4-EE79B440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EBB7E-291F-4201-B4AA-6DC6E9B3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C9AE9-3767-49B8-B72C-5C0BAF1D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74239-DE36-482B-BD17-FE6C7855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EC939-7E27-48E4-A472-A2FE5C3B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57E9C-DC4A-46A0-9F86-87284512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CA074-8A8C-4091-BB1F-5D875B45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8E1F3-7C02-4473-AD57-EDC3752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946AB-9407-4C48-93C1-2CB560C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258D0-7AFF-47AF-BAA3-A62C278D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43C94-6700-40C9-9BF0-A1D5C473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2A91-602D-4CC7-A2CF-0776722F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E9B4A-97E4-447D-B230-E623A3A4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BE949-5ED0-405C-8C86-299ACA1C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DA249-32DC-46F1-83DD-D8B18BA7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EFB7A-435E-4429-9433-3E92EFE6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9044B-0478-4118-BF83-FA31DD8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415D-CA8B-42D0-BC1A-BDDAE5B1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C580A7-5681-4D3C-9F88-A12FB2B9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967E0-D655-4E74-B262-0D8BA1DB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F7ACC-7FB2-401E-9986-8BAAA0D4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C7E53-83B4-4590-B360-0759C3A6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FF0F-9A6C-42D5-BF52-AA004ECA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3D9D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83A1C-53E7-438C-843C-AAB15264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34C58-E5A3-4523-991F-485A486F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560DF-6A1F-4BA1-899F-EA75EA23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BC5B-CDB6-4C1B-84E4-11EC51EF39C6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D493E-0D15-4DD2-BB73-595AA260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5ED50-EA60-45B0-9EA2-107831A1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/releases/download/v2.5.0/protobuf-2.5.0.tar.g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eu.apache.org/dist/hadoop/common/hadoop-3.2.0/" TargetMode="External"/><Relationship Id="rId4" Type="http://schemas.openxmlformats.org/officeDocument/2006/relationships/hyperlink" Target="https://hadoop.apache.org/docs/r3.2.0/hadoop-mapreduce-client/hadoop-mapreduce-client-core/dependency-analysis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tt.co.kr/sqoop/1.4.7/sqoop-1.4.7.bin__hadoop-2.6.0.tar.gz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oop.apache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developer.twitter.com/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eepy.readthedocs.io/en/latest/getting_started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neware.co.kr/products/komora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oller.me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weepy.org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eetrend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foller.me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hyperlink" Target="https://www.python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EEC282-9289-470B-B4FE-CCE8F0A93531}"/>
              </a:ext>
            </a:extLst>
          </p:cNvPr>
          <p:cNvSpPr/>
          <p:nvPr/>
        </p:nvSpPr>
        <p:spPr>
          <a:xfrm>
            <a:off x="2571750" y="1590675"/>
            <a:ext cx="7048500" cy="367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3ED9E-4B84-4CD6-B061-4EE76D506D9E}"/>
              </a:ext>
            </a:extLst>
          </p:cNvPr>
          <p:cNvSpPr/>
          <p:nvPr/>
        </p:nvSpPr>
        <p:spPr>
          <a:xfrm>
            <a:off x="2661600" y="1665000"/>
            <a:ext cx="6868800" cy="17640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Twitter keyword Search API based Tweet Analysis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(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트위터 키워드 검색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API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기반 트윗 분석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FA70D2-3E0D-4D12-ACE6-BE5A8B1F6E5C}"/>
              </a:ext>
            </a:extLst>
          </p:cNvPr>
          <p:cNvSpPr/>
          <p:nvPr/>
        </p:nvSpPr>
        <p:spPr>
          <a:xfrm>
            <a:off x="2661600" y="3429000"/>
            <a:ext cx="6868800" cy="17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2300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2C5255-0E1E-49A7-809D-46993A33F5C7}"/>
              </a:ext>
            </a:extLst>
          </p:cNvPr>
          <p:cNvSpPr txBox="1"/>
          <p:nvPr/>
        </p:nvSpPr>
        <p:spPr>
          <a:xfrm>
            <a:off x="4916209" y="6437868"/>
            <a:ext cx="722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</a:rPr>
              <a:t>Project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Github</a:t>
            </a:r>
            <a:r>
              <a:rPr lang="en-US" altLang="ko-KR" dirty="0">
                <a:solidFill>
                  <a:sysClr val="windowText" lastClr="000000"/>
                </a:solidFill>
              </a:rPr>
              <a:t> URL: https://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github.com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SeokJune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BigData_VI_T</a:t>
            </a:r>
            <a:r>
              <a:rPr lang="en-US" altLang="ko-KR" dirty="0">
                <a:solidFill>
                  <a:sysClr val="windowText" lastClr="000000"/>
                </a:solidFill>
              </a:rPr>
              <a:t>-SA/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D75F83-B429-4F93-A4E7-996528C2BAEA}"/>
              </a:ext>
            </a:extLst>
          </p:cNvPr>
          <p:cNvGrpSpPr/>
          <p:nvPr/>
        </p:nvGrpSpPr>
        <p:grpSpPr>
          <a:xfrm>
            <a:off x="5847726" y="3583678"/>
            <a:ext cx="3673046" cy="1555804"/>
            <a:chOff x="6659256" y="3535556"/>
            <a:chExt cx="3673046" cy="15558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1AB1621-154C-4E8E-90E8-384167BCC3BE}"/>
                </a:ext>
              </a:extLst>
            </p:cNvPr>
            <p:cNvSpPr/>
            <p:nvPr/>
          </p:nvSpPr>
          <p:spPr>
            <a:xfrm>
              <a:off x="6659256" y="3535556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과목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3FA4E8-967F-4A3D-A7BB-8EC7E652595D}"/>
                </a:ext>
              </a:extLst>
            </p:cNvPr>
            <p:cNvSpPr/>
            <p:nvPr/>
          </p:nvSpPr>
          <p:spPr>
            <a:xfrm>
              <a:off x="6659256" y="3852507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담당교수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1896BAB-CC86-4974-A56E-7C3F7BC7AFFE}"/>
                </a:ext>
              </a:extLst>
            </p:cNvPr>
            <p:cNvSpPr/>
            <p:nvPr/>
          </p:nvSpPr>
          <p:spPr>
            <a:xfrm>
              <a:off x="6659256" y="4169458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팀명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62E06BD-CBCD-4F62-A684-E2D02BB7A8BA}"/>
                </a:ext>
              </a:extLst>
            </p:cNvPr>
            <p:cNvSpPr/>
            <p:nvPr/>
          </p:nvSpPr>
          <p:spPr>
            <a:xfrm>
              <a:off x="6659256" y="4486409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발표자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DF45B4-6B63-4AB1-BCC4-79E81F5B1B9C}"/>
                </a:ext>
              </a:extLst>
            </p:cNvPr>
            <p:cNvSpPr/>
            <p:nvPr/>
          </p:nvSpPr>
          <p:spPr>
            <a:xfrm>
              <a:off x="6659256" y="4803360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발표일자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0EF31A-D753-4A78-B63A-E7CBF3700A26}"/>
                </a:ext>
              </a:extLst>
            </p:cNvPr>
            <p:cNvSpPr/>
            <p:nvPr/>
          </p:nvSpPr>
          <p:spPr>
            <a:xfrm>
              <a:off x="7992302" y="3538946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산학캡스톤디자인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1(2019-1</a:t>
              </a:r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학기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ko-KR" altLang="en-US" sz="130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4220654-E21A-4CE0-A627-8156CF799C9D}"/>
                </a:ext>
              </a:extLst>
            </p:cNvPr>
            <p:cNvSpPr/>
            <p:nvPr/>
          </p:nvSpPr>
          <p:spPr>
            <a:xfrm>
              <a:off x="7992302" y="3855050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 현 숙   교 수 님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991FF3-E8CC-4009-B4BD-A4B06D9BD524}"/>
                </a:ext>
              </a:extLst>
            </p:cNvPr>
            <p:cNvSpPr/>
            <p:nvPr/>
          </p:nvSpPr>
          <p:spPr>
            <a:xfrm>
              <a:off x="7992302" y="4171154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브 이 아 이 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(VI)</a:t>
              </a:r>
              <a:endParaRPr lang="ko-KR" altLang="en-US" sz="130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2C4016-2A8F-4264-9C3E-1CEEB200B15D}"/>
                </a:ext>
              </a:extLst>
            </p:cNvPr>
            <p:cNvSpPr/>
            <p:nvPr/>
          </p:nvSpPr>
          <p:spPr>
            <a:xfrm>
              <a:off x="7992302" y="4487258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700" dirty="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 인 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BD8A9D2-1823-4C25-8602-5750E106F2A6}"/>
                </a:ext>
              </a:extLst>
            </p:cNvPr>
            <p:cNvSpPr/>
            <p:nvPr/>
          </p:nvSpPr>
          <p:spPr>
            <a:xfrm>
              <a:off x="7992302" y="4803360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700" dirty="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2019.05.09.</a:t>
              </a:r>
              <a:endParaRPr lang="ko-KR" altLang="en-US" sz="1700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42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1338273"/>
            <a:ext cx="5746377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u="sng" dirty="0" err="1"/>
              <a:t>mariadb</a:t>
            </a:r>
            <a:r>
              <a:rPr lang="en-US" altLang="ko-KR" u="sng" dirty="0"/>
              <a:t>-server</a:t>
            </a:r>
          </a:p>
          <a:p>
            <a:endParaRPr lang="en-US" altLang="ko-KR" sz="400" b="1" dirty="0"/>
          </a:p>
          <a:p>
            <a:r>
              <a:rPr lang="en-US" altLang="ko-KR" b="1" dirty="0"/>
              <a:t>MariaDB </a:t>
            </a:r>
            <a:r>
              <a:rPr lang="ko-KR" altLang="en-US" b="1" dirty="0"/>
              <a:t>권한 테이블 설정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u="sng" dirty="0" err="1"/>
              <a:t>mysql_secure_installation</a:t>
            </a:r>
            <a:endParaRPr lang="ko-KR" altLang="ko-KR" sz="400" dirty="0"/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dirty="0"/>
              <a:t>~$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ko-KR" dirty="0"/>
              <a:t>–</a:t>
            </a:r>
            <a:r>
              <a:rPr lang="en-US" altLang="ko-KR" dirty="0"/>
              <a:t>version</a:t>
            </a:r>
            <a:endParaRPr lang="ko-KR" altLang="ko-KR" dirty="0"/>
          </a:p>
          <a:p>
            <a:r>
              <a:rPr lang="en-US" altLang="ko-KR" u="sng" dirty="0" err="1"/>
              <a:t>mariadb</a:t>
            </a:r>
            <a:r>
              <a:rPr lang="en-US" altLang="ko-KR" u="sng" dirty="0"/>
              <a:t> Ver 15.1 </a:t>
            </a:r>
            <a:r>
              <a:rPr lang="en-US" altLang="ko-KR" u="sng" dirty="0" err="1"/>
              <a:t>Distrib</a:t>
            </a:r>
            <a:r>
              <a:rPr lang="en-US" altLang="ko-KR" u="sng" dirty="0"/>
              <a:t> 10.1.38-MariaDB, for </a:t>
            </a:r>
            <a:r>
              <a:rPr lang="en-US" altLang="ko-KR" u="sng" dirty="0" err="1"/>
              <a:t>debian</a:t>
            </a:r>
            <a:r>
              <a:rPr lang="en-US" altLang="ko-KR" u="sng" dirty="0"/>
              <a:t>-</a:t>
            </a:r>
            <a:r>
              <a:rPr lang="en-US" altLang="ko-KR" u="sng" dirty="0" err="1"/>
              <a:t>linux</a:t>
            </a:r>
            <a:r>
              <a:rPr lang="en-US" altLang="ko-KR" u="sng" dirty="0"/>
              <a:t>-gnu (x86_64) using </a:t>
            </a:r>
            <a:r>
              <a:rPr lang="en-US" altLang="ko-KR" u="sng" dirty="0" err="1"/>
              <a:t>readline</a:t>
            </a:r>
            <a:r>
              <a:rPr lang="en-US" altLang="ko-KR" u="sng" dirty="0"/>
              <a:t> 5.2</a:t>
            </a:r>
          </a:p>
          <a:p>
            <a:endParaRPr lang="ko-KR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8ABE7-5827-4698-9086-AA59CBC8FAAA}"/>
              </a:ext>
            </a:extLst>
          </p:cNvPr>
          <p:cNvSpPr/>
          <p:nvPr/>
        </p:nvSpPr>
        <p:spPr>
          <a:xfrm>
            <a:off x="6366934" y="1338273"/>
            <a:ext cx="5475444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Enter current password for root (enter for none)</a:t>
            </a:r>
            <a:r>
              <a:rPr lang="en-US" altLang="ko-KR" dirty="0"/>
              <a:t> </a:t>
            </a:r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en-US" altLang="ko-KR" dirty="0" err="1"/>
              <a:t>MariaDb</a:t>
            </a:r>
            <a:r>
              <a:rPr lang="ko-KR" altLang="ko-KR" dirty="0"/>
              <a:t>의</a:t>
            </a:r>
            <a:r>
              <a:rPr lang="en-US" altLang="ko-KR" dirty="0"/>
              <a:t> root</a:t>
            </a:r>
            <a:r>
              <a:rPr lang="ko-KR" altLang="ko-KR" dirty="0"/>
              <a:t>계정은 쉘</a:t>
            </a:r>
            <a:r>
              <a:rPr lang="en-US" altLang="ko-KR" dirty="0"/>
              <a:t> </a:t>
            </a:r>
            <a:r>
              <a:rPr lang="ko-KR" altLang="ko-KR" dirty="0"/>
              <a:t>인증이 기본적으로 </a:t>
            </a:r>
            <a:r>
              <a:rPr lang="ko-KR" altLang="en-US" dirty="0"/>
              <a:t>설</a:t>
            </a:r>
            <a:r>
              <a:rPr lang="ko-KR" altLang="ko-KR" dirty="0"/>
              <a:t>정되므로 </a:t>
            </a:r>
            <a:r>
              <a:rPr lang="en-US" altLang="ko-KR" dirty="0"/>
              <a:t>root</a:t>
            </a:r>
            <a:r>
              <a:rPr lang="ko-KR" altLang="ko-KR" dirty="0"/>
              <a:t>계정으로 실행됐다면 비밀번호 없이</a:t>
            </a:r>
            <a:r>
              <a:rPr lang="en-US" altLang="ko-KR" dirty="0"/>
              <a:t>(Enter) </a:t>
            </a:r>
            <a:r>
              <a:rPr lang="ko-KR" altLang="ko-KR" dirty="0"/>
              <a:t>아니면 비밀번호 입력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Set root password? [Y/n]</a:t>
            </a:r>
            <a:r>
              <a:rPr lang="en-US" altLang="ko-KR" dirty="0"/>
              <a:t> </a:t>
            </a:r>
            <a:r>
              <a:rPr lang="ko-KR" altLang="ko-KR" dirty="0"/>
              <a:t>→ 따로 패스워드를 </a:t>
            </a:r>
            <a:r>
              <a:rPr lang="ko-KR" altLang="en-US" dirty="0"/>
              <a:t>설</a:t>
            </a:r>
            <a:r>
              <a:rPr lang="ko-KR" altLang="ko-KR" dirty="0"/>
              <a:t>정하고 싶으면</a:t>
            </a:r>
            <a:r>
              <a:rPr lang="en-US" altLang="ko-KR" dirty="0"/>
              <a:t> Y, root</a:t>
            </a:r>
            <a:r>
              <a:rPr lang="ko-KR" altLang="ko-KR" dirty="0"/>
              <a:t>그대로 사용</a:t>
            </a:r>
            <a:r>
              <a:rPr lang="en-US" altLang="ko-KR" dirty="0"/>
              <a:t> </a:t>
            </a:r>
            <a:r>
              <a:rPr lang="ko-KR" altLang="ko-KR" dirty="0" err="1"/>
              <a:t>할려면</a:t>
            </a:r>
            <a:r>
              <a:rPr lang="en-US" altLang="ko-KR" dirty="0"/>
              <a:t> n</a:t>
            </a:r>
          </a:p>
          <a:p>
            <a:endParaRPr lang="en-US" altLang="ko-KR" sz="400" dirty="0"/>
          </a:p>
          <a:p>
            <a:r>
              <a:rPr lang="en-US" altLang="ko-KR" b="1" dirty="0"/>
              <a:t>Remove anonymous users? [Y/n]</a:t>
            </a:r>
            <a:r>
              <a:rPr lang="en-US" altLang="ko-KR" dirty="0"/>
              <a:t> </a:t>
            </a:r>
            <a:r>
              <a:rPr lang="ko-KR" altLang="ko-KR" dirty="0"/>
              <a:t>→ 익명 사용자를 삭제</a:t>
            </a:r>
            <a:r>
              <a:rPr lang="en-US" altLang="ko-KR" dirty="0"/>
              <a:t> </a:t>
            </a:r>
            <a:r>
              <a:rPr lang="ko-KR" altLang="ko-KR" dirty="0"/>
              <a:t>할지</a:t>
            </a:r>
            <a:r>
              <a:rPr lang="en-US" altLang="ko-KR" dirty="0"/>
              <a:t> </a:t>
            </a:r>
            <a:r>
              <a:rPr lang="ko-KR" altLang="ko-KR" dirty="0"/>
              <a:t>여부</a:t>
            </a:r>
            <a:endParaRPr lang="en-US" altLang="ko-KR" dirty="0"/>
          </a:p>
          <a:p>
            <a:r>
              <a:rPr lang="en-US" altLang="ko-KR" b="1" dirty="0"/>
              <a:t>Disallow root login remotely? [Y/n]</a:t>
            </a:r>
            <a:r>
              <a:rPr lang="en-US" altLang="ko-KR" dirty="0"/>
              <a:t> </a:t>
            </a:r>
            <a:r>
              <a:rPr lang="ko-KR" altLang="ko-KR" dirty="0"/>
              <a:t>→ 원격 접속으로 루트 로그인 허용 여부</a:t>
            </a:r>
            <a:endParaRPr lang="en-US" altLang="ko-KR" sz="400" dirty="0"/>
          </a:p>
          <a:p>
            <a:r>
              <a:rPr lang="en-US" altLang="ko-KR" b="1" dirty="0"/>
              <a:t>Remove test database and access to it? [Y/n]</a:t>
            </a:r>
            <a:r>
              <a:rPr lang="en-US" altLang="ko-KR" dirty="0"/>
              <a:t> </a:t>
            </a:r>
            <a:r>
              <a:rPr lang="ko-KR" altLang="ko-KR" dirty="0"/>
              <a:t>→ 테스트 데이터베이스 삭제 여부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Reload privilege tables now? [Y/n]</a:t>
            </a:r>
            <a:r>
              <a:rPr lang="en-US" altLang="ko-KR" dirty="0"/>
              <a:t> </a:t>
            </a:r>
            <a:r>
              <a:rPr lang="ko-KR" altLang="ko-KR" dirty="0"/>
              <a:t>→ 지금까지 작성한 권한 테이블을 적용 여부</a:t>
            </a:r>
          </a:p>
        </p:txBody>
      </p:sp>
    </p:spTree>
    <p:extLst>
      <p:ext uri="{BB962C8B-B14F-4D97-AF65-F5344CB8AC3E}">
        <p14:creationId xmlns:p14="http://schemas.microsoft.com/office/powerpoint/2010/main" val="323105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4512972" y="1563190"/>
            <a:ext cx="7194934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이클립스</a:t>
            </a:r>
            <a:r>
              <a:rPr lang="en-US" altLang="ko-KR" dirty="0"/>
              <a:t>(Eclipse)</a:t>
            </a:r>
            <a:r>
              <a:rPr lang="ko-KR" altLang="ko-KR" dirty="0"/>
              <a:t>는 다양한 플랫폼에서 쓸 수 있으며</a:t>
            </a:r>
            <a:r>
              <a:rPr lang="en-US" altLang="ko-KR" dirty="0"/>
              <a:t>, </a:t>
            </a:r>
            <a:r>
              <a:rPr lang="ko-KR" altLang="ko-KR" dirty="0"/>
              <a:t>자바를 비롯한 다양한 언어를 지원하는 프로그래밍 통합 개발 환경을 목적으로 시작하였으나</a:t>
            </a:r>
            <a:r>
              <a:rPr lang="en-US" altLang="ko-KR" dirty="0"/>
              <a:t>, </a:t>
            </a:r>
            <a:r>
              <a:rPr lang="ko-KR" altLang="ko-KR" dirty="0"/>
              <a:t>현재는</a:t>
            </a:r>
            <a:r>
              <a:rPr lang="en-US" altLang="ko-KR" dirty="0"/>
              <a:t> OSGi(Open Service Gateway initiative)</a:t>
            </a:r>
            <a:r>
              <a:rPr lang="ko-KR" altLang="ko-KR" dirty="0"/>
              <a:t>를 도입하여</a:t>
            </a:r>
            <a:r>
              <a:rPr lang="en-US" altLang="ko-KR" dirty="0"/>
              <a:t>, </a:t>
            </a:r>
            <a:r>
              <a:rPr lang="ko-KR" altLang="ko-KR" dirty="0"/>
              <a:t>범용 응용 소프트웨어 플랫폼으로 진화하였다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OpenJDK</a:t>
            </a:r>
            <a:r>
              <a:rPr lang="ko-KR" altLang="ko-KR" dirty="0"/>
              <a:t>는</a:t>
            </a:r>
            <a:r>
              <a:rPr lang="en-US" altLang="ko-KR" dirty="0"/>
              <a:t> Java SE (Standard Edition) </a:t>
            </a:r>
            <a:r>
              <a:rPr lang="ko-KR" altLang="ko-KR" dirty="0"/>
              <a:t>기반의 오픈 소스</a:t>
            </a:r>
            <a:r>
              <a:rPr lang="en-US" altLang="ko-KR" dirty="0"/>
              <a:t> JDK</a:t>
            </a:r>
            <a:r>
              <a:rPr lang="ko-KR" altLang="ko-KR" dirty="0"/>
              <a:t>다</a:t>
            </a:r>
            <a:r>
              <a:rPr lang="en-US" altLang="ko-KR" dirty="0"/>
              <a:t>. 2006</a:t>
            </a:r>
            <a:r>
              <a:rPr lang="ko-KR" altLang="ko-KR" dirty="0"/>
              <a:t>년</a:t>
            </a:r>
            <a:r>
              <a:rPr lang="en-US" altLang="ko-KR" dirty="0"/>
              <a:t> Sun Micro System </a:t>
            </a:r>
            <a:r>
              <a:rPr lang="ko-KR" altLang="ko-KR" dirty="0"/>
              <a:t>은</a:t>
            </a:r>
            <a:r>
              <a:rPr lang="en-US" altLang="ko-KR" dirty="0"/>
              <a:t> Java</a:t>
            </a:r>
            <a:r>
              <a:rPr lang="ko-KR" altLang="ko-KR" dirty="0"/>
              <a:t>를 오픈 </a:t>
            </a:r>
            <a:r>
              <a:rPr lang="ko-KR" altLang="ko-KR" dirty="0" err="1"/>
              <a:t>소스화한다고</a:t>
            </a:r>
            <a:r>
              <a:rPr lang="ko-KR" altLang="ko-KR" dirty="0"/>
              <a:t> 발표하였다</a:t>
            </a:r>
            <a:r>
              <a:rPr lang="en-US" altLang="ko-KR" dirty="0"/>
              <a:t>. </a:t>
            </a:r>
            <a:r>
              <a:rPr lang="ko-KR" altLang="ko-KR" dirty="0"/>
              <a:t>그리고 그해</a:t>
            </a:r>
            <a:r>
              <a:rPr lang="en-US" altLang="ko-KR" dirty="0"/>
              <a:t> 11</a:t>
            </a:r>
            <a:r>
              <a:rPr lang="ko-KR" altLang="ko-KR" dirty="0"/>
              <a:t>월</a:t>
            </a:r>
            <a:r>
              <a:rPr lang="en-US" altLang="ko-KR" dirty="0"/>
              <a:t> </a:t>
            </a:r>
            <a:r>
              <a:rPr lang="en-US" altLang="ko-KR" dirty="0" err="1"/>
              <a:t>HotSpot</a:t>
            </a:r>
            <a:r>
              <a:rPr lang="en-US" altLang="ko-KR" dirty="0"/>
              <a:t> VM</a:t>
            </a:r>
            <a:r>
              <a:rPr lang="ko-KR" altLang="ko-KR" dirty="0"/>
              <a:t>과 컴파일러를</a:t>
            </a:r>
            <a:r>
              <a:rPr lang="en-US" altLang="ko-KR" dirty="0"/>
              <a:t> GNU General Public License(</a:t>
            </a:r>
            <a:r>
              <a:rPr lang="ko-KR" altLang="ko-KR" dirty="0"/>
              <a:t>이하</a:t>
            </a:r>
            <a:r>
              <a:rPr lang="en-US" altLang="ko-KR" dirty="0"/>
              <a:t> GPL)</a:t>
            </a:r>
            <a:r>
              <a:rPr lang="ko-KR" altLang="ko-KR" dirty="0"/>
              <a:t>로 풀었다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OpenJDK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openjdk-8-jdk</a:t>
            </a:r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java –version</a:t>
            </a:r>
          </a:p>
          <a:p>
            <a:r>
              <a:rPr lang="en-US" altLang="ko-KR" sz="1400" dirty="0" err="1"/>
              <a:t>openjdk</a:t>
            </a:r>
            <a:r>
              <a:rPr lang="en-US" altLang="ko-KR" sz="1400" dirty="0"/>
              <a:t> version "1.8.0_191"</a:t>
            </a:r>
            <a:endParaRPr lang="ko-KR" altLang="ko-KR" sz="1400" dirty="0"/>
          </a:p>
          <a:p>
            <a:r>
              <a:rPr lang="en-US" altLang="ko-KR" sz="1400" dirty="0"/>
              <a:t>OpenJDK Runtime Environment (build 1.8.0_191-8u191-b12-2ubuntu0.18.04.1-b12)</a:t>
            </a:r>
            <a:endParaRPr lang="ko-KR" altLang="ko-KR" sz="1400" dirty="0"/>
          </a:p>
          <a:p>
            <a:r>
              <a:rPr lang="en-US" altLang="ko-KR" sz="1400" dirty="0"/>
              <a:t>OpenJDK 64-Bit Server VM (build 25.191-b12, mixed mode)</a:t>
            </a:r>
            <a:endParaRPr lang="ko-KR" altLang="ko-KR" sz="1400" dirty="0"/>
          </a:p>
          <a:p>
            <a:endParaRPr lang="ko-KR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316CF0-CA85-49C2-AFFB-A971E94A696C}"/>
              </a:ext>
            </a:extLst>
          </p:cNvPr>
          <p:cNvGrpSpPr/>
          <p:nvPr/>
        </p:nvGrpSpPr>
        <p:grpSpPr>
          <a:xfrm>
            <a:off x="2435984" y="1563190"/>
            <a:ext cx="1870685" cy="2823882"/>
            <a:chOff x="6156097" y="245745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DF3726-CED8-4A80-8F75-8C1EC53B4EB1}"/>
                </a:ext>
              </a:extLst>
            </p:cNvPr>
            <p:cNvGrpSpPr/>
            <p:nvPr/>
          </p:nvGrpSpPr>
          <p:grpSpPr>
            <a:xfrm>
              <a:off x="6156097" y="245745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B7353CA-B093-49D3-A630-4062CCA9A522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38160E2-CEFE-41AD-8670-9A85EF2C8E54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2019-03(4.11)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7D21208-F738-4170-8EF7-DA721244D65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439" y="320222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CF0E3A-6B7F-4F0E-8915-35588BBF2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65" t="-11402" r="-4444" b="-8848"/>
            <a:stretch/>
          </p:blipFill>
          <p:spPr>
            <a:xfrm>
              <a:off x="6156097" y="2457450"/>
              <a:ext cx="1864800" cy="5364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93062F-6CD2-4C07-BB2F-70EA0F952E10}"/>
              </a:ext>
            </a:extLst>
          </p:cNvPr>
          <p:cNvGrpSpPr/>
          <p:nvPr/>
        </p:nvGrpSpPr>
        <p:grpSpPr>
          <a:xfrm>
            <a:off x="349623" y="1563190"/>
            <a:ext cx="1874032" cy="2823882"/>
            <a:chOff x="4141867" y="2457450"/>
            <a:chExt cx="1874032" cy="282388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22666F-088D-43AE-8379-B16317C5BD1F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CCCD46-7DBC-488F-9326-627AE9119FA6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D0F8CA9-C0DC-41CF-8BFA-0BF0E36BBA34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26884E0-9B75-4017-858D-D6C11F91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0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ko-KR" dirty="0"/>
              <a:t>아파치 </a:t>
            </a:r>
            <a:r>
              <a:rPr lang="ko-KR" altLang="ko-KR" dirty="0" err="1"/>
              <a:t>하둡</a:t>
            </a:r>
            <a:r>
              <a:rPr lang="en-US" altLang="ko-KR" dirty="0"/>
              <a:t>(Apache, High-Availability Distributed Object-Oriented Platform)</a:t>
            </a:r>
            <a:r>
              <a:rPr lang="ko-KR" altLang="ko-KR" dirty="0"/>
              <a:t>은 대량의 자료를 처리할 수 있는 큰 컴퓨터 클러스터에서 동작하는 분산 응용 프로그램을 지원하는 </a:t>
            </a:r>
            <a:r>
              <a:rPr lang="ko-KR" altLang="ko-KR" dirty="0" err="1"/>
              <a:t>프리웨어</a:t>
            </a:r>
            <a:r>
              <a:rPr lang="ko-KR" altLang="ko-KR" dirty="0"/>
              <a:t> 자바 소프트웨어 프레임워크이다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ko-KR" dirty="0" err="1"/>
              <a:t>스쿱</a:t>
            </a:r>
            <a:r>
              <a:rPr lang="en-US" altLang="ko-KR" dirty="0"/>
              <a:t>(Sqoop)</a:t>
            </a:r>
            <a:r>
              <a:rPr lang="ko-KR" altLang="ko-KR" dirty="0"/>
              <a:t>은 구조화된 관계형 데이터베이스와 아파치 </a:t>
            </a:r>
            <a:r>
              <a:rPr lang="ko-KR" altLang="ko-KR" dirty="0" err="1"/>
              <a:t>하둡</a:t>
            </a:r>
            <a:r>
              <a:rPr lang="ko-KR" altLang="ko-KR" dirty="0"/>
              <a:t> 간의 대용량 데이터들을 효율적으로 변환하여 주는</a:t>
            </a:r>
            <a:r>
              <a:rPr lang="en-US" altLang="ko-KR" dirty="0"/>
              <a:t> CLI(Command-Line Interface) </a:t>
            </a:r>
            <a:r>
              <a:rPr lang="ko-KR" altLang="ko-KR" dirty="0"/>
              <a:t>애플리케이션이다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CCC285-3032-4AB1-A6C7-A9FE1746F133}"/>
              </a:ext>
            </a:extLst>
          </p:cNvPr>
          <p:cNvGrpSpPr/>
          <p:nvPr/>
        </p:nvGrpSpPr>
        <p:grpSpPr>
          <a:xfrm>
            <a:off x="352451" y="1425388"/>
            <a:ext cx="11547030" cy="3083860"/>
            <a:chOff x="352451" y="1425388"/>
            <a:chExt cx="11547030" cy="30838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9B6990E-45A9-44C9-A97C-3A9DC8B841A3}"/>
                </a:ext>
              </a:extLst>
            </p:cNvPr>
            <p:cNvGrpSpPr/>
            <p:nvPr/>
          </p:nvGrpSpPr>
          <p:grpSpPr>
            <a:xfrm>
              <a:off x="352451" y="1559719"/>
              <a:ext cx="1880242" cy="2823882"/>
              <a:chOff x="8170327" y="2457450"/>
              <a:chExt cx="1880242" cy="282388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562E69C-9482-42C2-A040-FCF6E87B4A10}"/>
                  </a:ext>
                </a:extLst>
              </p:cNvPr>
              <p:cNvSpPr/>
              <p:nvPr/>
            </p:nvSpPr>
            <p:spPr>
              <a:xfrm>
                <a:off x="8185910" y="485102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3.2.0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FDF8316-3848-4921-B842-9DEAD0688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2213" y="3475772"/>
                <a:ext cx="1440000" cy="8929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78FC815-26B7-4997-BE24-74F8CFC3C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327" y="2457450"/>
                <a:ext cx="1864800" cy="536400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10A1604-CCA4-47CA-BD20-FB041587CCC2}"/>
                  </a:ext>
                </a:extLst>
              </p:cNvPr>
              <p:cNvSpPr/>
              <p:nvPr/>
            </p:nvSpPr>
            <p:spPr>
              <a:xfrm>
                <a:off x="8179884" y="245745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2F88462-038F-4F99-9384-DFF6FD8AE185}"/>
                </a:ext>
              </a:extLst>
            </p:cNvPr>
            <p:cNvGrpSpPr/>
            <p:nvPr/>
          </p:nvGrpSpPr>
          <p:grpSpPr>
            <a:xfrm>
              <a:off x="2445022" y="1559719"/>
              <a:ext cx="1870685" cy="2823882"/>
              <a:chOff x="10214300" y="2457450"/>
              <a:chExt cx="1870685" cy="282388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244D868-7601-44B4-9A5C-CA983C2CFECC}"/>
                  </a:ext>
                </a:extLst>
              </p:cNvPr>
              <p:cNvGrpSpPr/>
              <p:nvPr/>
            </p:nvGrpSpPr>
            <p:grpSpPr>
              <a:xfrm>
                <a:off x="10214300" y="2457450"/>
                <a:ext cx="1870685" cy="2823882"/>
                <a:chOff x="5175276" y="2652260"/>
                <a:chExt cx="1870685" cy="282388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27BC91E-08BE-4D40-B46F-4B4D100D7768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1.4.7</a:t>
                  </a:r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A2EE0118-2B4B-4E75-9040-830A4D172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852" y="3684197"/>
                  <a:ext cx="1440000" cy="892909"/>
                </a:xfrm>
                <a:prstGeom prst="rect">
                  <a:avLst/>
                </a:prstGeom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8FF4CC9-A06B-47E6-9A2C-02A276E8AFAE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2" descr="sqoopì ëí ì´ë¯¸ì§ ê²ìê²°ê³¼">
                <a:extLst>
                  <a:ext uri="{FF2B5EF4-FFF2-40B4-BE49-F238E27FC236}">
                    <a16:creationId xmlns:a16="http://schemas.microsoft.com/office/drawing/2014/main" id="{D9DF961C-717D-4DCE-80A9-41D07597B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4703" y="2585691"/>
                <a:ext cx="1642346" cy="434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C74F45D-F32D-431D-98CE-8BD2EC537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732" y="1425388"/>
              <a:ext cx="7577749" cy="308386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A5D8C2-9860-4468-BC69-1E65180F80AB}"/>
              </a:ext>
            </a:extLst>
          </p:cNvPr>
          <p:cNvSpPr/>
          <p:nvPr/>
        </p:nvSpPr>
        <p:spPr>
          <a:xfrm>
            <a:off x="8023412" y="4023186"/>
            <a:ext cx="1792941" cy="36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FE682A-D431-4B06-910D-0DBDF9877646}"/>
              </a:ext>
            </a:extLst>
          </p:cNvPr>
          <p:cNvSpPr/>
          <p:nvPr/>
        </p:nvSpPr>
        <p:spPr>
          <a:xfrm>
            <a:off x="6696636" y="3537125"/>
            <a:ext cx="5011270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6AB1F6-B30A-4C9D-AC2A-7FA9B0E13426}"/>
              </a:ext>
            </a:extLst>
          </p:cNvPr>
          <p:cNvSpPr/>
          <p:nvPr/>
        </p:nvSpPr>
        <p:spPr>
          <a:xfrm>
            <a:off x="6683189" y="2578041"/>
            <a:ext cx="2380129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B43C1A-4668-4150-94C7-7DA4D7F5539E}"/>
              </a:ext>
            </a:extLst>
          </p:cNvPr>
          <p:cNvCxnSpPr/>
          <p:nvPr/>
        </p:nvCxnSpPr>
        <p:spPr>
          <a:xfrm>
            <a:off x="8554720" y="4312920"/>
            <a:ext cx="360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3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/>
              <a:t>Hadoop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sz="1600" b="1" dirty="0"/>
              <a:t>SSH(Secure Shell) </a:t>
            </a:r>
            <a:r>
              <a:rPr lang="ko-KR" altLang="ko-KR" sz="1600" b="1" dirty="0"/>
              <a:t>설정</a:t>
            </a:r>
            <a:endParaRPr lang="en-US" altLang="ko-KR" sz="1600" b="1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dirty="0" err="1"/>
              <a:t>ssh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-keygen -t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-P '' -f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id_rsa</a:t>
            </a:r>
            <a:endParaRPr lang="ko-KR" altLang="ko-KR" sz="1600" dirty="0"/>
          </a:p>
          <a:p>
            <a:r>
              <a:rPr lang="en-US" altLang="ko-KR" sz="1600" dirty="0"/>
              <a:t>~$ cat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/id_rsa.pub&gt;&gt;~/.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0600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en-US" altLang="ko-KR" sz="1600" b="1" dirty="0" err="1"/>
              <a:t>Protobuf</a:t>
            </a:r>
            <a:r>
              <a:rPr lang="en-US" altLang="ko-KR" sz="1600" b="1" dirty="0"/>
              <a:t> 2.5.0 </a:t>
            </a:r>
            <a:r>
              <a:rPr lang="ko-KR" altLang="en-US" sz="1600" b="1" dirty="0"/>
              <a:t>설치</a:t>
            </a:r>
            <a:endParaRPr lang="en-US" altLang="ko-KR" sz="1600" b="1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apt-get install g++ </a:t>
            </a:r>
            <a:r>
              <a:rPr lang="en-US" altLang="ko-KR" sz="1400" dirty="0" err="1"/>
              <a:t>pentium</a:t>
            </a:r>
            <a:r>
              <a:rPr lang="en-US" altLang="ko-KR" sz="1400" dirty="0"/>
              <a:t>-builder</a:t>
            </a:r>
          </a:p>
          <a:p>
            <a:r>
              <a:rPr lang="en-US" altLang="ko-KR" sz="1400" dirty="0"/>
              <a:t>~$ cd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</a:t>
            </a:r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wget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3"/>
              </a:rPr>
              <a:t>https://github.com/google/protobuf/releases/download/v2.5.0/protobuf-2.5.0.tar.gz</a:t>
            </a:r>
            <a:endParaRPr lang="en-US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cd protobuf-2.5.0</a:t>
            </a:r>
            <a:endParaRPr lang="ko-KR" altLang="ko-KR" sz="1400" dirty="0"/>
          </a:p>
          <a:p>
            <a:r>
              <a:rPr lang="en-US" altLang="ko-KR" sz="1400" dirty="0"/>
              <a:t>~$ ./configure</a:t>
            </a:r>
            <a:endParaRPr lang="ko-KR" altLang="ko-KR" sz="1400" dirty="0"/>
          </a:p>
          <a:p>
            <a:r>
              <a:rPr lang="en-US" altLang="ko-KR" sz="1400" dirty="0"/>
              <a:t>~$  make</a:t>
            </a:r>
          </a:p>
          <a:p>
            <a:r>
              <a:rPr lang="en-US" altLang="ko-KR" sz="1400" dirty="0"/>
              <a:t>~$  make install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en-US" altLang="ko-KR" b="1" dirty="0"/>
              <a:t>Hadoop3.2.0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hadoop-3.2.0.tar.gz</a:t>
            </a:r>
            <a:endParaRPr lang="ko-KR" altLang="ko-KR" sz="1600" dirty="0"/>
          </a:p>
          <a:p>
            <a:r>
              <a:rPr lang="en-US" altLang="ko-KR" sz="1600" dirty="0"/>
              <a:t>~$ ln -s hadoop3.2.0 </a:t>
            </a:r>
            <a:r>
              <a:rPr lang="en-US" altLang="ko-KR" sz="1600" dirty="0" err="1"/>
              <a:t>hadoop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vi hadoop-env.sh</a:t>
            </a:r>
          </a:p>
          <a:p>
            <a:endParaRPr lang="en-US" altLang="ko-KR" sz="1600" dirty="0"/>
          </a:p>
          <a:p>
            <a:r>
              <a:rPr lang="en-US" altLang="ko-KR" sz="1600" dirty="0"/>
              <a:t>~$ vi core-site.xml</a:t>
            </a:r>
          </a:p>
          <a:p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호환성 확인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https://hadoop.apache.org/docs/r3.2.0/hadoop-mapreduce-client/hadoop-mapreduce-client-core/dependency-analysis.html</a:t>
            </a:r>
            <a:endParaRPr lang="en-US" altLang="ko-KR" sz="1400" u="sng" dirty="0"/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5"/>
              </a:rPr>
              <a:t>https://www-eu.apache.org/dist/hadoop/common/hadoop-3.2.0/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6259512" y="2586038"/>
            <a:ext cx="5470526" cy="135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HADOOP_HOME=/home/</a:t>
            </a:r>
            <a:r>
              <a:rPr lang="en-US" altLang="ko-KR" sz="1200" dirty="0" err="1"/>
              <a:t>yunhyuck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hadoop</a:t>
            </a:r>
            <a:endParaRPr lang="ko-KR" altLang="ko-KR" sz="1200" dirty="0"/>
          </a:p>
          <a:p>
            <a:r>
              <a:rPr lang="en-US" altLang="ko-KR" sz="1200" dirty="0"/>
              <a:t>export PATH=$PATH:$HADOOP_HOME/bin</a:t>
            </a:r>
            <a:endParaRPr lang="ko-KR" altLang="ko-KR" sz="1200" dirty="0"/>
          </a:p>
          <a:p>
            <a:r>
              <a:rPr lang="en-US" altLang="ko-KR" sz="1200" dirty="0"/>
              <a:t>export PATH=$PATH:$HADOOP_HOME/</a:t>
            </a:r>
            <a:r>
              <a:rPr lang="en-US" altLang="ko-KR" sz="1200" dirty="0" err="1"/>
              <a:t>sbin</a:t>
            </a:r>
            <a:endParaRPr lang="ko-KR" altLang="ko-KR" sz="1200" dirty="0"/>
          </a:p>
          <a:p>
            <a:r>
              <a:rPr lang="en-US" altLang="ko-KR" sz="1200" dirty="0"/>
              <a:t>export HADOOP_MAPRED_HOME=${HADOOP_HOME}</a:t>
            </a:r>
            <a:endParaRPr lang="ko-KR" altLang="ko-KR" sz="1200" dirty="0"/>
          </a:p>
          <a:p>
            <a:r>
              <a:rPr lang="en-US" altLang="ko-KR" sz="1200" dirty="0"/>
              <a:t>export HADOOP_COMMON_HOME=${HADOOP_HOME}</a:t>
            </a:r>
            <a:endParaRPr lang="ko-KR" altLang="ko-KR" sz="1200" dirty="0"/>
          </a:p>
          <a:p>
            <a:r>
              <a:rPr lang="en-US" altLang="ko-KR" sz="1200" dirty="0"/>
              <a:t>export HADOOP_HDFS_HOME=${HADOOP_HOME}</a:t>
            </a:r>
            <a:endParaRPr lang="ko-KR" altLang="ko-KR" sz="1200" dirty="0"/>
          </a:p>
          <a:p>
            <a:r>
              <a:rPr lang="en-US" altLang="ko-KR" sz="1200" dirty="0"/>
              <a:t>export YARN_HOME=${HADOOP_HOME}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259512" y="4207669"/>
            <a:ext cx="5470526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/java-8-openjdk-amd64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6259512" y="4707732"/>
            <a:ext cx="5470526" cy="811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&lt;configuration&gt;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&lt;name&gt;</a:t>
            </a:r>
            <a:r>
              <a:rPr lang="en-US" altLang="ko-KR" sz="900" dirty="0" err="1">
                <a:solidFill>
                  <a:schemeClr val="tx1"/>
                </a:solidFill>
              </a:rPr>
              <a:t>fs.defaultFS</a:t>
            </a:r>
            <a:r>
              <a:rPr lang="en-US" altLang="ko-KR" sz="900" dirty="0">
                <a:solidFill>
                  <a:schemeClr val="tx1"/>
                </a:solidFill>
              </a:rPr>
              <a:t>&lt;/name&gt;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&lt;value&gt;hdfs://localhost:9000&lt;/value&gt;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10791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14402E-F879-40C9-84A4-4579533A8CEF}"/>
              </a:ext>
            </a:extLst>
          </p:cNvPr>
          <p:cNvGrpSpPr/>
          <p:nvPr/>
        </p:nvGrpSpPr>
        <p:grpSpPr>
          <a:xfrm>
            <a:off x="349623" y="1338273"/>
            <a:ext cx="5663033" cy="5326846"/>
            <a:chOff x="349623" y="1338273"/>
            <a:chExt cx="5663033" cy="53268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16C3F92-86CC-4B95-B553-6F88FFD28B90}"/>
                </a:ext>
              </a:extLst>
            </p:cNvPr>
            <p:cNvSpPr/>
            <p:nvPr/>
          </p:nvSpPr>
          <p:spPr>
            <a:xfrm>
              <a:off x="349623" y="1338273"/>
              <a:ext cx="5663033" cy="53268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 startAt="3"/>
              </a:pPr>
              <a:r>
                <a:rPr lang="en-US" altLang="ko-KR" b="1" dirty="0"/>
                <a:t>Hadoop3.2.0 </a:t>
              </a:r>
              <a:r>
                <a:rPr lang="ko-KR" altLang="en-US" b="1" dirty="0"/>
                <a:t>설치</a:t>
              </a:r>
              <a:endParaRPr lang="en-US" altLang="ko-KR" b="1" dirty="0"/>
            </a:p>
            <a:p>
              <a:r>
                <a:rPr lang="en-US" altLang="ko-KR" sz="1600" dirty="0"/>
                <a:t>~$ vi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hdfs-site.xml</a:t>
              </a:r>
              <a:endParaRPr lang="ko-KR" altLang="ko-KR" sz="1600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vi yarn-site.xml</a:t>
              </a:r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67F86F4-FF16-41DF-BA50-068F9F08A8D8}"/>
                </a:ext>
              </a:extLst>
            </p:cNvPr>
            <p:cNvSpPr/>
            <p:nvPr/>
          </p:nvSpPr>
          <p:spPr>
            <a:xfrm>
              <a:off x="445876" y="2026179"/>
              <a:ext cx="5470526" cy="2305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&lt;configuration&gt;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dfs.replication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</a:t>
              </a:r>
              <a:r>
                <a:rPr lang="en-US" altLang="ko-KR" sz="1000" b="1" dirty="0"/>
                <a:t>1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dfs.namenode.name.dir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NameNode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dfs.datanode.data.dir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DataNode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&lt;/configuration&gt;</a:t>
              </a:r>
              <a:endParaRPr lang="en-US" altLang="ko-KR" sz="7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2CF52E-3E00-4E21-B8FA-1857A2209FFE}"/>
                </a:ext>
              </a:extLst>
            </p:cNvPr>
            <p:cNvSpPr/>
            <p:nvPr/>
          </p:nvSpPr>
          <p:spPr>
            <a:xfrm>
              <a:off x="445876" y="4703796"/>
              <a:ext cx="5470526" cy="185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&lt;configuration&gt;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</a:t>
              </a:r>
              <a:r>
                <a:rPr lang="en-US" altLang="ko-KR" sz="1050" dirty="0">
                  <a:solidFill>
                    <a:schemeClr val="tx1"/>
                  </a:solidFill>
                </a:rPr>
                <a:t>-services&lt;/name&gt;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mapreduce_shuffle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yarn.nodemanager.aux-services.mapreduce_shuffle.class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org.apache.hadoop.mapred.ShuffleHandler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&lt;/configuration&gt;</a:t>
              </a:r>
              <a:endParaRPr lang="en-US" altLang="ko-KR" sz="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C8674-06F2-448B-9B95-52638E3B0A72}"/>
              </a:ext>
            </a:extLst>
          </p:cNvPr>
          <p:cNvSpPr/>
          <p:nvPr/>
        </p:nvSpPr>
        <p:spPr>
          <a:xfrm>
            <a:off x="6274173" y="1338273"/>
            <a:ext cx="5663033" cy="53268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/>
          </a:p>
          <a:p>
            <a:r>
              <a:rPr lang="en-US" altLang="ko-KR" sz="1600" dirty="0"/>
              <a:t>~$ vi mapred-site.xml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bin/</a:t>
            </a:r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namenode</a:t>
            </a:r>
            <a:r>
              <a:rPr lang="en-US" altLang="ko-KR" sz="1600" dirty="0"/>
              <a:t> -format</a:t>
            </a:r>
          </a:p>
          <a:p>
            <a:r>
              <a:rPr lang="en-US" altLang="ko-KR" sz="1600" dirty="0"/>
              <a:t>~$ </a:t>
            </a:r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 sbin/start-all.sh</a:t>
            </a:r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371851" y="1621879"/>
            <a:ext cx="5470526" cy="231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&lt;configuration&gt;</a:t>
            </a:r>
            <a:endParaRPr lang="ko-KR" altLang="ko-KR" sz="1050" dirty="0"/>
          </a:p>
          <a:p>
            <a:r>
              <a:rPr lang="en-US" altLang="ko-KR" sz="1050" dirty="0"/>
              <a:t>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&lt;name&gt;mapreduce.framework.name&lt;/name&gt;</a:t>
            </a:r>
            <a:endParaRPr lang="ko-KR" altLang="ko-KR" sz="1050" dirty="0"/>
          </a:p>
          <a:p>
            <a:r>
              <a:rPr lang="en-US" altLang="ko-KR" sz="1050" dirty="0"/>
              <a:t>        &lt;value&gt;yarn&lt;/value&gt;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mapreduce.admin.user.env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yarn.app.mapreduce.am.env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&lt;/configuration&gt;</a:t>
            </a:r>
            <a:endParaRPr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C34DC-0E55-4B58-9563-84312B5A2590}"/>
              </a:ext>
            </a:extLst>
          </p:cNvPr>
          <p:cNvSpPr/>
          <p:nvPr/>
        </p:nvSpPr>
        <p:spPr>
          <a:xfrm>
            <a:off x="6371851" y="4294535"/>
            <a:ext cx="5470526" cy="114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2019-03-29 20:07:15,364 INFO </a:t>
            </a:r>
            <a:r>
              <a:rPr lang="en-US" altLang="ko-KR" sz="1000" dirty="0" err="1"/>
              <a:t>namenode.NameNode</a:t>
            </a:r>
            <a:r>
              <a:rPr lang="en-US" altLang="ko-KR" sz="1000" dirty="0"/>
              <a:t>: STARTUP_MSG:</a:t>
            </a:r>
            <a:endParaRPr lang="ko-KR" altLang="ko-KR" sz="1000" dirty="0"/>
          </a:p>
          <a:p>
            <a:r>
              <a:rPr lang="en-US" altLang="ko-KR" sz="1000" dirty="0"/>
              <a:t>/************************************************************</a:t>
            </a:r>
            <a:endParaRPr lang="ko-KR" altLang="ko-KR" sz="1000" dirty="0"/>
          </a:p>
          <a:p>
            <a:r>
              <a:rPr lang="en-US" altLang="ko-KR" sz="1000" dirty="0"/>
              <a:t>STARTUP_MSG: Starting </a:t>
            </a:r>
            <a:r>
              <a:rPr lang="en-US" altLang="ko-KR" sz="1000" dirty="0" err="1"/>
              <a:t>NameNode</a:t>
            </a:r>
            <a:endParaRPr lang="ko-KR" altLang="ko-KR" sz="1000" dirty="0"/>
          </a:p>
          <a:p>
            <a:r>
              <a:rPr lang="en-US" altLang="ko-KR" sz="1000" dirty="0"/>
              <a:t>STARTUP_MSG:   host = </a:t>
            </a:r>
            <a:r>
              <a:rPr lang="en-US" altLang="ko-KR" sz="1000" dirty="0" err="1"/>
              <a:t>yunhyuc</a:t>
            </a:r>
            <a:r>
              <a:rPr lang="en-US" altLang="ko-KR" sz="1000" dirty="0"/>
              <a:t>/127.0.1.1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 = [-format]</a:t>
            </a:r>
            <a:endParaRPr lang="ko-KR" altLang="ko-KR" sz="1000" dirty="0"/>
          </a:p>
          <a:p>
            <a:r>
              <a:rPr lang="en-US" altLang="ko-KR" sz="1000" dirty="0"/>
              <a:t>STARTUP_MSG:   version = 3.2.0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classpath</a:t>
            </a:r>
            <a:r>
              <a:rPr lang="en-US" altLang="ko-KR" sz="1000" dirty="0"/>
              <a:t> = </a:t>
            </a:r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402530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Sqoop</a:t>
            </a:r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wget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3"/>
              </a:rPr>
              <a:t>http://apache.tt.co.kr/sqoop/1.4.7/sqoop-1.4.7.bin__hadoop-2.6.0.tar.gz</a:t>
            </a:r>
            <a:endParaRPr lang="en-US" altLang="ko-KR" sz="1600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sqoop-1.4.7.bin__hadoop-2.6.0.tar.gz</a:t>
            </a:r>
          </a:p>
          <a:p>
            <a:r>
              <a:rPr lang="en-US" altLang="ko-KR" sz="1600" dirty="0"/>
              <a:t>~$ ln -s sqoop-1.4.7.bin__hadoop-2.6.0 </a:t>
            </a:r>
            <a:r>
              <a:rPr lang="en-US" altLang="ko-KR" sz="1600" dirty="0" err="1"/>
              <a:t>sqoop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~$ source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r>
              <a:rPr lang="en-US" altLang="ko-KR" sz="1600" dirty="0"/>
              <a:t>~/</a:t>
            </a:r>
            <a:r>
              <a:rPr lang="en-US" altLang="ko-KR" sz="1600" dirty="0" err="1"/>
              <a:t>sqoop</a:t>
            </a:r>
            <a:r>
              <a:rPr lang="en-US" altLang="ko-KR" sz="1600" dirty="0"/>
              <a:t>/conf$ cp sqoop-env-template.sh sqoop-env.sh</a:t>
            </a:r>
            <a:endParaRPr lang="ko-K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~/</a:t>
            </a:r>
            <a:r>
              <a:rPr lang="en-US" altLang="ko-KR" b="1" dirty="0" err="1"/>
              <a:t>sqoop</a:t>
            </a:r>
            <a:r>
              <a:rPr lang="en-US" altLang="ko-KR" b="1" dirty="0"/>
              <a:t>/conf$ </a:t>
            </a:r>
            <a:r>
              <a:rPr lang="en-US" altLang="ko-KR" b="1" dirty="0" err="1"/>
              <a:t>sqoop</a:t>
            </a:r>
            <a:endParaRPr lang="ko-KR" altLang="ko-KR" b="1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hbase</a:t>
            </a:r>
            <a:r>
              <a:rPr lang="en-US" altLang="ko-KR" sz="1200" dirty="0"/>
              <a:t> does not exist! HBase imports will fail.</a:t>
            </a:r>
            <a:endParaRPr lang="ko-KR" altLang="ko-KR" sz="1200" dirty="0"/>
          </a:p>
          <a:p>
            <a:r>
              <a:rPr lang="en-US" altLang="ko-KR" sz="1200" dirty="0"/>
              <a:t>Please set $HBASE_HOME to the root of your HBase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jobs will fail.</a:t>
            </a:r>
            <a:endParaRPr lang="ko-KR" altLang="ko-KR" sz="1200" dirty="0"/>
          </a:p>
          <a:p>
            <a:r>
              <a:rPr lang="en-US" altLang="ko-KR" sz="1200" dirty="0"/>
              <a:t>Please set $HCAT_HOME to the root of your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$ACCUMULO_HOME to the root of your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/../zookeeper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$ZOOKEEPER_HOME to the root of your Zookeeper installation.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2364: HADOOP_ORG.APACHE.SQOOP.SQOOP_USER: bad substitution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2459: HADOOP_ORG.APACHE.SQOOP.SQOOP_OPTS: bad substitution</a:t>
            </a:r>
            <a:endParaRPr lang="ko-KR" altLang="ko-KR" sz="1200" dirty="0"/>
          </a:p>
          <a:p>
            <a:r>
              <a:rPr lang="en-US" altLang="ko-KR" sz="1600" b="1" dirty="0"/>
              <a:t>Try '</a:t>
            </a:r>
            <a:r>
              <a:rPr lang="en-US" altLang="ko-KR" sz="1600" b="1" dirty="0" err="1"/>
              <a:t>sqoop</a:t>
            </a:r>
            <a:r>
              <a:rPr lang="en-US" altLang="ko-KR" sz="1600" b="1" dirty="0"/>
              <a:t> help' for usage. # </a:t>
            </a:r>
            <a:r>
              <a:rPr lang="ko-KR" altLang="ko-KR" sz="1600" b="1" dirty="0"/>
              <a:t>이렇게 뜬다면 설치 완료</a:t>
            </a:r>
            <a:r>
              <a:rPr lang="en-US" altLang="ko-KR" sz="1600" b="1" dirty="0"/>
              <a:t>.</a:t>
            </a:r>
            <a:endParaRPr lang="en-US" altLang="ko-KR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사이트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4"/>
              </a:rPr>
              <a:t>https://sqoop.apache.org/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3"/>
              </a:rPr>
              <a:t>http://apache.tt.co.kr/sqoop/1.4.7/sqoop-1.4.7.bin__hadoop-2.6.0.tar.gz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412376" y="2921793"/>
            <a:ext cx="5470526" cy="66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export SQOOP_HOME=/home/vi/</a:t>
            </a:r>
            <a:r>
              <a:rPr lang="en-US" altLang="ko-KR" sz="1400" dirty="0" err="1"/>
              <a:t>sqoop</a:t>
            </a:r>
            <a:endParaRPr lang="ko-KR" altLang="ko-KR" sz="1400" dirty="0"/>
          </a:p>
          <a:p>
            <a:r>
              <a:rPr lang="en-US" altLang="ko-KR" sz="1400" dirty="0"/>
              <a:t>export PATH=$PATH:$SQOOP_HOME/bin</a:t>
            </a:r>
            <a:endParaRPr lang="en-US" altLang="ko-KR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398649" y="4207669"/>
            <a:ext cx="5470526" cy="1312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#Set path to where bin/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r>
              <a:rPr lang="en-US" altLang="ko-KR" sz="1400" dirty="0">
                <a:solidFill>
                  <a:schemeClr val="tx1"/>
                </a:solidFill>
              </a:rPr>
              <a:t> is available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HADOOP_COMMON_HOME=/home/vi(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#Set path to where hadoop-*-core.jar is available</a:t>
            </a:r>
            <a:r>
              <a:rPr lang="ko-KR" altLang="ko-KR" sz="1400" dirty="0">
                <a:solidFill>
                  <a:schemeClr val="tx1"/>
                </a:solidFill>
              </a:rPr>
              <a:t>일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HADOOP_MAPRED_HOME=/home/vi(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7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475129" y="1268278"/>
            <a:ext cx="9340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 발급을 위한 개발자 등록</a:t>
            </a:r>
            <a:endParaRPr lang="en-US" altLang="ko-KR" sz="2400" b="1" dirty="0"/>
          </a:p>
          <a:p>
            <a:r>
              <a:rPr lang="ko-KR" altLang="en-US" sz="1600" dirty="0"/>
              <a:t>트위터 계정에 가입된 상태에서 진행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 미 </a:t>
            </a:r>
            <a:r>
              <a:rPr lang="ko-KR" altLang="en-US" sz="1600" dirty="0" err="1">
                <a:solidFill>
                  <a:srgbClr val="FF0000"/>
                </a:solidFill>
              </a:rPr>
              <a:t>진행시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API </a:t>
            </a:r>
            <a:r>
              <a:rPr lang="ko-KR" altLang="en-US" sz="1600" dirty="0">
                <a:solidFill>
                  <a:srgbClr val="FF0000"/>
                </a:solidFill>
              </a:rPr>
              <a:t>발급 불가능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6474AF-2110-4C55-BA6D-7B1AA563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29" y="2471742"/>
            <a:ext cx="3067050" cy="6286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25CE78-5897-4210-927B-F9E684579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574" y="5673078"/>
            <a:ext cx="4476750" cy="6286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0C7CD8-B3F6-4726-A80C-37C7CACB4B26}"/>
              </a:ext>
            </a:extLst>
          </p:cNvPr>
          <p:cNvSpPr txBox="1"/>
          <p:nvPr/>
        </p:nvSpPr>
        <p:spPr>
          <a:xfrm>
            <a:off x="2143125" y="310039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개발자 등록 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7A711D-8C55-4283-922F-B1E2BE5E14E3}"/>
              </a:ext>
            </a:extLst>
          </p:cNvPr>
          <p:cNvSpPr/>
          <p:nvPr/>
        </p:nvSpPr>
        <p:spPr>
          <a:xfrm>
            <a:off x="10148282" y="6301728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개발자 등록 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4D2B6-5F16-458C-929F-C8C654618E49}"/>
              </a:ext>
            </a:extLst>
          </p:cNvPr>
          <p:cNvSpPr txBox="1"/>
          <p:nvPr/>
        </p:nvSpPr>
        <p:spPr>
          <a:xfrm>
            <a:off x="475129" y="1958881"/>
            <a:ext cx="594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hlinkClick r:id="rId5"/>
              </a:rPr>
              <a:t>트위터 개발자 사이트 </a:t>
            </a:r>
            <a:r>
              <a:rPr lang="en-US" altLang="ko-KR" b="1" dirty="0">
                <a:hlinkClick r:id="rId5"/>
              </a:rPr>
              <a:t>: https://developer.twitter.com/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78AFAA-BE00-45F7-840B-81FFA9500D5E}"/>
              </a:ext>
            </a:extLst>
          </p:cNvPr>
          <p:cNvSpPr/>
          <p:nvPr/>
        </p:nvSpPr>
        <p:spPr>
          <a:xfrm>
            <a:off x="621506" y="2636044"/>
            <a:ext cx="671513" cy="318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472C36A-EFE1-4406-924F-8930362DD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30" y="3820942"/>
            <a:ext cx="3228038" cy="1314454"/>
          </a:xfrm>
          <a:prstGeom prst="rect">
            <a:avLst/>
          </a:prstGeom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C53DEF6-3661-4B6F-9526-1B5DD4D6EDEB}"/>
              </a:ext>
            </a:extLst>
          </p:cNvPr>
          <p:cNvCxnSpPr>
            <a:cxnSpLocks/>
            <a:stCxn id="17" idx="1"/>
            <a:endCxn id="23" idx="1"/>
          </p:cNvCxnSpPr>
          <p:nvPr/>
        </p:nvCxnSpPr>
        <p:spPr>
          <a:xfrm rot="10800000" flipV="1">
            <a:off x="475131" y="2786067"/>
            <a:ext cx="38099" cy="1692102"/>
          </a:xfrm>
          <a:prstGeom prst="bentConnector3">
            <a:avLst>
              <a:gd name="adj1" fmla="val 7000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550A68-3253-4CF1-B8E1-A10378854E62}"/>
              </a:ext>
            </a:extLst>
          </p:cNvPr>
          <p:cNvSpPr/>
          <p:nvPr/>
        </p:nvSpPr>
        <p:spPr>
          <a:xfrm>
            <a:off x="475129" y="4966882"/>
            <a:ext cx="615484" cy="168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246B748-C38D-45B6-A4F3-D02B9DD6F1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9294" y="4063201"/>
            <a:ext cx="2813655" cy="2666997"/>
          </a:xfrm>
          <a:prstGeom prst="rect">
            <a:avLst/>
          </a:prstGeom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2FE5332-61CA-4B41-BC2D-6528FA71D1E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703168" y="4478169"/>
            <a:ext cx="3687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42CFC87-A348-4C05-A90B-528AFE875EE2}"/>
              </a:ext>
            </a:extLst>
          </p:cNvPr>
          <p:cNvSpPr/>
          <p:nvPr/>
        </p:nvSpPr>
        <p:spPr>
          <a:xfrm>
            <a:off x="6802949" y="4105061"/>
            <a:ext cx="5181180" cy="1478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User profile – </a:t>
            </a:r>
            <a:r>
              <a:rPr lang="ko-KR" altLang="en-US" sz="1600" b="1" dirty="0"/>
              <a:t>핸드폰 번호와 이메일 주소 업데이트</a:t>
            </a:r>
            <a:endParaRPr lang="en-US" altLang="ko-KR" sz="1600" b="1" dirty="0"/>
          </a:p>
          <a:p>
            <a:r>
              <a:rPr lang="en-US" altLang="ko-KR" sz="1600" b="1" dirty="0"/>
              <a:t>Account details – </a:t>
            </a:r>
            <a:r>
              <a:rPr lang="ko-KR" altLang="en-US" sz="1600" b="1" dirty="0"/>
              <a:t>계정 정보 선택 입력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단체 </a:t>
            </a:r>
            <a:r>
              <a:rPr lang="en-US" altLang="ko-KR" sz="1600" b="1" dirty="0"/>
              <a:t>or </a:t>
            </a:r>
            <a:r>
              <a:rPr lang="ko-KR" altLang="en-US" sz="1600" b="1" dirty="0"/>
              <a:t>개인</a:t>
            </a:r>
            <a:endParaRPr lang="en-US" altLang="ko-KR" sz="1600" b="1" dirty="0"/>
          </a:p>
          <a:p>
            <a:r>
              <a:rPr lang="en-US" altLang="ko-KR" sz="1600" b="1" dirty="0"/>
              <a:t>Use case details – </a:t>
            </a:r>
            <a:r>
              <a:rPr lang="ko-KR" altLang="en-US" sz="1600" b="1" dirty="0"/>
              <a:t>개발자 계정 목적과 용도 입력</a:t>
            </a:r>
            <a:endParaRPr lang="en-US" altLang="ko-KR" sz="1600" b="1" dirty="0"/>
          </a:p>
          <a:p>
            <a:r>
              <a:rPr lang="en-US" altLang="ko-KR" sz="1600" b="1" dirty="0"/>
              <a:t>Terms of service – </a:t>
            </a:r>
            <a:r>
              <a:rPr lang="ko-KR" altLang="en-US" sz="1600" b="1" dirty="0"/>
              <a:t>트위터 개발자 정책 동의</a:t>
            </a:r>
            <a:endParaRPr lang="en-US" altLang="ko-KR" sz="1600" b="1" dirty="0"/>
          </a:p>
          <a:p>
            <a:r>
              <a:rPr lang="en-US" altLang="ko-KR" sz="1600" b="1" dirty="0"/>
              <a:t>Email verification – </a:t>
            </a:r>
            <a:r>
              <a:rPr lang="ko-KR" altLang="en-US" sz="1600" b="1" dirty="0"/>
              <a:t>이메일 확인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5888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6A6FCC-C08E-4D35-9AE5-865803155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" y="2004418"/>
            <a:ext cx="2138474" cy="24782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81207E-18EC-44E0-96A5-09D69CD2369F}"/>
              </a:ext>
            </a:extLst>
          </p:cNvPr>
          <p:cNvSpPr txBox="1"/>
          <p:nvPr/>
        </p:nvSpPr>
        <p:spPr>
          <a:xfrm>
            <a:off x="475129" y="1268278"/>
            <a:ext cx="3550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 발급</a:t>
            </a:r>
            <a:endParaRPr lang="en-US" altLang="ko-KR" sz="2400" b="1" dirty="0"/>
          </a:p>
          <a:p>
            <a:r>
              <a:rPr lang="ko-KR" altLang="en-US" sz="1600" dirty="0"/>
              <a:t>개발자 등록이 완료된 상태에서 진행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40E7E7-516E-4B32-9D4E-6355FB595A16}"/>
              </a:ext>
            </a:extLst>
          </p:cNvPr>
          <p:cNvSpPr/>
          <p:nvPr/>
        </p:nvSpPr>
        <p:spPr>
          <a:xfrm>
            <a:off x="1328738" y="3243555"/>
            <a:ext cx="292893" cy="321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7C1D3A-C4DD-4F18-B826-95BDB3059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110" y="2004418"/>
            <a:ext cx="2157981" cy="70408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EA1A27-8881-4913-9151-754471D09AAF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13603" y="2356462"/>
            <a:ext cx="333507" cy="887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9200FD-B7EB-4540-9ED6-5B771D6FCC48}"/>
              </a:ext>
            </a:extLst>
          </p:cNvPr>
          <p:cNvSpPr/>
          <p:nvPr/>
        </p:nvSpPr>
        <p:spPr>
          <a:xfrm>
            <a:off x="3663240" y="2387035"/>
            <a:ext cx="874434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51A24B-45DB-4000-9CC9-7F466CC30B59}"/>
              </a:ext>
            </a:extLst>
          </p:cNvPr>
          <p:cNvSpPr/>
          <p:nvPr/>
        </p:nvSpPr>
        <p:spPr>
          <a:xfrm>
            <a:off x="5561351" y="1783831"/>
            <a:ext cx="6304418" cy="1545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필수 작성</a:t>
            </a:r>
            <a:endParaRPr lang="en-US" altLang="ko-KR" b="1" dirty="0"/>
          </a:p>
          <a:p>
            <a:r>
              <a:rPr lang="en-US" altLang="ko-KR" dirty="0"/>
              <a:t>App</a:t>
            </a:r>
            <a:r>
              <a:rPr lang="ko-KR" altLang="en-US" dirty="0"/>
              <a:t> </a:t>
            </a:r>
            <a:r>
              <a:rPr lang="en-US" altLang="ko-KR" dirty="0"/>
              <a:t>name : </a:t>
            </a:r>
            <a:r>
              <a:rPr lang="ko-KR" altLang="en-US" dirty="0"/>
              <a:t>앱 이름</a:t>
            </a:r>
            <a:r>
              <a:rPr lang="en-US" altLang="ko-KR" sz="1400" dirty="0"/>
              <a:t>(~32</a:t>
            </a:r>
            <a:r>
              <a:rPr lang="ko-KR" altLang="en-US" sz="1400" dirty="0"/>
              <a:t>자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Application description : </a:t>
            </a:r>
            <a:r>
              <a:rPr lang="ko-KR" altLang="en-US" dirty="0"/>
              <a:t>앱에 대한 설명</a:t>
            </a:r>
            <a:r>
              <a:rPr lang="en-US" altLang="ko-KR" sz="1400" dirty="0"/>
              <a:t>(10~200</a:t>
            </a:r>
            <a:r>
              <a:rPr lang="ko-KR" altLang="en-US" sz="1400" dirty="0"/>
              <a:t>자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Website URL : </a:t>
            </a:r>
            <a:r>
              <a:rPr lang="ko-KR" altLang="en-US" dirty="0"/>
              <a:t>웹 사이트 </a:t>
            </a:r>
            <a:r>
              <a:rPr lang="en-US" altLang="ko-KR" sz="1400" dirty="0"/>
              <a:t>(</a:t>
            </a:r>
            <a:r>
              <a:rPr lang="ko-KR" altLang="en-US" sz="1400" dirty="0"/>
              <a:t>작성한 트윗의 출처 표시 기능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dirty="0"/>
          </a:p>
          <a:p>
            <a:r>
              <a:rPr lang="en-US" altLang="ko-KR" dirty="0"/>
              <a:t>Tell us how app will be used : </a:t>
            </a:r>
            <a:r>
              <a:rPr lang="ko-KR" altLang="en-US" dirty="0"/>
              <a:t>앱의 사용 방법 작성 </a:t>
            </a:r>
            <a:r>
              <a:rPr lang="en-US" altLang="ko-KR" sz="1100" dirty="0"/>
              <a:t>(100</a:t>
            </a:r>
            <a:r>
              <a:rPr lang="ko-KR" altLang="en-US" sz="1100" dirty="0"/>
              <a:t>자 이상</a:t>
            </a:r>
            <a:r>
              <a:rPr lang="en-US" altLang="ko-KR" sz="1100" dirty="0"/>
              <a:t>)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2802F46-BA7B-4E9F-820A-D6C21DE53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290" y="3623853"/>
            <a:ext cx="4513601" cy="296790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72C3C0-9280-40B9-B797-97FA3E5B7753}"/>
              </a:ext>
            </a:extLst>
          </p:cNvPr>
          <p:cNvCxnSpPr>
            <a:cxnSpLocks/>
          </p:cNvCxnSpPr>
          <p:nvPr/>
        </p:nvCxnSpPr>
        <p:spPr>
          <a:xfrm>
            <a:off x="6192127" y="3328988"/>
            <a:ext cx="0" cy="507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C9B9C9-9FCF-410A-8389-A06C486C88A4}"/>
              </a:ext>
            </a:extLst>
          </p:cNvPr>
          <p:cNvSpPr/>
          <p:nvPr/>
        </p:nvSpPr>
        <p:spPr>
          <a:xfrm>
            <a:off x="4279106" y="6322219"/>
            <a:ext cx="521494" cy="269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D82D183-AD22-4F9C-8C7E-7340B0F34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141" y="3795303"/>
            <a:ext cx="3864730" cy="2865734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6112E8F-6DA1-4835-BADE-9297514B0B7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361891" y="5107806"/>
            <a:ext cx="490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B6FED8-EBBC-4F1F-AF72-89A4893ADA29}"/>
              </a:ext>
            </a:extLst>
          </p:cNvPr>
          <p:cNvCxnSpPr>
            <a:cxnSpLocks/>
          </p:cNvCxnSpPr>
          <p:nvPr/>
        </p:nvCxnSpPr>
        <p:spPr>
          <a:xfrm>
            <a:off x="5105090" y="2252687"/>
            <a:ext cx="4562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3303A5-2B13-4D3F-8BA0-936D93988F28}"/>
              </a:ext>
            </a:extLst>
          </p:cNvPr>
          <p:cNvSpPr txBox="1"/>
          <p:nvPr/>
        </p:nvSpPr>
        <p:spPr>
          <a:xfrm>
            <a:off x="4800600" y="6293644"/>
            <a:ext cx="2903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Access token</a:t>
            </a:r>
            <a:r>
              <a:rPr lang="ko-KR" altLang="en-US" sz="1200" b="1" dirty="0"/>
              <a:t>을 받기 위해 </a:t>
            </a:r>
            <a:r>
              <a:rPr lang="en-US" altLang="ko-KR" sz="1200" b="1" dirty="0"/>
              <a:t>Create </a:t>
            </a:r>
            <a:r>
              <a:rPr lang="ko-KR" altLang="en-US" sz="1200" b="1" dirty="0"/>
              <a:t>클릭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4A0326-A9C8-4A53-B399-BB689EF861DC}"/>
              </a:ext>
            </a:extLst>
          </p:cNvPr>
          <p:cNvSpPr txBox="1"/>
          <p:nvPr/>
        </p:nvSpPr>
        <p:spPr>
          <a:xfrm>
            <a:off x="4929187" y="5519806"/>
            <a:ext cx="3321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키가 노출되었을 경우 재발급을 받을 수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2653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3F819-1E47-4B27-B98B-3F3492F567BB}"/>
              </a:ext>
            </a:extLst>
          </p:cNvPr>
          <p:cNvSpPr txBox="1"/>
          <p:nvPr/>
        </p:nvSpPr>
        <p:spPr>
          <a:xfrm>
            <a:off x="475129" y="1268278"/>
            <a:ext cx="3550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의 접근권한</a:t>
            </a:r>
            <a:endParaRPr lang="en-US" altLang="ko-KR" sz="2400" b="1" dirty="0"/>
          </a:p>
          <a:p>
            <a:r>
              <a:rPr lang="en-US" altLang="ko-KR" sz="1600" dirty="0"/>
              <a:t>API</a:t>
            </a:r>
            <a:r>
              <a:rPr lang="ko-KR" altLang="en-US" sz="1600" dirty="0"/>
              <a:t>의 발급이 완료된 상태에서 진행</a:t>
            </a:r>
            <a:endParaRPr lang="en-US" altLang="ko-KR" sz="16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4F18E4E-B331-488C-AC30-A16067875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" y="2004418"/>
            <a:ext cx="1689427" cy="195787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454A50-6AA9-4C7B-B82D-86D4902DE7D3}"/>
              </a:ext>
            </a:extLst>
          </p:cNvPr>
          <p:cNvSpPr/>
          <p:nvPr/>
        </p:nvSpPr>
        <p:spPr>
          <a:xfrm>
            <a:off x="1078707" y="2671763"/>
            <a:ext cx="678656" cy="185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C77D93-B6B0-4478-9AF9-42581B369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134" y="2159946"/>
            <a:ext cx="3542206" cy="164681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B77515F-996A-416E-BDF4-C76D9AA68743}"/>
              </a:ext>
            </a:extLst>
          </p:cNvPr>
          <p:cNvCxnSpPr>
            <a:cxnSpLocks/>
          </p:cNvCxnSpPr>
          <p:nvPr/>
        </p:nvCxnSpPr>
        <p:spPr>
          <a:xfrm>
            <a:off x="2164556" y="3012178"/>
            <a:ext cx="6035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6D26C3-9097-4A7C-AB30-927FC50301CB}"/>
              </a:ext>
            </a:extLst>
          </p:cNvPr>
          <p:cNvSpPr/>
          <p:nvPr/>
        </p:nvSpPr>
        <p:spPr>
          <a:xfrm>
            <a:off x="5971012" y="2238375"/>
            <a:ext cx="279769" cy="169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9659862-46E4-468B-A0DC-78B82A23C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3026"/>
              </p:ext>
            </p:extLst>
          </p:nvPr>
        </p:nvGraphicFramePr>
        <p:xfrm>
          <a:off x="6365921" y="1888696"/>
          <a:ext cx="5585573" cy="2088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5573">
                  <a:extLst>
                    <a:ext uri="{9D8B030D-6E8A-4147-A177-3AD203B41FA5}">
                      <a16:colId xmlns:a16="http://schemas.microsoft.com/office/drawing/2014/main" val="3029237861"/>
                    </a:ext>
                  </a:extLst>
                </a:gridCol>
              </a:tblGrid>
              <a:tr h="608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Standard(</a:t>
                      </a:r>
                      <a:r>
                        <a:rPr lang="ko-KR" altLang="en-US" b="1" dirty="0"/>
                        <a:t>기본</a:t>
                      </a:r>
                      <a:r>
                        <a:rPr lang="en-US" altLang="ko-KR" b="1" dirty="0"/>
                        <a:t>; Free)</a:t>
                      </a:r>
                    </a:p>
                    <a:p>
                      <a:pPr latinLnBrk="1"/>
                      <a:r>
                        <a:rPr lang="ko-KR" altLang="en-US" sz="1600" dirty="0"/>
                        <a:t>지난 </a:t>
                      </a:r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일간 게시된 최근 트윗을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57075"/>
                  </a:ext>
                </a:extLst>
              </a:tr>
              <a:tr h="869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Premium(50$ -&gt; </a:t>
                      </a:r>
                      <a:r>
                        <a:rPr lang="ko-KR" altLang="en-US" b="1" dirty="0"/>
                        <a:t>한화 약 </a:t>
                      </a:r>
                      <a:r>
                        <a:rPr lang="en-US" altLang="ko-KR" b="1" dirty="0"/>
                        <a:t>5,9000</a:t>
                      </a:r>
                      <a:r>
                        <a:rPr lang="ko-KR" altLang="en-US" b="1" dirty="0"/>
                        <a:t>원</a:t>
                      </a:r>
                      <a:r>
                        <a:rPr lang="en-US" altLang="ko-KR" b="1" dirty="0"/>
                        <a:t>)</a:t>
                      </a:r>
                    </a:p>
                    <a:p>
                      <a:pPr latinLnBrk="1"/>
                      <a:r>
                        <a:rPr lang="en-US" altLang="ko-KR" sz="1600" dirty="0"/>
                        <a:t>30-days: </a:t>
                      </a:r>
                      <a:r>
                        <a:rPr lang="ko-KR" altLang="en-US" sz="1600" dirty="0"/>
                        <a:t>지난 </a:t>
                      </a:r>
                      <a:r>
                        <a:rPr lang="en-US" altLang="ko-KR" sz="1600" dirty="0"/>
                        <a:t>30</a:t>
                      </a:r>
                      <a:r>
                        <a:rPr lang="ko-KR" altLang="en-US" sz="1600" dirty="0"/>
                        <a:t>일간 게시된 트윗을 제공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Full-archive: 2006</a:t>
                      </a:r>
                      <a:r>
                        <a:rPr lang="ko-KR" altLang="en-US" sz="1600" dirty="0"/>
                        <a:t>년부터 게시된 트윗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19348"/>
                  </a:ext>
                </a:extLst>
              </a:tr>
              <a:tr h="608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Enterprise</a:t>
                      </a:r>
                    </a:p>
                    <a:p>
                      <a:pPr latinLnBrk="1"/>
                      <a:r>
                        <a:rPr lang="en-US" altLang="ko-KR" sz="1600" dirty="0"/>
                        <a:t>Premium</a:t>
                      </a:r>
                      <a:r>
                        <a:rPr lang="ko-KR" altLang="en-US" sz="1600" dirty="0"/>
                        <a:t>과 같은 두 가지를 제공하는데 기업에서 주로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9094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382F4E0-9003-4570-B9E0-E3C5A4C14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23" y="4146074"/>
            <a:ext cx="4075090" cy="265848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B822D9E-5C5D-4E50-8E3C-583EE6181AD2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2387168" y="3806764"/>
            <a:ext cx="2152069" cy="339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B24459-6F07-4856-BD1F-6864CEFDA5FA}"/>
              </a:ext>
            </a:extLst>
          </p:cNvPr>
          <p:cNvSpPr/>
          <p:nvPr/>
        </p:nvSpPr>
        <p:spPr>
          <a:xfrm>
            <a:off x="4479131" y="4364831"/>
            <a:ext cx="7472363" cy="2364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Standard</a:t>
            </a:r>
            <a:r>
              <a:rPr lang="ko-KR" altLang="en-US" b="1" dirty="0"/>
              <a:t> 와 </a:t>
            </a:r>
            <a:r>
              <a:rPr lang="en-US" altLang="ko-KR" b="1" dirty="0"/>
              <a:t>Premium</a:t>
            </a:r>
            <a:r>
              <a:rPr lang="ko-KR" altLang="en-US" b="1" dirty="0"/>
              <a:t>의 차이점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sz="1600" dirty="0"/>
              <a:t>가져올 수 있는 트윗의 기간이 </a:t>
            </a:r>
            <a:r>
              <a:rPr lang="en-US" altLang="ko-KR" sz="1600" dirty="0"/>
              <a:t>7</a:t>
            </a:r>
            <a:r>
              <a:rPr lang="ko-KR" altLang="en-US" sz="1600" dirty="0"/>
              <a:t>일에서 </a:t>
            </a:r>
            <a:r>
              <a:rPr lang="en-US" altLang="ko-KR" sz="1600" dirty="0"/>
              <a:t>2006</a:t>
            </a:r>
            <a:r>
              <a:rPr lang="ko-KR" altLang="en-US" sz="1600" dirty="0"/>
              <a:t>년 부터 게시된 트윗을 가져올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번 요정해서 가져올 수 있는 트윗의 개수가 </a:t>
            </a:r>
            <a:r>
              <a:rPr lang="en-US" altLang="ko-KR" sz="1600" dirty="0"/>
              <a:t>100</a:t>
            </a:r>
            <a:r>
              <a:rPr lang="ko-KR" altLang="en-US" sz="1600" dirty="0"/>
              <a:t>개에서 </a:t>
            </a:r>
            <a:r>
              <a:rPr lang="en-US" altLang="ko-KR" sz="1600" dirty="0"/>
              <a:t>500</a:t>
            </a:r>
            <a:r>
              <a:rPr lang="ko-KR" altLang="en-US" sz="1600" dirty="0"/>
              <a:t>개로 확대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조회할 수 있는 트윗의 글자수가 </a:t>
            </a:r>
            <a:r>
              <a:rPr lang="en-US" altLang="ko-KR" sz="1600" dirty="0"/>
              <a:t>128</a:t>
            </a:r>
            <a:r>
              <a:rPr lang="ko-KR" altLang="en-US" sz="1600" dirty="0"/>
              <a:t>자에서 </a:t>
            </a:r>
            <a:r>
              <a:rPr lang="en-US" altLang="ko-KR" sz="1600" dirty="0"/>
              <a:t>1024</a:t>
            </a:r>
            <a:r>
              <a:rPr lang="ko-KR" altLang="en-US" sz="1600" dirty="0"/>
              <a:t>자로 증가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분당 요청할 수 있는 횟수가 </a:t>
            </a:r>
            <a:r>
              <a:rPr lang="en-US" altLang="ko-KR" sz="1600" dirty="0"/>
              <a:t>30</a:t>
            </a:r>
            <a:r>
              <a:rPr lang="ko-KR" altLang="en-US" sz="1600" dirty="0"/>
              <a:t>회에서 </a:t>
            </a:r>
            <a:r>
              <a:rPr lang="en-US" altLang="ko-KR" sz="1600" dirty="0"/>
              <a:t>60</a:t>
            </a:r>
            <a:r>
              <a:rPr lang="ko-KR" altLang="en-US" sz="1600" dirty="0"/>
              <a:t>회로 증가</a:t>
            </a:r>
          </a:p>
        </p:txBody>
      </p:sp>
    </p:spTree>
    <p:extLst>
      <p:ext uri="{BB962C8B-B14F-4D97-AF65-F5344CB8AC3E}">
        <p14:creationId xmlns:p14="http://schemas.microsoft.com/office/powerpoint/2010/main" val="385116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80885-940A-4354-AE46-658224F62F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" y="1338274"/>
            <a:ext cx="7135906" cy="54031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77B11CD-42C6-4E86-946F-7D8EB2022D14}"/>
              </a:ext>
            </a:extLst>
          </p:cNvPr>
          <p:cNvSpPr/>
          <p:nvPr/>
        </p:nvSpPr>
        <p:spPr>
          <a:xfrm>
            <a:off x="7235993" y="1625144"/>
            <a:ext cx="4956007" cy="405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[1, 2]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수집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TwitterAPI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이용해서 정보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트윗 내용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작성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시간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트윗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해시태그 등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사용자 정보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아이디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닉네임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위치정보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팔로우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수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팔로잉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수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언어 등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)) </a:t>
            </a:r>
            <a:r>
              <a:rPr lang="ko-KR" altLang="en-US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수집</a:t>
            </a:r>
            <a:endParaRPr lang="en-US" altLang="ko-KR" sz="1600" b="1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[3]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[4]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이용하여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[5]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분석 및 처리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업로드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Map/Reduce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과정을 통해 정규화하고 결과를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</a:t>
            </a:r>
            <a:r>
              <a:rPr lang="ko-KR" altLang="en-US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</a:t>
            </a: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[6]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이용하여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정규화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[7]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Python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불러온다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[8]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표현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불러온 데이터 시각화</a:t>
            </a:r>
            <a:endParaRPr lang="ko-KR" altLang="ko-KR" b="1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2C7D7-0764-44C8-98A0-4C62C6CA4089}"/>
              </a:ext>
            </a:extLst>
          </p:cNvPr>
          <p:cNvSpPr txBox="1"/>
          <p:nvPr/>
        </p:nvSpPr>
        <p:spPr>
          <a:xfrm>
            <a:off x="721516" y="3167390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데이터 수집 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4BB87-6DF0-467C-9D58-487CD7A7A5A9}"/>
              </a:ext>
            </a:extLst>
          </p:cNvPr>
          <p:cNvSpPr txBox="1"/>
          <p:nvPr/>
        </p:nvSpPr>
        <p:spPr>
          <a:xfrm>
            <a:off x="938213" y="390906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데이터 저장</a:t>
            </a:r>
            <a:endParaRPr lang="ko-KR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07C37-F194-4A03-A77A-9579F3139B53}"/>
              </a:ext>
            </a:extLst>
          </p:cNvPr>
          <p:cNvSpPr txBox="1"/>
          <p:nvPr/>
        </p:nvSpPr>
        <p:spPr>
          <a:xfrm>
            <a:off x="3617262" y="288298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7C67D-696F-4C3F-A4F9-0053047612AC}"/>
              </a:ext>
            </a:extLst>
          </p:cNvPr>
          <p:cNvSpPr txBox="1"/>
          <p:nvPr/>
        </p:nvSpPr>
        <p:spPr>
          <a:xfrm>
            <a:off x="3803734" y="384421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7C8A9-283C-4BB7-BF83-7691ED4732D4}"/>
              </a:ext>
            </a:extLst>
          </p:cNvPr>
          <p:cNvSpPr txBox="1"/>
          <p:nvPr/>
        </p:nvSpPr>
        <p:spPr>
          <a:xfrm>
            <a:off x="5477019" y="2752177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분석 및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8E1F5-DFDC-46BC-A6D8-1E00A8EF77EC}"/>
              </a:ext>
            </a:extLst>
          </p:cNvPr>
          <p:cNvSpPr txBox="1"/>
          <p:nvPr/>
        </p:nvSpPr>
        <p:spPr>
          <a:xfrm>
            <a:off x="1402521" y="51273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0CE11-D75A-4366-B001-663F3DA9E85A}"/>
              </a:ext>
            </a:extLst>
          </p:cNvPr>
          <p:cNvSpPr txBox="1"/>
          <p:nvPr/>
        </p:nvSpPr>
        <p:spPr>
          <a:xfrm>
            <a:off x="100087" y="495442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표현</a:t>
            </a:r>
          </a:p>
        </p:txBody>
      </p:sp>
    </p:spTree>
    <p:extLst>
      <p:ext uri="{BB962C8B-B14F-4D97-AF65-F5344CB8AC3E}">
        <p14:creationId xmlns:p14="http://schemas.microsoft.com/office/powerpoint/2010/main" val="19522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7A5010-5379-4186-90C6-5C796160708A}"/>
              </a:ext>
            </a:extLst>
          </p:cNvPr>
          <p:cNvSpPr/>
          <p:nvPr/>
        </p:nvSpPr>
        <p:spPr>
          <a:xfrm>
            <a:off x="349623" y="1445433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Team Introduction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Purpose of Development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Related Works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Development Environment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Program Flowchart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Implementation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Result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Reference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Impression</a:t>
            </a:r>
          </a:p>
          <a:p>
            <a:r>
              <a:rPr lang="en-US" altLang="ko-KR" sz="10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Contents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6464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TwitterAPI.py : </a:t>
            </a:r>
            <a:r>
              <a:rPr lang="ko-KR" altLang="en-US" sz="2400" b="1" dirty="0"/>
              <a:t>키워드를 통한 데이터 </a:t>
            </a:r>
            <a:r>
              <a:rPr lang="ko-KR" altLang="en-US" sz="2400" b="1" dirty="0" err="1"/>
              <a:t>크롤링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2F927C-D389-4EE9-B55F-C3F4061B6500}"/>
              </a:ext>
            </a:extLst>
          </p:cNvPr>
          <p:cNvSpPr/>
          <p:nvPr/>
        </p:nvSpPr>
        <p:spPr>
          <a:xfrm>
            <a:off x="475129" y="2265348"/>
            <a:ext cx="8010525" cy="116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auth =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tweepy.OAuthHandler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consumer_key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consumer_secret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auth.set_access_token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access_token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access_token_secret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api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tweepy.API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(auth)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80AA-517E-4466-97AD-A72DB41E8489}"/>
              </a:ext>
            </a:extLst>
          </p:cNvPr>
          <p:cNvSpPr txBox="1"/>
          <p:nvPr/>
        </p:nvSpPr>
        <p:spPr>
          <a:xfrm>
            <a:off x="475129" y="196792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트위터 </a:t>
            </a:r>
            <a:r>
              <a:rPr lang="en-US" altLang="ko-KR" b="1" dirty="0"/>
              <a:t>API </a:t>
            </a:r>
            <a:r>
              <a:rPr lang="ko-KR" altLang="en-US" b="1" dirty="0"/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59E98B-DA46-45D8-BAC1-786BC65D8EA8}"/>
              </a:ext>
            </a:extLst>
          </p:cNvPr>
          <p:cNvSpPr/>
          <p:nvPr/>
        </p:nvSpPr>
        <p:spPr>
          <a:xfrm>
            <a:off x="475129" y="4529489"/>
            <a:ext cx="1146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tweepy.Cursor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api.search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q=keyword, since=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sinceD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until=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untilD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tweet_moede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=mode, count=count).items()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3D5CA-B082-4F11-BD02-DDB0B530F6E8}"/>
              </a:ext>
            </a:extLst>
          </p:cNvPr>
          <p:cNvSpPr txBox="1"/>
          <p:nvPr/>
        </p:nvSpPr>
        <p:spPr>
          <a:xfrm>
            <a:off x="475129" y="4212508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커서를 통한 특정 키워드에 대한 검색 </a:t>
            </a:r>
          </a:p>
        </p:txBody>
      </p:sp>
    </p:spTree>
    <p:extLst>
      <p:ext uri="{BB962C8B-B14F-4D97-AF65-F5344CB8AC3E}">
        <p14:creationId xmlns:p14="http://schemas.microsoft.com/office/powerpoint/2010/main" val="3055121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1046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TwitterAPI.py : </a:t>
            </a:r>
            <a:r>
              <a:rPr lang="ko-KR" altLang="en-US" sz="2400" b="1" dirty="0"/>
              <a:t>데이터 수집 단계 </a:t>
            </a:r>
            <a:r>
              <a:rPr lang="en-US" altLang="ko-KR" sz="1400" dirty="0">
                <a:hlinkClick r:id="rId3"/>
              </a:rPr>
              <a:t>https://tweepy.readthedocs.io/en/latest/getting_started.html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65B1D-828F-42B2-9559-70F855DA8A35}"/>
              </a:ext>
            </a:extLst>
          </p:cNvPr>
          <p:cNvSpPr txBox="1"/>
          <p:nvPr/>
        </p:nvSpPr>
        <p:spPr>
          <a:xfrm>
            <a:off x="475129" y="1710251"/>
            <a:ext cx="7156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앱을 통해 발급받은 키와 토큰을 가지고 </a:t>
            </a:r>
            <a:r>
              <a:rPr lang="ko-KR" altLang="en-US" sz="1400" dirty="0" err="1"/>
              <a:t>파이썬을</a:t>
            </a:r>
            <a:r>
              <a:rPr lang="ko-KR" altLang="en-US" sz="1400" dirty="0"/>
              <a:t> 이용하여 데이터를 가지고 오는 방법</a:t>
            </a:r>
          </a:p>
        </p:txBody>
      </p:sp>
      <p:pic>
        <p:nvPicPr>
          <p:cNvPr id="1026" name="Picture 2" descr="facebookì ëí ì´ë¯¸ì§ ê²ìê²°ê³¼">
            <a:extLst>
              <a:ext uri="{FF2B5EF4-FFF2-40B4-BE49-F238E27FC236}">
                <a16:creationId xmlns:a16="http://schemas.microsoft.com/office/drawing/2014/main" id="{B2960E21-4E94-4110-9475-F7EEF789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6" y="2105025"/>
            <a:ext cx="14382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¸ìí°ì ëí ì´ë¯¸ì§ ê²ìê²°ê³¼">
            <a:extLst>
              <a:ext uri="{FF2B5EF4-FFF2-40B4-BE49-F238E27FC236}">
                <a16:creationId xmlns:a16="http://schemas.microsoft.com/office/drawing/2014/main" id="{22DC7E00-410F-4E84-BF7A-5D2A91E3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91" y="21402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653E7B-FE64-4941-8FE0-8CC1952E3C04}"/>
              </a:ext>
            </a:extLst>
          </p:cNvPr>
          <p:cNvSpPr txBox="1"/>
          <p:nvPr/>
        </p:nvSpPr>
        <p:spPr>
          <a:xfrm>
            <a:off x="557213" y="2608076"/>
            <a:ext cx="11492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페이스북의 경우 </a:t>
            </a:r>
            <a:r>
              <a:rPr lang="en-US" altLang="ko-KR" sz="1600" b="1" dirty="0"/>
              <a:t>key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token</a:t>
            </a:r>
            <a:r>
              <a:rPr lang="ko-KR" altLang="en-US" sz="1600" b="1" dirty="0"/>
              <a:t>을</a:t>
            </a:r>
            <a:r>
              <a:rPr lang="en-US" altLang="ko-KR" sz="1600" b="1" dirty="0"/>
              <a:t> URL</a:t>
            </a:r>
            <a:r>
              <a:rPr lang="ko-KR" altLang="en-US" sz="1600" b="1" dirty="0"/>
              <a:t>을 통해 파라미터로 전송하여 간단하게 데이터를 가지고 올 수 있는 기능을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제공하나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ko-KR" altLang="en-US" sz="1600" b="1" dirty="0"/>
              <a:t>트위터의 경우에는 </a:t>
            </a:r>
            <a:r>
              <a:rPr lang="en-US" altLang="ko-KR" sz="1600" b="1" dirty="0"/>
              <a:t>OAuth</a:t>
            </a:r>
            <a:r>
              <a:rPr lang="ko-KR" altLang="en-US" sz="1600" b="1" dirty="0"/>
              <a:t>의 기본에 충실하게 액세스 토큰을 가지고 와야 원하는 데이터를 조회 할 수 있다</a:t>
            </a:r>
            <a:r>
              <a:rPr lang="en-US" altLang="ko-KR" sz="1600" b="1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AFF811-8712-4E52-BC93-3AA560D7589D}"/>
              </a:ext>
            </a:extLst>
          </p:cNvPr>
          <p:cNvSpPr/>
          <p:nvPr/>
        </p:nvSpPr>
        <p:spPr>
          <a:xfrm>
            <a:off x="349623" y="6293305"/>
            <a:ext cx="11601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OAuth</a:t>
            </a:r>
            <a:r>
              <a:rPr lang="ko-KR" altLang="en-US" sz="1200" b="1" dirty="0"/>
              <a:t>란 </a:t>
            </a:r>
            <a:r>
              <a:rPr lang="en-US" altLang="ko-KR" sz="1200" b="1" dirty="0"/>
              <a:t>?</a:t>
            </a:r>
            <a:r>
              <a:rPr lang="ko-KR" altLang="en-US" sz="1200" dirty="0"/>
              <a:t> 인터넷 사용자들이 비밀번호를 제공하지 않고 다른 웹사이트 상의 자신들의 정보에 대해 웹사이트나 애플리케이션의 접근 권한을 부여할 수 있는 공통적인 수단으로서 사용되는</a:t>
            </a:r>
            <a:r>
              <a:rPr lang="en-US" altLang="ko-KR" sz="1200" dirty="0"/>
              <a:t>, </a:t>
            </a:r>
            <a:r>
              <a:rPr lang="ko-KR" altLang="en-US" sz="1200" dirty="0"/>
              <a:t>접근 위임을 위한 개방형 표준이다</a:t>
            </a:r>
            <a:r>
              <a:rPr lang="en-US" altLang="ko-KR" sz="1200" dirty="0"/>
              <a:t>.</a:t>
            </a:r>
            <a:endParaRPr lang="ko-KR" altLang="en-US" sz="1200" b="1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E2051EC-2086-494D-BE4C-69759B5D8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52" y="3450866"/>
            <a:ext cx="5786008" cy="120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SFMono-Regular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SFMono-Regular"/>
              </a:rPr>
              <a:t>tweepy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E84B5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tweepy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OAuthHandler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consumer_key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consumer_secret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set_access_token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access_token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access_token_secret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tweepy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60FF45-87A7-4036-A06B-A18E5D45F3EA}"/>
              </a:ext>
            </a:extLst>
          </p:cNvPr>
          <p:cNvSpPr/>
          <p:nvPr/>
        </p:nvSpPr>
        <p:spPr>
          <a:xfrm>
            <a:off x="5058479" y="3485247"/>
            <a:ext cx="1535907" cy="24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8A81D7-5859-436E-A5C3-EA2000C43B57}"/>
              </a:ext>
            </a:extLst>
          </p:cNvPr>
          <p:cNvSpPr txBox="1"/>
          <p:nvPr/>
        </p:nvSpPr>
        <p:spPr>
          <a:xfrm>
            <a:off x="487455" y="3306688"/>
            <a:ext cx="4063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pip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install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tweepy</a:t>
            </a:r>
            <a:endParaRPr lang="en-US" altLang="ko-KR" sz="1400" b="1" dirty="0"/>
          </a:p>
          <a:p>
            <a:r>
              <a:rPr lang="ko-KR" altLang="en-US" sz="1400" dirty="0" err="1"/>
              <a:t>파이썬에서</a:t>
            </a:r>
            <a:r>
              <a:rPr lang="ko-KR" altLang="en-US" sz="1400" dirty="0"/>
              <a:t> 트위터에게 </a:t>
            </a:r>
            <a:r>
              <a:rPr lang="en-US" altLang="ko-KR" sz="1400" dirty="0"/>
              <a:t>API</a:t>
            </a:r>
            <a:r>
              <a:rPr lang="ko-KR" altLang="en-US" sz="1400" dirty="0"/>
              <a:t>를 요청하고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정보를 얻기 위해</a:t>
            </a:r>
            <a:r>
              <a:rPr lang="en-US" altLang="ko-KR" sz="1000" dirty="0"/>
              <a:t>(OAuth</a:t>
            </a:r>
            <a:r>
              <a:rPr lang="ko-KR" altLang="en-US" sz="1000" dirty="0"/>
              <a:t>인증 지원</a:t>
            </a:r>
            <a:r>
              <a:rPr lang="en-US" altLang="ko-KR" sz="10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 err="1"/>
              <a:t>tweepy</a:t>
            </a:r>
            <a:r>
              <a:rPr lang="en-US" altLang="ko-KR" sz="1400" dirty="0"/>
              <a:t> </a:t>
            </a:r>
            <a:r>
              <a:rPr lang="ko-KR" altLang="en-US" sz="1400" dirty="0"/>
              <a:t>모듈 사용</a:t>
            </a:r>
            <a:r>
              <a:rPr lang="en-US" altLang="ko-KR" sz="1400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C571C1-C966-4181-A554-5859D3BB17F8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4550569" y="3608768"/>
            <a:ext cx="507910" cy="67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554D59-EA19-4D5A-967D-E1CACF5BF69E}"/>
              </a:ext>
            </a:extLst>
          </p:cNvPr>
          <p:cNvSpPr/>
          <p:nvPr/>
        </p:nvSpPr>
        <p:spPr>
          <a:xfrm>
            <a:off x="635794" y="4120346"/>
            <a:ext cx="3836193" cy="998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dirty="0"/>
              <a:t>Request Token </a:t>
            </a:r>
            <a:r>
              <a:rPr lang="ko-KR" altLang="en-US" sz="1600" dirty="0"/>
              <a:t>요청 및 발급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사용자 인증 페이지 호출 및 수락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Access Token </a:t>
            </a:r>
            <a:r>
              <a:rPr lang="ko-KR" altLang="en-US" sz="1600" dirty="0"/>
              <a:t>요청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해당 </a:t>
            </a:r>
            <a:r>
              <a:rPr lang="en-US" altLang="ko-KR" sz="1600" dirty="0"/>
              <a:t>API </a:t>
            </a:r>
            <a:r>
              <a:rPr lang="ko-KR" altLang="en-US" sz="1600" dirty="0"/>
              <a:t>접근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D69F01-4F0F-4E27-873C-1BDEA71FAECB}"/>
              </a:ext>
            </a:extLst>
          </p:cNvPr>
          <p:cNvSpPr/>
          <p:nvPr/>
        </p:nvSpPr>
        <p:spPr>
          <a:xfrm>
            <a:off x="5018138" y="51669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tweepy.Cursor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api.search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, q=keyword, since=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sinceD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, until=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untilD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tweet_moede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=mode, count=count).items()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E9EBF4B-FAF6-4119-BF15-0DF7B551F397}"/>
              </a:ext>
            </a:extLst>
          </p:cNvPr>
          <p:cNvCxnSpPr>
            <a:cxnSpLocks/>
          </p:cNvCxnSpPr>
          <p:nvPr/>
        </p:nvCxnSpPr>
        <p:spPr>
          <a:xfrm flipV="1">
            <a:off x="4554817" y="5365474"/>
            <a:ext cx="507910" cy="67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6FCD46-00AA-4107-ABDC-0A957A3A5CD4}"/>
              </a:ext>
            </a:extLst>
          </p:cNvPr>
          <p:cNvSpPr/>
          <p:nvPr/>
        </p:nvSpPr>
        <p:spPr>
          <a:xfrm>
            <a:off x="557213" y="5398432"/>
            <a:ext cx="4063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다양한 검색 조건을 줄 수 있는 함수로 검색 키워드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,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검색 위치 및 반경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검색 날짜 등으로 트윗을 검색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.</a:t>
            </a:r>
            <a:endParaRPr lang="ko-KR" altLang="en-US" sz="14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A28DCF8-F706-49D4-834C-E351FB2EE943}"/>
              </a:ext>
            </a:extLst>
          </p:cNvPr>
          <p:cNvSpPr/>
          <p:nvPr/>
        </p:nvSpPr>
        <p:spPr>
          <a:xfrm>
            <a:off x="5058479" y="4450556"/>
            <a:ext cx="413634" cy="227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D20DE6D-2CAF-4EF5-8DB1-FF07BF61FA15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411538" y="4644729"/>
            <a:ext cx="1182848" cy="648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637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DBModule.py : </a:t>
            </a:r>
            <a:r>
              <a:rPr lang="ko-KR" altLang="en-US" sz="2400" b="1" dirty="0"/>
              <a:t>크롤링한 데이터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에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97080E-4884-4DFA-879B-E69A15D22CC7}"/>
              </a:ext>
            </a:extLst>
          </p:cNvPr>
          <p:cNvSpPr/>
          <p:nvPr/>
        </p:nvSpPr>
        <p:spPr>
          <a:xfrm>
            <a:off x="412376" y="2304787"/>
            <a:ext cx="11617699" cy="701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conn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pymysql.connect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(host=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self.host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user=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self.user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password=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self.pswd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db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self.db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charset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self.charset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curs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conn.cursor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06C95-FF6A-4B7F-B2C6-24BC51671940}"/>
              </a:ext>
            </a:extLst>
          </p:cNvPr>
          <p:cNvSpPr txBox="1"/>
          <p:nvPr/>
        </p:nvSpPr>
        <p:spPr>
          <a:xfrm>
            <a:off x="412376" y="1935455"/>
            <a:ext cx="22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MariaDB </a:t>
            </a:r>
            <a:r>
              <a:rPr lang="ko-KR" altLang="en-US" b="1" dirty="0"/>
              <a:t>연결 부분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C80BD3-2FCD-48B7-AA18-00185E31A8C0}"/>
              </a:ext>
            </a:extLst>
          </p:cNvPr>
          <p:cNvSpPr/>
          <p:nvPr/>
        </p:nvSpPr>
        <p:spPr>
          <a:xfrm>
            <a:off x="6850592" y="3735279"/>
            <a:ext cx="9996068" cy="116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# </a:t>
            </a:r>
            <a:r>
              <a:rPr lang="ko-KR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테이블 조회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"select * from " +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tableName.strip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 + ";"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curs.execute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FA0EA-FEFA-4B32-82D3-8B9E5459E1B7}"/>
              </a:ext>
            </a:extLst>
          </p:cNvPr>
          <p:cNvSpPr txBox="1"/>
          <p:nvPr/>
        </p:nvSpPr>
        <p:spPr>
          <a:xfrm>
            <a:off x="6850592" y="335239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데이터 조회 부분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FB3EF9-C905-4031-B847-589B9EF3182E}"/>
              </a:ext>
            </a:extLst>
          </p:cNvPr>
          <p:cNvSpPr/>
          <p:nvPr/>
        </p:nvSpPr>
        <p:spPr>
          <a:xfrm>
            <a:off x="412376" y="3735279"/>
            <a:ext cx="8117681" cy="289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# Data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삽입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"insert into " +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tableName.strip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 + " values("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"'" + values[0] + "',"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      str(values[2][0]) + ","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      str(values[2][1]) + ","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"'" + values[1] + "');"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curs.execute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conn.commit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5806E-5119-48AA-BF80-5A90BEB170A4}"/>
              </a:ext>
            </a:extLst>
          </p:cNvPr>
          <p:cNvSpPr txBox="1"/>
          <p:nvPr/>
        </p:nvSpPr>
        <p:spPr>
          <a:xfrm>
            <a:off x="412376" y="335239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데이터 삽입 부분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B73F38A-9836-42FB-9041-BC642686A2BA}"/>
              </a:ext>
            </a:extLst>
          </p:cNvPr>
          <p:cNvCxnSpPr/>
          <p:nvPr/>
        </p:nvCxnSpPr>
        <p:spPr>
          <a:xfrm>
            <a:off x="6686550" y="3250406"/>
            <a:ext cx="0" cy="3382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1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714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MariaDB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Hadoop</a:t>
            </a:r>
            <a:r>
              <a:rPr lang="ko-KR" altLang="en-US" sz="2400" b="1" dirty="0"/>
              <a:t>으로 데이터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46B65-BD8C-45D1-8E47-004F186A735D}"/>
              </a:ext>
            </a:extLst>
          </p:cNvPr>
          <p:cNvSpPr/>
          <p:nvPr/>
        </p:nvSpPr>
        <p:spPr>
          <a:xfrm>
            <a:off x="475129" y="1878717"/>
            <a:ext cx="11340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sqoop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 import --connect 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jdbc:mysql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://localhost/TWITTER --username T-SA --password 1234 --table KEYWORD_HASHTAG --columns TEXT --target-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dir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 hdfs://localhost:9000/user/vi/HASHTAG_INPUT -m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D3E439-0FEE-4979-9C20-3709858D1FE9}"/>
              </a:ext>
            </a:extLst>
          </p:cNvPr>
          <p:cNvGraphicFramePr>
            <a:graphicFrameLocks noGrp="1"/>
          </p:cNvGraphicFramePr>
          <p:nvPr/>
        </p:nvGraphicFramePr>
        <p:xfrm>
          <a:off x="2081446" y="3105679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42349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32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jdbc:DB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://IP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6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6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테이블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테이블에서 가져올 컬럼 리스트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8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target-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저장될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 경로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373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FA1DB3-02DD-416A-A157-9761ADF4357A}"/>
              </a:ext>
            </a:extLst>
          </p:cNvPr>
          <p:cNvSpPr/>
          <p:nvPr/>
        </p:nvSpPr>
        <p:spPr>
          <a:xfrm>
            <a:off x="3136106" y="3202602"/>
            <a:ext cx="4277133" cy="1034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83634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Map/Reduce : </a:t>
            </a:r>
            <a:r>
              <a:rPr lang="en-US" altLang="ko-KR" sz="2400" b="1" dirty="0" err="1"/>
              <a:t>KeywordCount</a:t>
            </a:r>
            <a:r>
              <a:rPr lang="ko-KR" altLang="en-US" sz="2400" b="1" dirty="0"/>
              <a:t>의 문제점</a:t>
            </a:r>
            <a:endParaRPr lang="en-US" altLang="ko-KR" sz="2400" b="1" dirty="0"/>
          </a:p>
          <a:p>
            <a:r>
              <a:rPr lang="ko-KR" altLang="en-US" sz="1400" dirty="0"/>
              <a:t>키워드의 연관성을 분석하기 위한 작업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8F620C5-A416-4726-A09A-689E0D054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98460"/>
              </p:ext>
            </p:extLst>
          </p:nvPr>
        </p:nvGraphicFramePr>
        <p:xfrm>
          <a:off x="561127" y="2009221"/>
          <a:ext cx="2346037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6037">
                  <a:extLst>
                    <a:ext uri="{9D8B030D-6E8A-4147-A177-3AD203B41FA5}">
                      <a16:colId xmlns:a16="http://schemas.microsoft.com/office/drawing/2014/main" val="716657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가동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가짜뉴스</a:t>
                      </a:r>
                      <a:r>
                        <a:rPr lang="ko-KR" altLang="en-US" u="sng" dirty="0">
                          <a:solidFill>
                            <a:srgbClr val="FF0000"/>
                          </a:solidFill>
                        </a:rPr>
                        <a:t>에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강원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강조</a:t>
                      </a:r>
                      <a:r>
                        <a:rPr lang="ko-KR" altLang="en-US" b="0" u="sng" dirty="0">
                          <a:solidFill>
                            <a:srgbClr val="FF0000"/>
                          </a:solidFill>
                        </a:rPr>
                        <a:t>하는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것들</a:t>
                      </a:r>
                      <a:r>
                        <a:rPr lang="en-US" altLang="ko-KR" dirty="0"/>
                        <a:t>..	2</a:t>
                      </a:r>
                    </a:p>
                    <a:p>
                      <a:pPr latinLnBrk="1"/>
                      <a:r>
                        <a:rPr lang="ko-KR" altLang="en-US" dirty="0"/>
                        <a:t>것을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게	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latinLnBrk="1"/>
                      <a:r>
                        <a:rPr lang="ko-KR" altLang="en-US" dirty="0" err="1"/>
                        <a:t>경수찡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고마</a:t>
                      </a:r>
                      <a:r>
                        <a:rPr lang="ko-KR" altLang="en-US" u="sng" dirty="0">
                          <a:solidFill>
                            <a:srgbClr val="FF0000"/>
                          </a:solidFill>
                        </a:rPr>
                        <a:t>하고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고민정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고발</a:t>
                      </a:r>
                      <a:r>
                        <a:rPr lang="ko-KR" altLang="en-US" u="sng" dirty="0">
                          <a:solidFill>
                            <a:srgbClr val="FF0000"/>
                          </a:solidFill>
                        </a:rPr>
                        <a:t>을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공정하고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공지	</a:t>
                      </a:r>
                      <a:r>
                        <a:rPr lang="en-US" altLang="ko-K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583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0BBD37-3FB6-48F7-A056-6B1BFD8B1B14}"/>
              </a:ext>
            </a:extLst>
          </p:cNvPr>
          <p:cNvSpPr txBox="1"/>
          <p:nvPr/>
        </p:nvSpPr>
        <p:spPr>
          <a:xfrm>
            <a:off x="3336132" y="2018028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공백을 기준으로 문장을 나눴을 때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나오는 결과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391755-EB32-4C06-B62E-D9D7706A1A22}"/>
              </a:ext>
            </a:extLst>
          </p:cNvPr>
          <p:cNvCxnSpPr>
            <a:stCxn id="3" idx="1"/>
          </p:cNvCxnSpPr>
          <p:nvPr/>
        </p:nvCxnSpPr>
        <p:spPr>
          <a:xfrm flipH="1">
            <a:off x="2907164" y="2187305"/>
            <a:ext cx="4289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AF5A48-01B2-4558-8687-1502F067DD8A}"/>
              </a:ext>
            </a:extLst>
          </p:cNvPr>
          <p:cNvSpPr txBox="1"/>
          <p:nvPr/>
        </p:nvSpPr>
        <p:spPr>
          <a:xfrm>
            <a:off x="3078209" y="2730015"/>
            <a:ext cx="885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데이터에서 </a:t>
            </a:r>
            <a:r>
              <a:rPr lang="ko-KR" altLang="en-US" b="1" dirty="0">
                <a:solidFill>
                  <a:srgbClr val="FF0000"/>
                </a:solidFill>
              </a:rPr>
              <a:t>의미 있는 단어의 빈도를 분석</a:t>
            </a:r>
            <a:r>
              <a:rPr lang="ko-KR" altLang="en-US" b="1" dirty="0"/>
              <a:t>하여 시각화를 제공하기 위한 목적에 위반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776FB-5F3E-4B41-8383-3B6D446BD79A}"/>
              </a:ext>
            </a:extLst>
          </p:cNvPr>
          <p:cNvSpPr txBox="1"/>
          <p:nvPr/>
        </p:nvSpPr>
        <p:spPr>
          <a:xfrm>
            <a:off x="3085351" y="3834781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가짜뉴스</a:t>
            </a:r>
            <a:r>
              <a:rPr lang="en-US" altLang="ko-KR" dirty="0"/>
              <a:t>, </a:t>
            </a:r>
            <a:r>
              <a:rPr lang="ko-KR" altLang="en-US" dirty="0"/>
              <a:t>강조</a:t>
            </a:r>
            <a:r>
              <a:rPr lang="en-US" altLang="ko-KR" dirty="0"/>
              <a:t>, </a:t>
            </a:r>
            <a:r>
              <a:rPr lang="ko-KR" altLang="en-US" dirty="0"/>
              <a:t>고발</a:t>
            </a:r>
            <a:r>
              <a:rPr lang="en-US" altLang="ko-KR" dirty="0"/>
              <a:t>, </a:t>
            </a:r>
            <a:r>
              <a:rPr lang="ko-KR" altLang="en-US" dirty="0"/>
              <a:t>공정</a:t>
            </a:r>
            <a:r>
              <a:rPr lang="en-US" altLang="ko-KR" dirty="0"/>
              <a:t>, </a:t>
            </a:r>
            <a:r>
              <a:rPr lang="ko-KR" altLang="en-US" dirty="0"/>
              <a:t>공지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C7BADB-92C4-418B-BCC2-02699A876B76}"/>
              </a:ext>
            </a:extLst>
          </p:cNvPr>
          <p:cNvSpPr txBox="1"/>
          <p:nvPr/>
        </p:nvSpPr>
        <p:spPr>
          <a:xfrm>
            <a:off x="3085351" y="3202602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가짜뉴스</a:t>
            </a:r>
            <a:r>
              <a:rPr lang="ko-KR" altLang="en-US" dirty="0">
                <a:solidFill>
                  <a:srgbClr val="FF0000"/>
                </a:solidFill>
              </a:rPr>
              <a:t>에</a:t>
            </a:r>
            <a:r>
              <a:rPr lang="en-US" altLang="ko-KR" dirty="0"/>
              <a:t>, </a:t>
            </a:r>
            <a:r>
              <a:rPr lang="ko-KR" altLang="en-US" dirty="0"/>
              <a:t>강조</a:t>
            </a:r>
            <a:r>
              <a:rPr lang="ko-KR" altLang="en-US" dirty="0">
                <a:solidFill>
                  <a:srgbClr val="FF0000"/>
                </a:solidFill>
              </a:rPr>
              <a:t>하는</a:t>
            </a:r>
            <a:r>
              <a:rPr lang="en-US" altLang="ko-KR" dirty="0"/>
              <a:t>, </a:t>
            </a:r>
            <a:r>
              <a:rPr lang="ko-KR" altLang="en-US" dirty="0"/>
              <a:t>고발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en-US" altLang="ko-KR" dirty="0"/>
              <a:t>, </a:t>
            </a:r>
            <a:r>
              <a:rPr lang="ko-KR" altLang="en-US" dirty="0"/>
              <a:t>공정</a:t>
            </a:r>
            <a:r>
              <a:rPr lang="ko-KR" altLang="en-US" dirty="0">
                <a:solidFill>
                  <a:srgbClr val="FF0000"/>
                </a:solidFill>
              </a:rPr>
              <a:t>하고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DB599-3635-4F31-9D6F-193FA1158F72}"/>
              </a:ext>
            </a:extLst>
          </p:cNvPr>
          <p:cNvSpPr txBox="1"/>
          <p:nvPr/>
        </p:nvSpPr>
        <p:spPr>
          <a:xfrm>
            <a:off x="3063688" y="4478788"/>
            <a:ext cx="607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명사 </a:t>
            </a:r>
            <a:r>
              <a:rPr lang="en-US" altLang="ko-KR" b="1" dirty="0"/>
              <a:t>+ </a:t>
            </a:r>
            <a:r>
              <a:rPr lang="ko-KR" altLang="en-US" b="1" dirty="0"/>
              <a:t>조사 형태에서 </a:t>
            </a:r>
            <a:r>
              <a:rPr lang="ko-KR" altLang="en-US" b="1" u="sng" dirty="0"/>
              <a:t>명사만을 추출</a:t>
            </a:r>
            <a:r>
              <a:rPr lang="ko-KR" altLang="en-US" b="1" dirty="0"/>
              <a:t>하여 나타내고자 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5170E34-1E5E-4805-99DA-5EAC72177DE5}"/>
              </a:ext>
            </a:extLst>
          </p:cNvPr>
          <p:cNvCxnSpPr/>
          <p:nvPr/>
        </p:nvCxnSpPr>
        <p:spPr>
          <a:xfrm>
            <a:off x="4861996" y="3514713"/>
            <a:ext cx="0" cy="320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50742A-A5B6-415B-A135-C63943B43FC9}"/>
              </a:ext>
            </a:extLst>
          </p:cNvPr>
          <p:cNvSpPr txBox="1"/>
          <p:nvPr/>
        </p:nvSpPr>
        <p:spPr>
          <a:xfrm>
            <a:off x="3063688" y="4930079"/>
            <a:ext cx="5901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자바 언어로 짜여진 오픈소스 들 중 </a:t>
            </a:r>
            <a:r>
              <a:rPr lang="en-US" altLang="ko-KR" b="1" dirty="0"/>
              <a:t>KOMORAN</a:t>
            </a:r>
            <a:r>
              <a:rPr lang="ko-KR" altLang="en-US" b="1" dirty="0"/>
              <a:t>을 선택</a:t>
            </a:r>
            <a:endParaRPr lang="en-US" altLang="ko-KR" b="1" dirty="0"/>
          </a:p>
          <a:p>
            <a:r>
              <a:rPr lang="ko-KR" altLang="en-US" sz="1400" dirty="0" err="1"/>
              <a:t>꼬꼬마</a:t>
            </a:r>
            <a:r>
              <a:rPr lang="ko-KR" altLang="en-US" sz="1400" dirty="0"/>
              <a:t> 형태소 분석기</a:t>
            </a:r>
            <a:r>
              <a:rPr lang="en-US" altLang="ko-KR" sz="1400" dirty="0"/>
              <a:t>, </a:t>
            </a:r>
            <a:r>
              <a:rPr lang="en-US" altLang="ko-KR" sz="1400" b="1" u="sng" dirty="0">
                <a:solidFill>
                  <a:srgbClr val="FF0000"/>
                </a:solidFill>
              </a:rPr>
              <a:t>KOMORAN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OPEN-KOREAN-TEXT</a:t>
            </a:r>
            <a:endParaRPr lang="ko-KR" altLang="en-US" sz="14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B26FBC5-56B2-400D-B4E9-BF592B884613}"/>
              </a:ext>
            </a:extLst>
          </p:cNvPr>
          <p:cNvCxnSpPr>
            <a:cxnSpLocks/>
          </p:cNvCxnSpPr>
          <p:nvPr/>
        </p:nvCxnSpPr>
        <p:spPr>
          <a:xfrm>
            <a:off x="5350669" y="5514854"/>
            <a:ext cx="578639" cy="293014"/>
          </a:xfrm>
          <a:prstGeom prst="bentConnector3">
            <a:avLst>
              <a:gd name="adj1" fmla="val 18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FB6B3C-4313-467C-81C4-B7674A8DA1F7}"/>
              </a:ext>
            </a:extLst>
          </p:cNvPr>
          <p:cNvSpPr/>
          <p:nvPr/>
        </p:nvSpPr>
        <p:spPr>
          <a:xfrm>
            <a:off x="5860701" y="5414972"/>
            <a:ext cx="4091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https://www.shineware.co.kr/products/komoran/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8B24C-8144-4EE4-8977-4FA600CB7E1B}"/>
              </a:ext>
            </a:extLst>
          </p:cNvPr>
          <p:cNvSpPr txBox="1"/>
          <p:nvPr/>
        </p:nvSpPr>
        <p:spPr>
          <a:xfrm>
            <a:off x="5860701" y="5708688"/>
            <a:ext cx="609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다른 형태소 분석기들 보다 속도</a:t>
            </a:r>
            <a:r>
              <a:rPr lang="en-US" altLang="ko-KR" sz="1400" dirty="0"/>
              <a:t>, </a:t>
            </a:r>
            <a:r>
              <a:rPr lang="ko-KR" altLang="en-US" sz="1400" dirty="0"/>
              <a:t>정확성이 높으며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사용자 사전을 지원하여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아이언맨과</a:t>
            </a:r>
            <a:r>
              <a:rPr lang="ko-KR" altLang="en-US" sz="1400" dirty="0"/>
              <a:t> 같은 단어를 명사로 추가 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8976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749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Map/Reduce : </a:t>
            </a:r>
            <a:r>
              <a:rPr lang="ko-KR" altLang="en-US" sz="2400" b="1" dirty="0"/>
              <a:t>자연어 처리를 통한 키워드 개수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D2D002-C1F7-4519-ADF0-C1B21C61EC81}"/>
              </a:ext>
            </a:extLst>
          </p:cNvPr>
          <p:cNvSpPr/>
          <p:nvPr/>
        </p:nvSpPr>
        <p:spPr>
          <a:xfrm>
            <a:off x="313134" y="2689179"/>
            <a:ext cx="11565731" cy="3969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---------------------------------------------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자연어 처리 부분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---------------------------------------------------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코모란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객체 생성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DEFAULT_MODEL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기본 사전 사용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new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(DEFAULT_MODEL.FULL);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사용자 사전 경로 추가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.(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사용자 명사 정의 가능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komoran.setUserDic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("/home/vi/eclipse-workspace/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KeywordCount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src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dic.user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");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읽어온 단어 분석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KomoranResult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analyzeResultList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komoran.analyze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(token);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tokens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리스트 정의 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명사에 대해 분류하여 적재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List&lt;String&gt; tokens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analyzeResultList.getMorphesByTags</a:t>
            </a:r>
            <a:r>
              <a:rPr lang="en-US" altLang="ko-KR" sz="1400" kern="100" dirty="0">
                <a:solidFill>
                  <a:srgbClr val="FF0000"/>
                </a:solidFill>
                <a:latin typeface="휴먼명조" panose="02010504000101010101" pitchFamily="2" charset="-127"/>
                <a:cs typeface="Times New Roman" panose="02020603050405020304" pitchFamily="18" charset="0"/>
              </a:rPr>
              <a:t>("NNP","NNG”,”SL”);</a:t>
            </a:r>
            <a:endParaRPr lang="ko-KR" altLang="ko-KR" sz="1400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요소들을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읽어오기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위한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Iterator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생성 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, tokens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내용 적재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Ite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rator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&lt;String&gt;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itrs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tokens.iterator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A4B184-F043-42FE-A10C-A2537BA96A7F}"/>
              </a:ext>
            </a:extLst>
          </p:cNvPr>
          <p:cNvSpPr/>
          <p:nvPr/>
        </p:nvSpPr>
        <p:spPr>
          <a:xfrm>
            <a:off x="313134" y="1886395"/>
            <a:ext cx="11396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yarn jar /home/vi/</a:t>
            </a:r>
            <a:r>
              <a:rPr lang="en-US" altLang="ko-KR" dirty="0" err="1"/>
              <a:t>hadoop</a:t>
            </a:r>
            <a:r>
              <a:rPr lang="en-US" altLang="ko-KR" dirty="0"/>
              <a:t>/jar/HashtagCount.jar </a:t>
            </a:r>
            <a:r>
              <a:rPr lang="en-US" altLang="ko-KR" dirty="0" err="1"/>
              <a:t>HashtagCount</a:t>
            </a:r>
            <a:r>
              <a:rPr lang="en-US" altLang="ko-KR" dirty="0"/>
              <a:t> /user/vi/HASHTAG_INPUT/part-m-00000 HASHTAG_OUTPUT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3B4F3E-DA97-4A9A-A79C-118C3428380D}"/>
              </a:ext>
            </a:extLst>
          </p:cNvPr>
          <p:cNvCxnSpPr/>
          <p:nvPr/>
        </p:nvCxnSpPr>
        <p:spPr>
          <a:xfrm flipV="1">
            <a:off x="6372225" y="4014788"/>
            <a:ext cx="1435894" cy="1364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83CF40-DD2A-434A-9AE5-1C37A44201ED}"/>
              </a:ext>
            </a:extLst>
          </p:cNvPr>
          <p:cNvSpPr/>
          <p:nvPr/>
        </p:nvSpPr>
        <p:spPr>
          <a:xfrm>
            <a:off x="7808119" y="3858335"/>
            <a:ext cx="2055912" cy="1028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NNP : </a:t>
            </a:r>
            <a:r>
              <a:rPr lang="ko-KR" altLang="en-US" dirty="0"/>
              <a:t>고유명사</a:t>
            </a:r>
            <a:endParaRPr lang="en-US" altLang="ko-KR" dirty="0"/>
          </a:p>
          <a:p>
            <a:r>
              <a:rPr lang="en-US" altLang="ko-KR" dirty="0"/>
              <a:t>NNG : </a:t>
            </a:r>
            <a:r>
              <a:rPr lang="ko-KR" altLang="en-US" dirty="0"/>
              <a:t>일반명사</a:t>
            </a:r>
            <a:endParaRPr lang="en-US" altLang="ko-KR" dirty="0"/>
          </a:p>
          <a:p>
            <a:r>
              <a:rPr lang="en-US" altLang="ko-KR" dirty="0"/>
              <a:t>SL : </a:t>
            </a:r>
            <a:r>
              <a:rPr lang="ko-KR" altLang="en-US" dirty="0"/>
              <a:t>외국어</a:t>
            </a:r>
          </a:p>
        </p:txBody>
      </p:sp>
    </p:spTree>
    <p:extLst>
      <p:ext uri="{BB962C8B-B14F-4D97-AF65-F5344CB8AC3E}">
        <p14:creationId xmlns:p14="http://schemas.microsoft.com/office/powerpoint/2010/main" val="1357278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40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Hadoop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MariaDB</a:t>
            </a:r>
            <a:r>
              <a:rPr lang="ko-KR" altLang="en-US" sz="2400" b="1" dirty="0"/>
              <a:t>로 데이터 저장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D3E439-0FEE-4979-9C20-3709858D1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26973"/>
              </p:ext>
            </p:extLst>
          </p:nvPr>
        </p:nvGraphicFramePr>
        <p:xfrm>
          <a:off x="2032000" y="3429000"/>
          <a:ext cx="8128000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42349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32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jdbc:DB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://IP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6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6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테이블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export-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 경로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867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테이블에서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매핑될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컬럼 리스트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711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input-fields-terminated-by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구분자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814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0FE07-C46A-43E0-80D6-4F13BD58CE96}"/>
              </a:ext>
            </a:extLst>
          </p:cNvPr>
          <p:cNvSpPr/>
          <p:nvPr/>
        </p:nvSpPr>
        <p:spPr>
          <a:xfrm>
            <a:off x="475129" y="1894264"/>
            <a:ext cx="10648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sqoop</a:t>
            </a:r>
            <a:r>
              <a:rPr lang="en-US" altLang="ko-KR" dirty="0"/>
              <a:t> export --connect </a:t>
            </a:r>
            <a:r>
              <a:rPr lang="en-US" altLang="ko-KR" dirty="0" err="1"/>
              <a:t>jdbc:mysql</a:t>
            </a:r>
            <a:r>
              <a:rPr lang="en-US" altLang="ko-KR" dirty="0"/>
              <a:t>://localhost/VISUAL --username T-SA --password 1234 --table HASHTAG --export-</a:t>
            </a:r>
            <a:r>
              <a:rPr lang="en-US" altLang="ko-KR" dirty="0" err="1"/>
              <a:t>dir</a:t>
            </a:r>
            <a:r>
              <a:rPr lang="en-US" altLang="ko-KR" dirty="0"/>
              <a:t> hdfs://localhost:9000/user/vi/HASHTAG_OUTPUT/part-r-00000 --columns HASHTAG,COUNT --input-fields-terminated-by "\t"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109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782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Visualization.py : </a:t>
            </a:r>
            <a:r>
              <a:rPr lang="ko-KR" altLang="en-US" sz="2400" b="1" dirty="0"/>
              <a:t>워드 클라우드를 통한 데이터 시각화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AE9888-EF34-40F3-8C14-C3278D81A03E}"/>
              </a:ext>
            </a:extLst>
          </p:cNvPr>
          <p:cNvSpPr/>
          <p:nvPr/>
        </p:nvSpPr>
        <p:spPr>
          <a:xfrm>
            <a:off x="349623" y="2135517"/>
            <a:ext cx="11980490" cy="4095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</a:t>
            </a:r>
            <a:r>
              <a:rPr lang="en-US" altLang="ko-KR" sz="1600" b="1" kern="100" dirty="0">
                <a:highlight>
                  <a:srgbClr val="FFFF00"/>
                </a:highlight>
                <a:latin typeface="휴먼명조" panose="02010504000101010101" pitchFamily="2" charset="-127"/>
                <a:cs typeface="Times New Roman" panose="02020603050405020304" pitchFamily="18" charset="0"/>
              </a:rPr>
              <a:t> # </a:t>
            </a:r>
            <a:r>
              <a:rPr lang="ko-KR" altLang="ko-KR" sz="1600" b="1" kern="100" dirty="0">
                <a:highlight>
                  <a:srgbClr val="FFFF00"/>
                </a:highlight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한글폰트 적용</a:t>
            </a:r>
            <a:endParaRPr lang="ko-KR" altLang="ko-KR" sz="1600" b="1" kern="100" dirty="0">
              <a:highlight>
                <a:srgbClr val="FFFF00"/>
              </a:highlight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path = '/home/vi/.local/lib/python3.6/site-packages/matplotlib/</a:t>
            </a:r>
            <a:r>
              <a:rPr lang="en-US" altLang="ko-KR" sz="1600" b="1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mpl</a:t>
            </a: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data/fonts/</a:t>
            </a:r>
            <a:r>
              <a:rPr lang="en-US" altLang="ko-KR" sz="1600" b="1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ttf</a:t>
            </a: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/NanumBarunGothicUltraLight.ttf'</a:t>
            </a:r>
            <a:endParaRPr lang="ko-KR" altLang="ko-KR" sz="16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b="1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fontprop</a:t>
            </a: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600" b="1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fm.FontProperties</a:t>
            </a: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b="1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fname</a:t>
            </a: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=path, size=18)</a:t>
            </a:r>
            <a:endParaRPr lang="ko-KR" altLang="ko-KR" sz="16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# 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워드 클라우드 설정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WordCloud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font_path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path,background_color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='white',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max_words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=2000)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wc.generate_from_frequencies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(b)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# 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시각화 이미지 설정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plt.figure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figsize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=(12,12))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plt.imshow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interpolation='bilinear')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plt.axis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('off')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plt.show</a:t>
            </a:r>
            <a:r>
              <a:rPr lang="en-US" altLang="ko-KR" sz="16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432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65418E-CB8D-49BC-86E4-B10162FC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676" y="1930126"/>
            <a:ext cx="5795487" cy="39991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E2C666-9854-4C41-92B8-F3D84CD658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72"/>
          <a:stretch/>
        </p:blipFill>
        <p:spPr>
          <a:xfrm>
            <a:off x="1119342" y="3721898"/>
            <a:ext cx="3552671" cy="220741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437F76-0660-4403-A58A-B0B2BFDD311E}"/>
              </a:ext>
            </a:extLst>
          </p:cNvPr>
          <p:cNvCxnSpPr/>
          <p:nvPr/>
        </p:nvCxnSpPr>
        <p:spPr>
          <a:xfrm>
            <a:off x="1523997" y="4031462"/>
            <a:ext cx="2571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61EE16-5917-4BA9-88B3-AD282608D173}"/>
              </a:ext>
            </a:extLst>
          </p:cNvPr>
          <p:cNvCxnSpPr/>
          <p:nvPr/>
        </p:nvCxnSpPr>
        <p:spPr>
          <a:xfrm>
            <a:off x="1876426" y="5426879"/>
            <a:ext cx="2571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2ECFF8-7B90-4A12-B1AE-F62393DB76EB}"/>
              </a:ext>
            </a:extLst>
          </p:cNvPr>
          <p:cNvSpPr/>
          <p:nvPr/>
        </p:nvSpPr>
        <p:spPr>
          <a:xfrm>
            <a:off x="10065544" y="4221956"/>
            <a:ext cx="364331" cy="3786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4F0CCB-625C-4530-8A16-A32D9E106D4F}"/>
              </a:ext>
            </a:extLst>
          </p:cNvPr>
          <p:cNvCxnSpPr/>
          <p:nvPr/>
        </p:nvCxnSpPr>
        <p:spPr>
          <a:xfrm flipV="1">
            <a:off x="2336006" y="4393406"/>
            <a:ext cx="7665244" cy="11571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528274-DDDA-4480-AD2E-AD913E84A4E7}"/>
              </a:ext>
            </a:extLst>
          </p:cNvPr>
          <p:cNvSpPr/>
          <p:nvPr/>
        </p:nvSpPr>
        <p:spPr>
          <a:xfrm>
            <a:off x="10065543" y="2921793"/>
            <a:ext cx="671513" cy="2214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568F074-62D5-4808-B0F8-F8BB21BBB72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488406" y="3032522"/>
            <a:ext cx="7577137" cy="16773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C867BF-23E1-4351-BA56-9921B49D4E23}"/>
              </a:ext>
            </a:extLst>
          </p:cNvPr>
          <p:cNvSpPr/>
          <p:nvPr/>
        </p:nvSpPr>
        <p:spPr>
          <a:xfrm>
            <a:off x="1507331" y="4600575"/>
            <a:ext cx="981074" cy="1643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900BC8-1A36-4C6C-80DC-7F01E336EEE1}"/>
              </a:ext>
            </a:extLst>
          </p:cNvPr>
          <p:cNvSpPr/>
          <p:nvPr/>
        </p:nvSpPr>
        <p:spPr>
          <a:xfrm>
            <a:off x="1507330" y="5510213"/>
            <a:ext cx="833433" cy="176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1E9D82-3C8F-4334-9072-42454380D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964" y="1458120"/>
            <a:ext cx="3476049" cy="1732754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82D3DAE-5C5D-44B5-8F69-875D0C14DA71}"/>
              </a:ext>
            </a:extLst>
          </p:cNvPr>
          <p:cNvCxnSpPr/>
          <p:nvPr/>
        </p:nvCxnSpPr>
        <p:spPr>
          <a:xfrm>
            <a:off x="1576384" y="1719252"/>
            <a:ext cx="2571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DD6FD8-9106-461B-90E0-FBC485F01B2B}"/>
              </a:ext>
            </a:extLst>
          </p:cNvPr>
          <p:cNvCxnSpPr/>
          <p:nvPr/>
        </p:nvCxnSpPr>
        <p:spPr>
          <a:xfrm>
            <a:off x="2128836" y="2650326"/>
            <a:ext cx="2571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98DE9D-D14F-4BD0-96AA-A09A92E8C2D7}"/>
              </a:ext>
            </a:extLst>
          </p:cNvPr>
          <p:cNvSpPr/>
          <p:nvPr/>
        </p:nvSpPr>
        <p:spPr>
          <a:xfrm>
            <a:off x="1559715" y="1774012"/>
            <a:ext cx="2290765" cy="152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5BBF79-3D83-448A-AE1F-EA6478DECB76}"/>
              </a:ext>
            </a:extLst>
          </p:cNvPr>
          <p:cNvSpPr/>
          <p:nvPr/>
        </p:nvSpPr>
        <p:spPr>
          <a:xfrm>
            <a:off x="1554954" y="2719374"/>
            <a:ext cx="2088359" cy="1309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57A512A-EF01-47D4-AFBE-E8195674A886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3850480" y="1850189"/>
            <a:ext cx="6215062" cy="18324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4797ED-5C03-4985-93FE-C1A55C71A058}"/>
              </a:ext>
            </a:extLst>
          </p:cNvPr>
          <p:cNvSpPr/>
          <p:nvPr/>
        </p:nvSpPr>
        <p:spPr>
          <a:xfrm>
            <a:off x="10065542" y="3143250"/>
            <a:ext cx="478633" cy="10787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C36CA4-C7BD-47B0-AE8F-4016A89269B7}"/>
              </a:ext>
            </a:extLst>
          </p:cNvPr>
          <p:cNvSpPr/>
          <p:nvPr/>
        </p:nvSpPr>
        <p:spPr>
          <a:xfrm>
            <a:off x="10065542" y="4600575"/>
            <a:ext cx="478633" cy="7000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BAEB36F-E7E4-454B-B68A-41D9BF35F27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643313" y="2778347"/>
            <a:ext cx="6422229" cy="21722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EF6D21-C4FD-48CD-B309-71FC0D9AF917}"/>
              </a:ext>
            </a:extLst>
          </p:cNvPr>
          <p:cNvSpPr txBox="1"/>
          <p:nvPr/>
        </p:nvSpPr>
        <p:spPr>
          <a:xfrm>
            <a:off x="1023630" y="6189051"/>
            <a:ext cx="1046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트위터 내에 </a:t>
            </a:r>
            <a:r>
              <a:rPr lang="en-US" altLang="ko-KR" sz="2400" b="1" dirty="0">
                <a:solidFill>
                  <a:srgbClr val="FF0000"/>
                </a:solidFill>
              </a:rPr>
              <a:t>‘</a:t>
            </a:r>
            <a:r>
              <a:rPr lang="ko-KR" altLang="en-US" sz="2400" b="1" dirty="0" err="1">
                <a:solidFill>
                  <a:srgbClr val="FF0000"/>
                </a:solidFill>
              </a:rPr>
              <a:t>이윤혁</a:t>
            </a:r>
            <a:r>
              <a:rPr lang="en-US" altLang="ko-KR" sz="2400" b="1" dirty="0">
                <a:solidFill>
                  <a:srgbClr val="FF0000"/>
                </a:solidFill>
              </a:rPr>
              <a:t>’</a:t>
            </a:r>
            <a:r>
              <a:rPr lang="ko-KR" altLang="en-US" sz="2400" b="1" dirty="0"/>
              <a:t>이라는 키워드를 통해 해시태그를 마리아 </a:t>
            </a:r>
            <a:r>
              <a:rPr lang="ko-KR" altLang="en-US" sz="2400" b="1" dirty="0" err="1"/>
              <a:t>디비에</a:t>
            </a:r>
            <a:r>
              <a:rPr lang="ko-KR" altLang="en-US" sz="2400" b="1" dirty="0"/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2470407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EEA754-1706-4414-9102-69E7A80C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6" y="1563190"/>
            <a:ext cx="3491410" cy="4279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0D6E33-0E76-4064-BADA-2B5009E60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572" y="2201655"/>
            <a:ext cx="5484142" cy="30021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47753E-224B-46EC-A153-2AE0C64DDEB4}"/>
              </a:ext>
            </a:extLst>
          </p:cNvPr>
          <p:cNvSpPr/>
          <p:nvPr/>
        </p:nvSpPr>
        <p:spPr>
          <a:xfrm>
            <a:off x="1114425" y="4257675"/>
            <a:ext cx="1757363" cy="200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350A47-103E-4EA4-BB59-B3A36865BBB3}"/>
              </a:ext>
            </a:extLst>
          </p:cNvPr>
          <p:cNvSpPr/>
          <p:nvPr/>
        </p:nvSpPr>
        <p:spPr>
          <a:xfrm>
            <a:off x="6436519" y="3228975"/>
            <a:ext cx="2357437" cy="1028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554E52-C463-4992-AE4A-4951493BAA7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71788" y="3774691"/>
            <a:ext cx="3564731" cy="5829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78D3420-FDBA-46A5-A948-0B8D8AB628FF}"/>
              </a:ext>
            </a:extLst>
          </p:cNvPr>
          <p:cNvSpPr/>
          <p:nvPr/>
        </p:nvSpPr>
        <p:spPr>
          <a:xfrm>
            <a:off x="1114425" y="3278981"/>
            <a:ext cx="1757363" cy="200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541129-5B9A-4B46-8FB6-D7A8351420A8}"/>
              </a:ext>
            </a:extLst>
          </p:cNvPr>
          <p:cNvSpPr/>
          <p:nvPr/>
        </p:nvSpPr>
        <p:spPr>
          <a:xfrm>
            <a:off x="1109661" y="4831563"/>
            <a:ext cx="1757363" cy="200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45AE6F9-BBD4-4727-B9E2-34AD19277872}"/>
              </a:ext>
            </a:extLst>
          </p:cNvPr>
          <p:cNvCxnSpPr>
            <a:cxnSpLocks/>
          </p:cNvCxnSpPr>
          <p:nvPr/>
        </p:nvCxnSpPr>
        <p:spPr>
          <a:xfrm flipV="1">
            <a:off x="2871788" y="2813060"/>
            <a:ext cx="4243387" cy="20978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828708-D980-4C17-A755-EC0D0DBE2298}"/>
              </a:ext>
            </a:extLst>
          </p:cNvPr>
          <p:cNvCxnSpPr>
            <a:cxnSpLocks/>
          </p:cNvCxnSpPr>
          <p:nvPr/>
        </p:nvCxnSpPr>
        <p:spPr>
          <a:xfrm>
            <a:off x="2876552" y="3378993"/>
            <a:ext cx="3559967" cy="11985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92FE8A-9985-4AC2-A10F-A96C31AE8163}"/>
              </a:ext>
            </a:extLst>
          </p:cNvPr>
          <p:cNvSpPr/>
          <p:nvPr/>
        </p:nvSpPr>
        <p:spPr>
          <a:xfrm>
            <a:off x="6401446" y="4307688"/>
            <a:ext cx="2235348" cy="7239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B2CD90-F3B3-4C19-8D9B-48356CC106A6}"/>
              </a:ext>
            </a:extLst>
          </p:cNvPr>
          <p:cNvSpPr/>
          <p:nvPr/>
        </p:nvSpPr>
        <p:spPr>
          <a:xfrm>
            <a:off x="7103920" y="2409822"/>
            <a:ext cx="1068530" cy="7239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2FAC89-D4C2-4613-BF28-A685B07F0DCB}"/>
              </a:ext>
            </a:extLst>
          </p:cNvPr>
          <p:cNvSpPr txBox="1"/>
          <p:nvPr/>
        </p:nvSpPr>
        <p:spPr>
          <a:xfrm>
            <a:off x="1680368" y="6050463"/>
            <a:ext cx="883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가장 많이 사용된 키워드 순으로 글자 </a:t>
            </a:r>
            <a:r>
              <a:rPr lang="ko-KR" altLang="en-US" sz="2400" b="1"/>
              <a:t>크기가 결정되어 시각화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497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-411836" y="1338273"/>
            <a:ext cx="13015672" cy="5906821"/>
            <a:chOff x="-424553" y="1333965"/>
            <a:chExt cx="13015672" cy="5906821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이석준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(20165072)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 및 관리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op2se1@gmail.com</a:t>
              </a: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651208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이윤혁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(20165062)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Sqoop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</a:t>
              </a:r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Hadoop(Map/Reduce)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leeyh5134@naver.com</a:t>
              </a: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배인규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(20165073)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happykkk789@naver.com</a:t>
              </a: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서재익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(20144773)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nero8879 @naver.com</a:t>
              </a: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3004208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Reference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273258" cy="2703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Tweetrend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u="sng" kern="100" dirty="0">
                <a:solidFill>
                  <a:srgbClr val="0563C1"/>
                </a:solidFill>
                <a:latin typeface="휴먼명조" panose="02010504000101010101" pitchFamily="2" charset="-127"/>
                <a:cs typeface="Times New Roman" panose="02020603050405020304" pitchFamily="18" charset="0"/>
              </a:rPr>
              <a:t>http://tweetrend.com/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 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Foller.me beta, </a:t>
            </a:r>
            <a:r>
              <a:rPr lang="en-US" altLang="ko-KR" u="sng" kern="100" dirty="0">
                <a:solidFill>
                  <a:srgbClr val="0563C1"/>
                </a:solidFill>
                <a:latin typeface="휴먼명조" panose="02010504000101010101" pitchFamily="2" charset="-127"/>
                <a:cs typeface="Times New Roman" panose="02020603050405020304" pitchFamily="18" charset="0"/>
                <a:hlinkClick r:id="rId3"/>
              </a:rPr>
              <a:t>https://foller.me/</a:t>
            </a:r>
            <a:endParaRPr lang="en-US" altLang="ko-KR" u="sng" kern="100" dirty="0">
              <a:solidFill>
                <a:srgbClr val="0563C1"/>
              </a:solidFill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4"/>
              </a:rPr>
              <a:t>https://www.tweepy.org/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600" dirty="0"/>
              <a:t>정재화</a:t>
            </a:r>
            <a:r>
              <a:rPr lang="en-US" altLang="ko-KR" sz="1600" dirty="0"/>
              <a:t>, </a:t>
            </a:r>
            <a:r>
              <a:rPr lang="ko-KR" altLang="ko-KR" sz="1600" dirty="0"/>
              <a:t>시작하세요</a:t>
            </a:r>
            <a:r>
              <a:rPr lang="en-US" altLang="ko-KR" sz="1600" dirty="0"/>
              <a:t>!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프로그래밍 빅데이터 분석을 위한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기초부터</a:t>
            </a:r>
            <a:r>
              <a:rPr lang="en-US" altLang="ko-KR" sz="1600" dirty="0"/>
              <a:t> YARN</a:t>
            </a:r>
            <a:r>
              <a:rPr lang="ko-KR" altLang="ko-KR" sz="1600" dirty="0"/>
              <a:t>까지</a:t>
            </a:r>
            <a:r>
              <a:rPr lang="en-US" altLang="ko-KR" sz="1600" dirty="0"/>
              <a:t>[</a:t>
            </a:r>
            <a:r>
              <a:rPr lang="ko-KR" altLang="ko-KR" sz="1600" dirty="0"/>
              <a:t>개정</a:t>
            </a:r>
            <a:r>
              <a:rPr lang="en-US" altLang="ko-KR" sz="1600" dirty="0"/>
              <a:t>2</a:t>
            </a:r>
            <a:r>
              <a:rPr lang="ko-KR" altLang="ko-KR" sz="1600" dirty="0"/>
              <a:t>판</a:t>
            </a:r>
            <a:r>
              <a:rPr lang="en-US" altLang="ko-KR" sz="1600" dirty="0"/>
              <a:t>], 2016.05.13, </a:t>
            </a:r>
            <a:r>
              <a:rPr lang="ko-KR" altLang="ko-KR" sz="1600" dirty="0" err="1"/>
              <a:t>위키북스</a:t>
            </a:r>
            <a:endParaRPr lang="ko-KR" altLang="ko-KR" sz="1600" dirty="0"/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37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Impression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6894AC-9A66-4122-B4BF-202B23FE20E9}"/>
              </a:ext>
            </a:extLst>
          </p:cNvPr>
          <p:cNvSpPr/>
          <p:nvPr/>
        </p:nvSpPr>
        <p:spPr>
          <a:xfrm>
            <a:off x="678656" y="1671638"/>
            <a:ext cx="5157788" cy="2207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이석준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Twitter API </a:t>
            </a:r>
            <a:r>
              <a:rPr lang="ko-KR" altLang="en-US" sz="1400" dirty="0">
                <a:solidFill>
                  <a:schemeClr val="tx1"/>
                </a:solidFill>
              </a:rPr>
              <a:t>기능 추가</a:t>
            </a:r>
            <a:r>
              <a:rPr lang="en-US" altLang="ko-KR" sz="1400" dirty="0">
                <a:solidFill>
                  <a:schemeClr val="tx1"/>
                </a:solidFill>
              </a:rPr>
              <a:t>(Timeline </a:t>
            </a:r>
            <a:r>
              <a:rPr lang="ko-KR" altLang="en-US" sz="1400" dirty="0">
                <a:solidFill>
                  <a:schemeClr val="tx1"/>
                </a:solidFill>
              </a:rPr>
              <a:t>등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Python </a:t>
            </a:r>
            <a:r>
              <a:rPr lang="ko-KR" altLang="en-US" sz="1400" dirty="0">
                <a:solidFill>
                  <a:schemeClr val="tx1"/>
                </a:solidFill>
              </a:rPr>
              <a:t>코드 정리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8D03E3-8553-4A53-A9B0-172B20DFD4F3}"/>
              </a:ext>
            </a:extLst>
          </p:cNvPr>
          <p:cNvSpPr/>
          <p:nvPr/>
        </p:nvSpPr>
        <p:spPr>
          <a:xfrm>
            <a:off x="5836444" y="1671638"/>
            <a:ext cx="5157788" cy="2207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이윤혁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보고서</a:t>
            </a:r>
            <a:r>
              <a:rPr lang="en-US" altLang="ko-KR" sz="1400" dirty="0">
                <a:solidFill>
                  <a:schemeClr val="tx1"/>
                </a:solidFill>
              </a:rPr>
              <a:t>, ppt </a:t>
            </a:r>
            <a:r>
              <a:rPr lang="ko-KR" altLang="en-US" sz="1400" dirty="0">
                <a:solidFill>
                  <a:schemeClr val="tx1"/>
                </a:solidFill>
              </a:rPr>
              <a:t>수정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시각화 보조 작업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A93F47-BB44-4DC2-8267-BBC271C1E88F}"/>
              </a:ext>
            </a:extLst>
          </p:cNvPr>
          <p:cNvSpPr/>
          <p:nvPr/>
        </p:nvSpPr>
        <p:spPr>
          <a:xfrm>
            <a:off x="678656" y="3879056"/>
            <a:ext cx="5157788" cy="2207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배인규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Data </a:t>
            </a:r>
            <a:r>
              <a:rPr lang="ko-KR" altLang="en-US" sz="1400" dirty="0">
                <a:solidFill>
                  <a:schemeClr val="tx1"/>
                </a:solidFill>
              </a:rPr>
              <a:t>누적 되도록 </a:t>
            </a:r>
            <a:r>
              <a:rPr lang="en-US" altLang="ko-KR" sz="1400" dirty="0">
                <a:solidFill>
                  <a:schemeClr val="tx1"/>
                </a:solidFill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</a:rPr>
              <a:t>수정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Insert, Delete </a:t>
            </a:r>
            <a:r>
              <a:rPr lang="ko-KR" altLang="en-US" sz="1400" dirty="0">
                <a:solidFill>
                  <a:schemeClr val="tx1"/>
                </a:solidFill>
              </a:rPr>
              <a:t>동시 작업이 안되도록 수정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메서드 추가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keywordDateCount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F71FAA-4C25-4694-803A-BB9029D99BA4}"/>
              </a:ext>
            </a:extLst>
          </p:cNvPr>
          <p:cNvSpPr/>
          <p:nvPr/>
        </p:nvSpPr>
        <p:spPr>
          <a:xfrm>
            <a:off x="5836444" y="3879056"/>
            <a:ext cx="5157788" cy="2207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서재익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시각화 작업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r>
              <a:rPr lang="ko-KR" altLang="en-US" sz="1400" dirty="0">
                <a:solidFill>
                  <a:schemeClr val="tx1"/>
                </a:solidFill>
              </a:rPr>
              <a:t> 키워드 횟수 그래프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42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2328439" y="2547982"/>
            <a:ext cx="85653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Thank you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65766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Purpose of Development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4A1664-1122-4C24-91FE-4D786806AB3D}"/>
              </a:ext>
            </a:extLst>
          </p:cNvPr>
          <p:cNvSpPr/>
          <p:nvPr/>
        </p:nvSpPr>
        <p:spPr>
          <a:xfrm>
            <a:off x="175800" y="2048563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19</a:t>
            </a:r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 대선 기간에 사용된 키워드 트렌드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746147F-9347-4A12-B64A-596F773B17C7}"/>
              </a:ext>
            </a:extLst>
          </p:cNvPr>
          <p:cNvSpPr/>
          <p:nvPr/>
        </p:nvSpPr>
        <p:spPr>
          <a:xfrm>
            <a:off x="175800" y="3411482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대선 후보의 트윗 스타일 분석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DA41DA-B3D4-40AC-B783-1BA36D646E40}"/>
              </a:ext>
            </a:extLst>
          </p:cNvPr>
          <p:cNvSpPr/>
          <p:nvPr/>
        </p:nvSpPr>
        <p:spPr>
          <a:xfrm>
            <a:off x="175800" y="4649732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19</a:t>
            </a:r>
            <a:r>
              <a:rPr lang="ko-KR" altLang="en-US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 대선의 후보 언급에 따른 빈도수를 실제 당선자의 선거율을 통해 분석</a:t>
            </a:r>
          </a:p>
        </p:txBody>
      </p:sp>
    </p:spTree>
    <p:extLst>
      <p:ext uri="{BB962C8B-B14F-4D97-AF65-F5344CB8AC3E}">
        <p14:creationId xmlns:p14="http://schemas.microsoft.com/office/powerpoint/2010/main" val="266144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712A23-8926-4B29-BE50-A6DB0AD8D2A6}"/>
              </a:ext>
            </a:extLst>
          </p:cNvPr>
          <p:cNvGrpSpPr/>
          <p:nvPr/>
        </p:nvGrpSpPr>
        <p:grpSpPr>
          <a:xfrm>
            <a:off x="349623" y="1411080"/>
            <a:ext cx="5720977" cy="5168314"/>
            <a:chOff x="0" y="0"/>
            <a:chExt cx="6374840" cy="668267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8AF737-1F76-41A5-BEED-E65596235014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318476" cy="658400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DDBCDF-F9BA-46CD-920A-2AA88FA4E3AD}"/>
                </a:ext>
              </a:extLst>
            </p:cNvPr>
            <p:cNvSpPr/>
            <p:nvPr/>
          </p:nvSpPr>
          <p:spPr>
            <a:xfrm>
              <a:off x="4532515" y="589281"/>
              <a:ext cx="1492250" cy="2044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1AD8BF-DEC1-48F8-A4E5-FFCD45A45881}"/>
                </a:ext>
              </a:extLst>
            </p:cNvPr>
            <p:cNvSpPr/>
            <p:nvPr/>
          </p:nvSpPr>
          <p:spPr>
            <a:xfrm>
              <a:off x="183435" y="1408557"/>
              <a:ext cx="1399540" cy="2876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7CCB33-4384-42CC-8D1D-40B99B270296}"/>
                </a:ext>
              </a:extLst>
            </p:cNvPr>
            <p:cNvSpPr/>
            <p:nvPr/>
          </p:nvSpPr>
          <p:spPr>
            <a:xfrm>
              <a:off x="329882" y="2010410"/>
              <a:ext cx="5986145" cy="18389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DF43DC-0106-401C-8A97-22ED30D929F2}"/>
                </a:ext>
              </a:extLst>
            </p:cNvPr>
            <p:cNvSpPr/>
            <p:nvPr/>
          </p:nvSpPr>
          <p:spPr>
            <a:xfrm>
              <a:off x="205815" y="4740846"/>
              <a:ext cx="6169025" cy="194183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AE0EE6-CA0A-4B00-B4D4-002D6AFE41F9}"/>
              </a:ext>
            </a:extLst>
          </p:cNvPr>
          <p:cNvSpPr/>
          <p:nvPr/>
        </p:nvSpPr>
        <p:spPr>
          <a:xfrm>
            <a:off x="6350579" y="1408120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TweetTrend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 : http://tweetrend.com/</a:t>
            </a:r>
            <a:endParaRPr lang="en-US" altLang="ko-KR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F7B286-BE46-449E-B76C-CD0B2143546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756432" y="1945892"/>
            <a:ext cx="670105" cy="3177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3C5951-6C16-4BAC-9801-390562DCD5E1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1770233" y="2611679"/>
            <a:ext cx="4656304" cy="13322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E59F3F-A720-4049-AB32-CB6FD10CBF07}"/>
              </a:ext>
            </a:extLst>
          </p:cNvPr>
          <p:cNvSpPr txBox="1"/>
          <p:nvPr/>
        </p:nvSpPr>
        <p:spPr>
          <a:xfrm>
            <a:off x="6426537" y="2075841"/>
            <a:ext cx="5119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검색할 기간 선택</a:t>
            </a:r>
            <a:endParaRPr lang="en-US" altLang="ko-KR" b="1" dirty="0"/>
          </a:p>
          <a:p>
            <a:r>
              <a:rPr lang="ko-KR" altLang="en-US" dirty="0"/>
              <a:t>비로그인 </a:t>
            </a:r>
            <a:r>
              <a:rPr lang="en-US" altLang="ko-KR" dirty="0"/>
              <a:t>: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/>
              <a:t>일 간의 검색 가능</a:t>
            </a:r>
            <a:endParaRPr lang="en-US" altLang="ko-KR" dirty="0"/>
          </a:p>
          <a:p>
            <a:r>
              <a:rPr lang="ko-KR" altLang="en-US" dirty="0"/>
              <a:t>일반회원 </a:t>
            </a:r>
            <a:r>
              <a:rPr lang="en-US" altLang="ko-KR" dirty="0"/>
              <a:t>(</a:t>
            </a:r>
            <a:r>
              <a:rPr lang="ko-KR" altLang="en-US" dirty="0"/>
              <a:t>무료</a:t>
            </a:r>
            <a:r>
              <a:rPr lang="en-US" altLang="ko-KR" dirty="0"/>
              <a:t>) : </a:t>
            </a:r>
            <a:r>
              <a:rPr lang="ko-KR" altLang="en-US" dirty="0"/>
              <a:t>최대 </a:t>
            </a:r>
            <a:r>
              <a:rPr lang="en-US" altLang="ko-KR" dirty="0"/>
              <a:t>30</a:t>
            </a:r>
            <a:r>
              <a:rPr lang="ko-KR" altLang="en-US" dirty="0"/>
              <a:t>일 간의 검색 가능</a:t>
            </a:r>
            <a:endParaRPr lang="en-US" altLang="ko-KR" dirty="0"/>
          </a:p>
          <a:p>
            <a:r>
              <a:rPr lang="ko-KR" altLang="en-US" dirty="0"/>
              <a:t>일반회원 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 : </a:t>
            </a:r>
            <a:r>
              <a:rPr lang="ko-KR" altLang="en-US" dirty="0"/>
              <a:t>최대 </a:t>
            </a:r>
            <a:r>
              <a:rPr lang="en-US" altLang="ko-KR" dirty="0"/>
              <a:t>6</a:t>
            </a:r>
            <a:r>
              <a:rPr lang="ko-KR" altLang="en-US" dirty="0"/>
              <a:t>개월 간의 검색 가능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633B-1DD4-4F84-9780-1EA8985DC9B0}"/>
              </a:ext>
            </a:extLst>
          </p:cNvPr>
          <p:cNvSpPr txBox="1"/>
          <p:nvPr/>
        </p:nvSpPr>
        <p:spPr>
          <a:xfrm>
            <a:off x="6426537" y="3482226"/>
            <a:ext cx="4166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검색할 키워드 입력</a:t>
            </a:r>
            <a:endParaRPr lang="en-US" altLang="ko-KR" b="1" dirty="0"/>
          </a:p>
          <a:p>
            <a:r>
              <a:rPr lang="ko-KR" altLang="en-US" dirty="0"/>
              <a:t>비로그인 </a:t>
            </a:r>
            <a:r>
              <a:rPr lang="en-US" altLang="ko-KR" dirty="0"/>
              <a:t>: 1</a:t>
            </a:r>
            <a:r>
              <a:rPr lang="ko-KR" altLang="en-US" dirty="0"/>
              <a:t>개의 키워드 입력 가능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en-US" altLang="ko-KR" dirty="0"/>
              <a:t>: 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개의 키워드 입력 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2A3476B-4166-4FAB-AA89-BBF044E35FC2}"/>
              </a:ext>
            </a:extLst>
          </p:cNvPr>
          <p:cNvCxnSpPr>
            <a:cxnSpLocks/>
          </p:cNvCxnSpPr>
          <p:nvPr/>
        </p:nvCxnSpPr>
        <p:spPr>
          <a:xfrm>
            <a:off x="6017819" y="4066767"/>
            <a:ext cx="459301" cy="6756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17264F-7BF5-4678-B171-0886AC6617D7}"/>
              </a:ext>
            </a:extLst>
          </p:cNvPr>
          <p:cNvSpPr txBox="1"/>
          <p:nvPr/>
        </p:nvSpPr>
        <p:spPr>
          <a:xfrm>
            <a:off x="6444711" y="4559018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그래프를 통한 날짜 별 트윗 수</a:t>
            </a:r>
            <a:endParaRPr lang="en-US" altLang="ko-KR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89AC59-59AF-43C3-BB69-27BBB4934258}"/>
              </a:ext>
            </a:extLst>
          </p:cNvPr>
          <p:cNvCxnSpPr>
            <a:cxnSpLocks/>
          </p:cNvCxnSpPr>
          <p:nvPr/>
        </p:nvCxnSpPr>
        <p:spPr>
          <a:xfrm>
            <a:off x="6070600" y="5372100"/>
            <a:ext cx="35593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411582-6AAD-4D6F-9EA2-632939EC919B}"/>
              </a:ext>
            </a:extLst>
          </p:cNvPr>
          <p:cNvSpPr txBox="1"/>
          <p:nvPr/>
        </p:nvSpPr>
        <p:spPr>
          <a:xfrm>
            <a:off x="6426537" y="5187434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전체 트윗 개수 및</a:t>
            </a:r>
            <a:r>
              <a:rPr lang="en-US" altLang="ko-KR" b="1" dirty="0"/>
              <a:t> </a:t>
            </a:r>
            <a:r>
              <a:rPr lang="ko-KR" altLang="en-US" b="1" dirty="0"/>
              <a:t>최근 트윗부터 리스트 출력</a:t>
            </a:r>
            <a:endParaRPr lang="en-US" altLang="ko-KR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6600B1-5326-409D-8A26-EE65E5CB6C10}"/>
              </a:ext>
            </a:extLst>
          </p:cNvPr>
          <p:cNvSpPr/>
          <p:nvPr/>
        </p:nvSpPr>
        <p:spPr>
          <a:xfrm>
            <a:off x="6257925" y="5650706"/>
            <a:ext cx="5536272" cy="92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키워드를 검색하여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해당하는 키워드와 연관된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키워드를 워드 </a:t>
            </a:r>
            <a:r>
              <a:rPr lang="ko-KR" altLang="en-US" sz="2000" b="1" dirty="0" err="1"/>
              <a:t>맵을</a:t>
            </a:r>
            <a:r>
              <a:rPr lang="ko-KR" altLang="en-US" sz="2000" b="1" dirty="0"/>
              <a:t> 통해 출력하고자 함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405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484836-0F21-49A4-930A-261E1A129A0F}"/>
              </a:ext>
            </a:extLst>
          </p:cNvPr>
          <p:cNvGrpSpPr/>
          <p:nvPr/>
        </p:nvGrpSpPr>
        <p:grpSpPr>
          <a:xfrm>
            <a:off x="349622" y="1509329"/>
            <a:ext cx="5746377" cy="5191509"/>
            <a:chOff x="1" y="-324688"/>
            <a:chExt cx="8996028" cy="1129810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C696834-0118-4973-ABF8-BC1A0AC0C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15417"/>
              <a:ext cx="8983328" cy="68580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2FC42F1-A0D9-431C-BB21-5C93A40C6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0" y="-324688"/>
              <a:ext cx="8983329" cy="4420217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60E77A-56CB-4243-A089-5484AC753BAD}"/>
                </a:ext>
              </a:extLst>
            </p:cNvPr>
            <p:cNvSpPr/>
            <p:nvPr/>
          </p:nvSpPr>
          <p:spPr>
            <a:xfrm>
              <a:off x="4593265" y="2995685"/>
              <a:ext cx="2781299" cy="254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17F0E2E-6B62-412D-9631-D29F79D17B4A}"/>
                </a:ext>
              </a:extLst>
            </p:cNvPr>
            <p:cNvSpPr/>
            <p:nvPr/>
          </p:nvSpPr>
          <p:spPr>
            <a:xfrm>
              <a:off x="389565" y="6731309"/>
              <a:ext cx="8229600" cy="37592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922ECF-9AF0-48A1-B4D9-36BCADE163AC}"/>
              </a:ext>
            </a:extLst>
          </p:cNvPr>
          <p:cNvSpPr/>
          <p:nvPr/>
        </p:nvSpPr>
        <p:spPr>
          <a:xfrm>
            <a:off x="6481766" y="1411080"/>
            <a:ext cx="3966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5"/>
              </a:rPr>
              <a:t>Follre.me : https://foller.me/</a:t>
            </a:r>
            <a:endParaRPr lang="en-US" altLang="ko-KR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8E4F3BB-3D14-4FC4-8666-85372400A7D4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060258" y="2307431"/>
            <a:ext cx="1366279" cy="7859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20784F-F6E4-4304-8305-0DD163D79E9B}"/>
              </a:ext>
            </a:extLst>
          </p:cNvPr>
          <p:cNvSpPr txBox="1"/>
          <p:nvPr/>
        </p:nvSpPr>
        <p:spPr>
          <a:xfrm>
            <a:off x="6426537" y="2075841"/>
            <a:ext cx="51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검색하기 위한 아이디 입력</a:t>
            </a:r>
            <a:endParaRPr lang="en-US" altLang="ko-KR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4A78FCD-F425-434F-B5B3-531FFF25C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69" y="2537506"/>
            <a:ext cx="2417746" cy="143358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5D9B51-CC8D-4C8E-A17F-B6CBCACB668F}"/>
              </a:ext>
            </a:extLst>
          </p:cNvPr>
          <p:cNvSpPr/>
          <p:nvPr/>
        </p:nvSpPr>
        <p:spPr>
          <a:xfrm>
            <a:off x="7915275" y="3232864"/>
            <a:ext cx="1428750" cy="224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EBD1E-E31E-462F-8368-90CA73DACAFF}"/>
              </a:ext>
            </a:extLst>
          </p:cNvPr>
          <p:cNvSpPr txBox="1"/>
          <p:nvPr/>
        </p:nvSpPr>
        <p:spPr>
          <a:xfrm>
            <a:off x="9412015" y="3601755"/>
            <a:ext cx="206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트위터 로그인 시 자신의</a:t>
            </a:r>
            <a:endParaRPr lang="en-US" altLang="ko-KR" sz="1200" dirty="0"/>
          </a:p>
          <a:p>
            <a:r>
              <a:rPr lang="ko-KR" altLang="en-US" sz="1200" dirty="0"/>
              <a:t>프로필에 있는 아이디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6543C9-3D0A-4E15-941D-4F544C864F6C}"/>
              </a:ext>
            </a:extLst>
          </p:cNvPr>
          <p:cNvCxnSpPr>
            <a:cxnSpLocks/>
          </p:cNvCxnSpPr>
          <p:nvPr/>
        </p:nvCxnSpPr>
        <p:spPr>
          <a:xfrm flipV="1">
            <a:off x="5855270" y="4205191"/>
            <a:ext cx="716980" cy="10247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97DC75-18F0-47F2-89C1-30FC0F97DBEC}"/>
              </a:ext>
            </a:extLst>
          </p:cNvPr>
          <p:cNvSpPr txBox="1"/>
          <p:nvPr/>
        </p:nvSpPr>
        <p:spPr>
          <a:xfrm>
            <a:off x="6572250" y="4047569"/>
            <a:ext cx="4435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자신의 기본적인 정보 출력</a:t>
            </a:r>
            <a:endParaRPr lang="en-US" altLang="ko-KR" b="1" dirty="0"/>
          </a:p>
          <a:p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사용자 이름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가입날짜</a:t>
            </a:r>
            <a:endParaRPr lang="en-US" altLang="ko-KR" dirty="0"/>
          </a:p>
          <a:p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트윗 개수</a:t>
            </a:r>
            <a:r>
              <a:rPr lang="en-US" altLang="ko-KR" dirty="0"/>
              <a:t>, </a:t>
            </a:r>
            <a:r>
              <a:rPr lang="ko-KR" altLang="en-US" dirty="0" err="1"/>
              <a:t>팔로잉</a:t>
            </a:r>
            <a:r>
              <a:rPr lang="ko-KR" altLang="en-US" dirty="0"/>
              <a:t> 수</a:t>
            </a:r>
            <a:endParaRPr lang="en-US" altLang="ko-KR" dirty="0"/>
          </a:p>
          <a:p>
            <a:r>
              <a:rPr lang="ko-KR" altLang="en-US" dirty="0"/>
              <a:t>시간 </a:t>
            </a:r>
            <a:r>
              <a:rPr lang="en-US" altLang="ko-KR" dirty="0"/>
              <a:t>: </a:t>
            </a:r>
            <a:r>
              <a:rPr lang="ko-KR" altLang="en-US" dirty="0"/>
              <a:t>사용자가 활동하는 시간대</a:t>
            </a:r>
            <a:endParaRPr lang="en-US" altLang="ko-KR" dirty="0"/>
          </a:p>
          <a:p>
            <a:r>
              <a:rPr lang="ko-KR" altLang="en-US" dirty="0"/>
              <a:t>해시태그를 포함한 언급한 사람들의 정보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94CC01-2480-4441-B0B4-4810CEEBEBAC}"/>
              </a:ext>
            </a:extLst>
          </p:cNvPr>
          <p:cNvSpPr/>
          <p:nvPr/>
        </p:nvSpPr>
        <p:spPr>
          <a:xfrm>
            <a:off x="6257925" y="5650706"/>
            <a:ext cx="5536272" cy="92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사용자의 정보를 수집하여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사용자의 트윗 스타일을 분석하고자 함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5883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3F1D17-F633-4D06-B57B-246102759369}"/>
              </a:ext>
            </a:extLst>
          </p:cNvPr>
          <p:cNvGrpSpPr/>
          <p:nvPr/>
        </p:nvGrpSpPr>
        <p:grpSpPr>
          <a:xfrm>
            <a:off x="8170327" y="2457450"/>
            <a:ext cx="1880242" cy="2823882"/>
            <a:chOff x="8170327" y="2457450"/>
            <a:chExt cx="1880242" cy="28238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318535-D662-4EC7-91FF-B3D72FBCE123}"/>
                </a:ext>
              </a:extLst>
            </p:cNvPr>
            <p:cNvSpPr/>
            <p:nvPr/>
          </p:nvSpPr>
          <p:spPr>
            <a:xfrm>
              <a:off x="8185910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3.2.0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3408BB4-DB5E-4FAB-A834-1EEA2F09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213" y="3475772"/>
              <a:ext cx="1440000" cy="892909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D86CE7A-9B72-42C7-9DE9-8C3DE492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08" b="89853" l="8377" r="9254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327" y="2457450"/>
              <a:ext cx="1864800" cy="536400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888F60-D576-4FDE-A3FD-D4C13314D9FE}"/>
                </a:ext>
              </a:extLst>
            </p:cNvPr>
            <p:cNvSpPr/>
            <p:nvPr/>
          </p:nvSpPr>
          <p:spPr>
            <a:xfrm>
              <a:off x="8179884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2623139-555E-496F-9E27-8A3AC9527539}"/>
              </a:ext>
            </a:extLst>
          </p:cNvPr>
          <p:cNvGrpSpPr/>
          <p:nvPr/>
        </p:nvGrpSpPr>
        <p:grpSpPr>
          <a:xfrm>
            <a:off x="4141867" y="2457450"/>
            <a:ext cx="1874032" cy="2823882"/>
            <a:chOff x="4141867" y="2457450"/>
            <a:chExt cx="1874032" cy="282388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6C48F6-33C0-49C3-93E7-F75F108C4A9E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3FE867-2414-43F4-A46B-9173339F7AC8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A5C49F8-D30E-4AAD-9477-E24E8570C409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FE9FC01-3813-47EC-A924-39B6CA7F0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CB78FE-1DC3-4425-8FA7-A784BAAE9FA7}"/>
              </a:ext>
            </a:extLst>
          </p:cNvPr>
          <p:cNvGrpSpPr/>
          <p:nvPr/>
        </p:nvGrpSpPr>
        <p:grpSpPr>
          <a:xfrm>
            <a:off x="6156097" y="2457450"/>
            <a:ext cx="1870685" cy="2823882"/>
            <a:chOff x="1700944" y="1867157"/>
            <a:chExt cx="1870685" cy="282388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ED5A72-49D2-417F-9D34-EA2BE2CC7B81}"/>
                </a:ext>
              </a:extLst>
            </p:cNvPr>
            <p:cNvSpPr/>
            <p:nvPr/>
          </p:nvSpPr>
          <p:spPr>
            <a:xfrm>
              <a:off x="1700944" y="1867157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80E6872-1987-4F7F-98EE-40EA92CC7DD9}"/>
                </a:ext>
              </a:extLst>
            </p:cNvPr>
            <p:cNvSpPr/>
            <p:nvPr/>
          </p:nvSpPr>
          <p:spPr>
            <a:xfrm>
              <a:off x="1706970" y="4260734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2019-03(4.11)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D6A403E2-33D9-47E9-9B0F-E36C0BB222FC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39" y="3202226"/>
            <a:ext cx="1440000" cy="144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96C9E1-C8BF-4C43-85B6-4E5EB025191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5" t="-11402" r="-4444" b="-8848"/>
          <a:stretch/>
        </p:blipFill>
        <p:spPr>
          <a:xfrm>
            <a:off x="6156097" y="2457450"/>
            <a:ext cx="1864800" cy="53640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C09FC02D-60D9-45D4-AAB8-6B5C475591BC}"/>
              </a:ext>
            </a:extLst>
          </p:cNvPr>
          <p:cNvGrpSpPr/>
          <p:nvPr/>
        </p:nvGrpSpPr>
        <p:grpSpPr>
          <a:xfrm>
            <a:off x="2117896" y="2457450"/>
            <a:ext cx="1870685" cy="2823882"/>
            <a:chOff x="2117896" y="2457450"/>
            <a:chExt cx="1870685" cy="282388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C142E99-2AD5-4217-BC2B-372E9CB1F3F6}"/>
                </a:ext>
              </a:extLst>
            </p:cNvPr>
            <p:cNvGrpSpPr/>
            <p:nvPr/>
          </p:nvGrpSpPr>
          <p:grpSpPr>
            <a:xfrm>
              <a:off x="2117896" y="2457450"/>
              <a:ext cx="1870685" cy="2823882"/>
              <a:chOff x="1700944" y="1867157"/>
              <a:chExt cx="1870685" cy="282388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D316862-6C3E-4EDC-B746-A7ECC5CE816E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22E019D-D788-4AA0-B087-0704CD68FDAB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0C274B9-2260-451D-8732-1E38A39B4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2117896" y="2457450"/>
              <a:ext cx="1864800" cy="5364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50385F1-547F-4954-8148-599454B17DB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238" y="3382226"/>
              <a:ext cx="1440000" cy="1080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1BFE015-43E7-4250-89DD-A06E41AC6FBA}"/>
              </a:ext>
            </a:extLst>
          </p:cNvPr>
          <p:cNvGrpSpPr/>
          <p:nvPr/>
        </p:nvGrpSpPr>
        <p:grpSpPr>
          <a:xfrm>
            <a:off x="107014" y="2457450"/>
            <a:ext cx="1870685" cy="2823882"/>
            <a:chOff x="107014" y="2457450"/>
            <a:chExt cx="1870685" cy="282388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FED4D47-AF92-48B8-B9E8-DD5BBB0A833A}"/>
                </a:ext>
              </a:extLst>
            </p:cNvPr>
            <p:cNvGrpSpPr/>
            <p:nvPr/>
          </p:nvGrpSpPr>
          <p:grpSpPr>
            <a:xfrm>
              <a:off x="107014" y="2457450"/>
              <a:ext cx="1870685" cy="2823882"/>
              <a:chOff x="2833243" y="2652260"/>
              <a:chExt cx="1870685" cy="282388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17875F-9DED-48F8-B196-7098FF0D5D09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1D5BD4C-920D-4F6F-BE1C-43784F722832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39DD1DD-DF51-4BE0-B4F9-9C8EABE6D872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322356" y="3202226"/>
              <a:ext cx="1440000" cy="14400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F37168C-63DB-4456-9C73-2B346C8D32EB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107014" y="2489200"/>
              <a:ext cx="1864800" cy="5220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0A60AB-7AEB-4756-927A-7AABE7DFFFFF}"/>
              </a:ext>
            </a:extLst>
          </p:cNvPr>
          <p:cNvGrpSpPr/>
          <p:nvPr/>
        </p:nvGrpSpPr>
        <p:grpSpPr>
          <a:xfrm>
            <a:off x="10214300" y="2457450"/>
            <a:ext cx="1870685" cy="2823882"/>
            <a:chOff x="10214300" y="2457450"/>
            <a:chExt cx="1870685" cy="282388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A35D324-A0F3-46BF-9F6C-ED9C28E7CC7E}"/>
                </a:ext>
              </a:extLst>
            </p:cNvPr>
            <p:cNvGrpSpPr/>
            <p:nvPr/>
          </p:nvGrpSpPr>
          <p:grpSpPr>
            <a:xfrm>
              <a:off x="10214300" y="2457450"/>
              <a:ext cx="1870685" cy="2823882"/>
              <a:chOff x="5175276" y="2652260"/>
              <a:chExt cx="1870685" cy="2823882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CD78FBD-2D89-46C7-B75E-D83402465C54}"/>
                  </a:ext>
                </a:extLst>
              </p:cNvPr>
              <p:cNvSpPr/>
              <p:nvPr/>
            </p:nvSpPr>
            <p:spPr>
              <a:xfrm>
                <a:off x="5181302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1.4.7</a:t>
                </a: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57A83958-F9CC-4AFF-BA09-765F3878A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6852" y="3684197"/>
                <a:ext cx="1440000" cy="892909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CD11E32-0928-47F8-BB97-28C5CE82385A}"/>
                  </a:ext>
                </a:extLst>
              </p:cNvPr>
              <p:cNvSpPr/>
              <p:nvPr/>
            </p:nvSpPr>
            <p:spPr>
              <a:xfrm>
                <a:off x="5175276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sqoopì ëí ì´ë¯¸ì§ ê²ìê²°ê³¼">
              <a:extLst>
                <a:ext uri="{FF2B5EF4-FFF2-40B4-BE49-F238E27FC236}">
                  <a16:creationId xmlns:a16="http://schemas.microsoft.com/office/drawing/2014/main" id="{2454A66A-4661-47DC-BA85-3897D2E4A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703" y="2585691"/>
              <a:ext cx="1642346" cy="434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9D4AB0-B506-4CA7-A25E-CBAB4E787283}"/>
              </a:ext>
            </a:extLst>
          </p:cNvPr>
          <p:cNvSpPr/>
          <p:nvPr/>
        </p:nvSpPr>
        <p:spPr>
          <a:xfrm>
            <a:off x="107014" y="5324196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58E963-10C4-4480-9266-F6660925B0B3}"/>
              </a:ext>
            </a:extLst>
          </p:cNvPr>
          <p:cNvSpPr/>
          <p:nvPr/>
        </p:nvSpPr>
        <p:spPr>
          <a:xfrm>
            <a:off x="2117896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0BDA61-D7E1-4FEC-A402-79BB53679B60}"/>
              </a:ext>
            </a:extLst>
          </p:cNvPr>
          <p:cNvSpPr/>
          <p:nvPr/>
        </p:nvSpPr>
        <p:spPr>
          <a:xfrm>
            <a:off x="4154588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297DB9-38AC-4865-BA7C-617E7243F068}"/>
              </a:ext>
            </a:extLst>
          </p:cNvPr>
          <p:cNvSpPr/>
          <p:nvPr/>
        </p:nvSpPr>
        <p:spPr>
          <a:xfrm>
            <a:off x="6159445" y="5324194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952269-8546-4502-B25F-BF9552C6D97D}"/>
              </a:ext>
            </a:extLst>
          </p:cNvPr>
          <p:cNvSpPr/>
          <p:nvPr/>
        </p:nvSpPr>
        <p:spPr>
          <a:xfrm>
            <a:off x="8183232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8653D1-C60A-4708-B4FD-90124D6EC784}"/>
              </a:ext>
            </a:extLst>
          </p:cNvPr>
          <p:cNvSpPr/>
          <p:nvPr/>
        </p:nvSpPr>
        <p:spPr>
          <a:xfrm>
            <a:off x="10217648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D590C-F570-4D19-BE41-D60E15E8ABAE}"/>
              </a:ext>
            </a:extLst>
          </p:cNvPr>
          <p:cNvSpPr txBox="1"/>
          <p:nvPr/>
        </p:nvSpPr>
        <p:spPr>
          <a:xfrm>
            <a:off x="4384194" y="607717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설치 과정 </a:t>
            </a:r>
            <a:r>
              <a:rPr lang="ko-KR" altLang="en-US" b="1" dirty="0" err="1">
                <a:solidFill>
                  <a:srgbClr val="FF0000"/>
                </a:solidFill>
              </a:rPr>
              <a:t>뒷</a:t>
            </a:r>
            <a:r>
              <a:rPr lang="ko-KR" altLang="en-US" b="1" dirty="0">
                <a:solidFill>
                  <a:srgbClr val="FF0000"/>
                </a:solidFill>
              </a:rPr>
              <a:t> 페이지 참고</a:t>
            </a:r>
          </a:p>
        </p:txBody>
      </p:sp>
    </p:spTree>
    <p:extLst>
      <p:ext uri="{BB962C8B-B14F-4D97-AF65-F5344CB8AC3E}">
        <p14:creationId xmlns:p14="http://schemas.microsoft.com/office/powerpoint/2010/main" val="110725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파이썬</a:t>
            </a:r>
            <a:r>
              <a:rPr lang="en-US" altLang="ko-KR" dirty="0"/>
              <a:t>(Python)</a:t>
            </a:r>
            <a:r>
              <a:rPr lang="ko-KR" altLang="ko-KR" dirty="0"/>
              <a:t>은</a:t>
            </a:r>
            <a:r>
              <a:rPr lang="en-US" altLang="ko-KR" dirty="0"/>
              <a:t> 1991</a:t>
            </a:r>
            <a:r>
              <a:rPr lang="ko-KR" altLang="ko-KR" dirty="0"/>
              <a:t>년 프로그래머인 귀도 반 </a:t>
            </a:r>
            <a:r>
              <a:rPr lang="ko-KR" altLang="ko-KR" dirty="0" err="1"/>
              <a:t>로섬</a:t>
            </a:r>
            <a:r>
              <a:rPr lang="en-US" altLang="ko-KR" dirty="0"/>
              <a:t>(Guido van Rossum)</a:t>
            </a:r>
            <a:r>
              <a:rPr lang="ko-KR" altLang="ko-KR" dirty="0"/>
              <a:t>이 발표한 고급 프로그래밍 언어로</a:t>
            </a:r>
            <a:r>
              <a:rPr lang="en-US" altLang="ko-KR" dirty="0"/>
              <a:t>, </a:t>
            </a:r>
            <a:r>
              <a:rPr lang="ko-KR" altLang="ko-KR" dirty="0"/>
              <a:t>플랫폼 독립적이며 인터프리터식</a:t>
            </a:r>
            <a:r>
              <a:rPr lang="en-US" altLang="ko-KR" dirty="0"/>
              <a:t>, </a:t>
            </a:r>
            <a:r>
              <a:rPr lang="ko-KR" altLang="ko-KR" dirty="0"/>
              <a:t>객체 지향적</a:t>
            </a:r>
            <a:r>
              <a:rPr lang="en-US" altLang="ko-KR" dirty="0"/>
              <a:t>, </a:t>
            </a:r>
            <a:r>
              <a:rPr lang="ko-KR" altLang="ko-KR" dirty="0"/>
              <a:t>동적 타이</a:t>
            </a:r>
            <a:r>
              <a:rPr lang="ko-KR" altLang="en-US" dirty="0"/>
              <a:t>핑</a:t>
            </a:r>
            <a:r>
              <a:rPr lang="en-US" altLang="ko-KR" dirty="0"/>
              <a:t> </a:t>
            </a:r>
            <a:r>
              <a:rPr lang="ko-KR" altLang="ko-KR" dirty="0"/>
              <a:t>대화형 언어이다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ko-KR" dirty="0" err="1"/>
              <a:t>파이썬은</a:t>
            </a:r>
            <a:r>
              <a:rPr lang="ko-KR" altLang="ko-KR" dirty="0"/>
              <a:t> 비영리의 파이썬 소프트웨어 재단이 관리하는 개방형</a:t>
            </a:r>
            <a:r>
              <a:rPr lang="en-US" altLang="ko-KR" dirty="0"/>
              <a:t>, </a:t>
            </a:r>
            <a:r>
              <a:rPr lang="ko-KR" altLang="ko-KR" dirty="0"/>
              <a:t>공동체 기반 개발 모델을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Python site </a:t>
            </a:r>
          </a:p>
          <a:p>
            <a:r>
              <a:rPr lang="en-US" altLang="ko-KR" sz="1600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sz="1600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500" b="1" dirty="0"/>
          </a:p>
          <a:p>
            <a:r>
              <a:rPr lang="en-US" altLang="ko-KR" b="1" dirty="0"/>
              <a:t>Python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python3</a:t>
            </a:r>
          </a:p>
          <a:p>
            <a:endParaRPr lang="en-US" altLang="ko-KR" sz="5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python3 --version</a:t>
            </a:r>
            <a:endParaRPr lang="ko-KR" altLang="ko-KR" sz="1600" dirty="0"/>
          </a:p>
          <a:p>
            <a:r>
              <a:rPr lang="en-US" altLang="ko-KR" sz="1400" dirty="0"/>
              <a:t>Python 3.6</a:t>
            </a:r>
            <a:endParaRPr lang="ko-KR" altLang="ko-KR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1E1CB9-CD5E-4F23-82BF-4C3CE412D3E5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2137882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B9A873-03F5-4007-A4F8-530245883322}"/>
                </a:ext>
              </a:extLst>
            </p:cNvPr>
            <p:cNvGrpSpPr/>
            <p:nvPr/>
          </p:nvGrpSpPr>
          <p:grpSpPr>
            <a:xfrm>
              <a:off x="2137882" y="2652260"/>
              <a:ext cx="1870685" cy="2823882"/>
              <a:chOff x="2833243" y="2652260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F3DBA50-11C3-4644-8A85-3DEAFA61EF8D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B404D57-3769-48F4-94E2-EA61386410E1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FB89E61-F69F-41DC-8189-C9FE828B9A82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2353224" y="339703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C7FE355-39A0-430F-9FB7-5CE33D34F745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2137882" y="2684010"/>
              <a:ext cx="1864800" cy="52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87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</a:t>
            </a:r>
            <a:r>
              <a:rPr lang="en-US" altLang="ko-KR" dirty="0"/>
              <a:t> MySQL</a:t>
            </a:r>
            <a:r>
              <a:rPr lang="ko-KR" altLang="ko-KR" dirty="0"/>
              <a:t>의 발전된 형태의 대체제로써</a:t>
            </a:r>
            <a:r>
              <a:rPr lang="en-US" altLang="ko-KR" dirty="0"/>
              <a:t>, https://downloads.mariadb.org/</a:t>
            </a:r>
            <a:r>
              <a:rPr lang="ko-KR" altLang="ko-KR" dirty="0"/>
              <a:t>에서 다운로드 받을 수 있으며</a:t>
            </a:r>
            <a:r>
              <a:rPr lang="en-US" altLang="ko-KR" dirty="0"/>
              <a:t>, GPL v2 </a:t>
            </a:r>
            <a:r>
              <a:rPr lang="ko-KR" altLang="ko-KR" dirty="0"/>
              <a:t>라이선스로 유지되고 있고</a:t>
            </a:r>
            <a:r>
              <a:rPr lang="en-US" altLang="ko-KR" dirty="0"/>
              <a:t>, MariaDB </a:t>
            </a:r>
            <a:r>
              <a:rPr lang="ko-KR" altLang="ko-KR" dirty="0"/>
              <a:t>커뮤니티와</a:t>
            </a:r>
            <a:r>
              <a:rPr lang="en-US" altLang="ko-KR" dirty="0"/>
              <a:t> MariaDB </a:t>
            </a:r>
            <a:r>
              <a:rPr lang="ko-KR" altLang="ko-KR" dirty="0"/>
              <a:t>재단이 주축이 되어 개발되고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 현재까지 최신의</a:t>
            </a:r>
            <a:r>
              <a:rPr lang="en-US" altLang="ko-KR" dirty="0"/>
              <a:t> </a:t>
            </a:r>
            <a:r>
              <a:rPr lang="en-US" altLang="ko-KR" dirty="0" err="1"/>
              <a:t>MaySQL</a:t>
            </a:r>
            <a:r>
              <a:rPr lang="ko-KR" altLang="ko-KR" dirty="0"/>
              <a:t>과 같은 </a:t>
            </a:r>
            <a:r>
              <a:rPr lang="ko-KR" altLang="ko-KR" dirty="0" err="1"/>
              <a:t>브랜치로부터</a:t>
            </a:r>
            <a:r>
              <a:rPr lang="ko-KR" altLang="ko-KR" dirty="0"/>
              <a:t> </a:t>
            </a:r>
            <a:r>
              <a:rPr lang="ko-KR" altLang="ko-KR" dirty="0" err="1"/>
              <a:t>릴리즈되며</a:t>
            </a:r>
            <a:r>
              <a:rPr lang="en-US" altLang="ko-KR" dirty="0"/>
              <a:t>, </a:t>
            </a:r>
            <a:r>
              <a:rPr lang="ko-KR" altLang="ko-KR" dirty="0"/>
              <a:t>대개의 경우</a:t>
            </a:r>
            <a:r>
              <a:rPr lang="en-US" altLang="ko-KR" dirty="0"/>
              <a:t> MySQL</a:t>
            </a:r>
            <a:r>
              <a:rPr lang="ko-KR" altLang="ko-KR" dirty="0"/>
              <a:t>과 마찬가지로 동작한다</a:t>
            </a:r>
            <a:r>
              <a:rPr lang="en-US" altLang="ko-KR" dirty="0"/>
              <a:t>. MySQL</a:t>
            </a:r>
            <a:r>
              <a:rPr lang="ko-KR" altLang="ko-KR" dirty="0"/>
              <a:t>의 모든 명령어</a:t>
            </a:r>
            <a:r>
              <a:rPr lang="en-US" altLang="ko-KR" dirty="0"/>
              <a:t>, </a:t>
            </a:r>
            <a:r>
              <a:rPr lang="ko-KR" altLang="ko-KR" dirty="0"/>
              <a:t>인터페이스</a:t>
            </a:r>
            <a:r>
              <a:rPr lang="en-US" altLang="ko-KR" dirty="0"/>
              <a:t>, </a:t>
            </a:r>
            <a:r>
              <a:rPr lang="ko-KR" altLang="ko-KR" dirty="0"/>
              <a:t>라이브러리와</a:t>
            </a:r>
            <a:r>
              <a:rPr lang="en-US" altLang="ko-KR" dirty="0"/>
              <a:t> API</a:t>
            </a:r>
            <a:r>
              <a:rPr lang="ko-KR" altLang="ko-KR" dirty="0"/>
              <a:t>가</a:t>
            </a:r>
            <a:r>
              <a:rPr lang="en-US" altLang="ko-KR" dirty="0"/>
              <a:t> MariaDB</a:t>
            </a:r>
            <a:r>
              <a:rPr lang="ko-KR" altLang="ko-KR" dirty="0"/>
              <a:t>에도 존재한다</a:t>
            </a:r>
            <a:r>
              <a:rPr lang="en-US" altLang="ko-KR" dirty="0"/>
              <a:t>. </a:t>
            </a:r>
            <a:r>
              <a:rPr lang="ko-KR" altLang="ko-KR" dirty="0"/>
              <a:t>또한</a:t>
            </a:r>
            <a:r>
              <a:rPr lang="en-US" altLang="ko-KR" dirty="0"/>
              <a:t> MariaDB</a:t>
            </a:r>
            <a:r>
              <a:rPr lang="ko-KR" altLang="ko-KR" dirty="0"/>
              <a:t>로 데이터베이스를 변환할 필요도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site </a:t>
            </a:r>
          </a:p>
          <a:p>
            <a:r>
              <a:rPr lang="en-US" altLang="ko-KR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A7B08A-E0AB-4FCF-A47E-C5E89F0CC4B6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4148764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671FD3-A5AE-4D55-A961-319A01EBA055}"/>
                </a:ext>
              </a:extLst>
            </p:cNvPr>
            <p:cNvGrpSpPr/>
            <p:nvPr/>
          </p:nvGrpSpPr>
          <p:grpSpPr>
            <a:xfrm>
              <a:off x="4148764" y="265226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214E57-C967-47CB-B257-658F6D3221C6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26AC91B-3FF7-494C-AE11-2B1304078183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4FDD70-64ED-4237-8D56-FCC975B52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4148764" y="2652260"/>
              <a:ext cx="1864800" cy="5364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27D9935-6B66-48ED-B9AF-6B04F09414C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106" y="3577036"/>
              <a:ext cx="144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920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3890</Words>
  <Application>Microsoft Office PowerPoint</Application>
  <PresentationFormat>와이드스크린</PresentationFormat>
  <Paragraphs>633</Paragraphs>
  <Slides>32</Slides>
  <Notes>31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Arial Unicode MS</vt:lpstr>
      <vt:lpstr>Ubuntu Condensed</vt:lpstr>
      <vt:lpstr>나눔바른고딕</vt:lpstr>
      <vt:lpstr>맑은 고딕</vt:lpstr>
      <vt:lpstr>조선일보명조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168</cp:revision>
  <dcterms:created xsi:type="dcterms:W3CDTF">2019-05-01T02:18:31Z</dcterms:created>
  <dcterms:modified xsi:type="dcterms:W3CDTF">2019-05-08T07:16:18Z</dcterms:modified>
</cp:coreProperties>
</file>