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878" r:id="rId2"/>
    <p:sldId id="760" r:id="rId3"/>
    <p:sldId id="840" r:id="rId4"/>
    <p:sldId id="842" r:id="rId5"/>
    <p:sldId id="1002" r:id="rId6"/>
    <p:sldId id="919" r:id="rId7"/>
    <p:sldId id="1003" r:id="rId8"/>
    <p:sldId id="1004" r:id="rId9"/>
    <p:sldId id="933" r:id="rId10"/>
    <p:sldId id="934" r:id="rId11"/>
    <p:sldId id="936" r:id="rId12"/>
    <p:sldId id="994" r:id="rId13"/>
    <p:sldId id="949" r:id="rId14"/>
    <p:sldId id="939" r:id="rId15"/>
    <p:sldId id="995" r:id="rId16"/>
    <p:sldId id="996" r:id="rId17"/>
    <p:sldId id="997" r:id="rId18"/>
    <p:sldId id="998" r:id="rId19"/>
    <p:sldId id="999" r:id="rId20"/>
    <p:sldId id="1000" r:id="rId21"/>
    <p:sldId id="889" r:id="rId22"/>
    <p:sldId id="1001" r:id="rId23"/>
    <p:sldId id="1005" r:id="rId24"/>
    <p:sldId id="1006" r:id="rId25"/>
    <p:sldId id="891" r:id="rId26"/>
    <p:sldId id="1007" r:id="rId27"/>
    <p:sldId id="1008" r:id="rId28"/>
    <p:sldId id="875" r:id="rId29"/>
    <p:sldId id="864" r:id="rId30"/>
    <p:sldId id="915" r:id="rId31"/>
    <p:sldId id="916" r:id="rId32"/>
    <p:sldId id="917" r:id="rId33"/>
    <p:sldId id="965" r:id="rId34"/>
    <p:sldId id="968" r:id="rId35"/>
    <p:sldId id="969" r:id="rId36"/>
    <p:sldId id="970" r:id="rId37"/>
    <p:sldId id="844" r:id="rId38"/>
    <p:sldId id="850" r:id="rId39"/>
    <p:sldId id="851" r:id="rId40"/>
    <p:sldId id="855" r:id="rId41"/>
    <p:sldId id="852" r:id="rId42"/>
    <p:sldId id="854" r:id="rId43"/>
    <p:sldId id="856" r:id="rId44"/>
    <p:sldId id="858" r:id="rId45"/>
    <p:sldId id="85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214" autoAdjust="0"/>
  </p:normalViewPr>
  <p:slideViewPr>
    <p:cSldViewPr snapToGrid="0">
      <p:cViewPr varScale="1">
        <p:scale>
          <a:sx n="95" d="100"/>
          <a:sy n="95" d="100"/>
        </p:scale>
        <p:origin x="9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3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86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58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27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4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23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73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2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라인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그래프 결과 글로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 클라우드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15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48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89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34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61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선거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유세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글을 짧게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맡은 역할만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80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7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3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603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6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01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4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 엑셀로 사진 찍어서 수정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수치만 표시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퍼센트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표를 다음 페이지로 넘겨서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사용이유 한 줄로 줄이기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단어 설명 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예상 질문과 설명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사용자의 명령어 입력을 기다리며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사용자의 명령어 입력이 완료되면 해당 명령어를 실행하고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결과를 문자열 형태로 출력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통계적 분석에 사용될 수 있을만한 형태로 정리되고 가공된 데이터를 의미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1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플로우차트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비주얼로 바로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시각화로 붙이기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1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CF74-8BEF-4568-B721-E2194958F7ED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747B-04A9-483A-AE76-D44FE4F3A299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8DE3-ACA4-4AD9-BC1B-EECFA8A61876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F111-12F0-4A21-A34C-DBFB2F9931C4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326-720A-4A19-B056-E5435361EA94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3470-3EB4-471C-B4C2-CD8497CB03F1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8F28-0A70-4C93-B7B0-3B6AC2F04401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F5B1-B760-416F-BBE7-0D777527E521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D324-32DE-459A-A70B-DB6E8628E06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83F9-A1A0-4E10-B7D4-E14ACA21023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EA8-5EDD-4C7D-B945-C7881B481B6B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B160-8694-4B37-960F-775AFE7791BE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/get-search-twee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twitter.com/" TargetMode="External"/><Relationship Id="rId4" Type="http://schemas.openxmlformats.org/officeDocument/2006/relationships/hyperlink" Target="http://info.nec.go.kr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op2se1@gmail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ro8879@naver.com" TargetMode="External"/><Relationship Id="rId5" Type="http://schemas.openxmlformats.org/officeDocument/2006/relationships/hyperlink" Target="mailto:happykkk789@naver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leeyh5134@naver.com" TargetMode="Externa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hyperlink" Target="https://www.python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info.nec.go.k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qoop.apache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hadoop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" TargetMode="External"/><Relationship Id="rId5" Type="http://schemas.openxmlformats.org/officeDocument/2006/relationships/hyperlink" Target="https://openjdk.java.net/" TargetMode="External"/><Relationship Id="rId4" Type="http://schemas.openxmlformats.org/officeDocument/2006/relationships/hyperlink" Target="https://mariadb.com/kb/ko/mariad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1842248" y="2088582"/>
            <a:ext cx="9029700" cy="1226118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keywords Search API based the 19</a:t>
            </a:r>
            <a:r>
              <a:rPr lang="en-US" altLang="ko-KR" sz="2000" b="1" baseline="30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0FED5D-F295-4C08-AEC8-94833AEF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01219"/>
              </p:ext>
            </p:extLst>
          </p:nvPr>
        </p:nvGraphicFramePr>
        <p:xfrm>
          <a:off x="5950323" y="3429000"/>
          <a:ext cx="5096435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111">
                  <a:extLst>
                    <a:ext uri="{9D8B030D-6E8A-4147-A177-3AD203B41FA5}">
                      <a16:colId xmlns:a16="http://schemas.microsoft.com/office/drawing/2014/main" val="3741069749"/>
                    </a:ext>
                  </a:extLst>
                </a:gridCol>
                <a:gridCol w="3379324">
                  <a:extLst>
                    <a:ext uri="{9D8B030D-6E8A-4147-A177-3AD203B41FA5}">
                      <a16:colId xmlns:a16="http://schemas.microsoft.com/office/drawing/2014/main" val="2078644485"/>
                    </a:ext>
                  </a:extLst>
                </a:gridCol>
              </a:tblGrid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Subject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Industrial-Academic Capstone Design 1 (2019-1 semester)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534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Professor in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Professional Chong Hyun Sook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3678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VI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04614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Seok June (20165072)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6103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Bae In </a:t>
                      </a: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Gyu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(20165073)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4021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Seo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Jae Ick (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20144773)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47229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Presenter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Yun </a:t>
                      </a:r>
                      <a:r>
                        <a:rPr lang="en-US" altLang="ko-KR" sz="14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hyuck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(20165062)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2193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Announcement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2019.06.13.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91DC07-52A9-4477-B8FD-8A8DFD1A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9" y="2552986"/>
            <a:ext cx="1873521" cy="217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91876-09F0-467F-A794-DC787FA2C871}"/>
              </a:ext>
            </a:extLst>
          </p:cNvPr>
          <p:cNvSpPr/>
          <p:nvPr/>
        </p:nvSpPr>
        <p:spPr>
          <a:xfrm>
            <a:off x="3505443" y="3317380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AFEBE9-F857-494A-BF35-646095DE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51" y="2552987"/>
            <a:ext cx="4664904" cy="21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C7AF60-64FD-4908-B77D-BD8CB89F9BDE}"/>
              </a:ext>
            </a:extLst>
          </p:cNvPr>
          <p:cNvCxnSpPr>
            <a:cxnSpLocks/>
          </p:cNvCxnSpPr>
          <p:nvPr/>
        </p:nvCxnSpPr>
        <p:spPr>
          <a:xfrm>
            <a:off x="4756200" y="3510510"/>
            <a:ext cx="256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2A144E-CC3B-40E7-866A-1EF663DB47D7}"/>
              </a:ext>
            </a:extLst>
          </p:cNvPr>
          <p:cNvSpPr/>
          <p:nvPr/>
        </p:nvSpPr>
        <p:spPr>
          <a:xfrm>
            <a:off x="9333042" y="2671933"/>
            <a:ext cx="360226" cy="241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2B922-755E-435B-9DDB-4B5B109C2415}"/>
              </a:ext>
            </a:extLst>
          </p:cNvPr>
          <p:cNvSpPr/>
          <p:nvPr/>
        </p:nvSpPr>
        <p:spPr>
          <a:xfrm>
            <a:off x="3354253" y="2606623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C942C6-81D3-4D79-8932-C5420EC07634}"/>
              </a:ext>
            </a:extLst>
          </p:cNvPr>
          <p:cNvSpPr/>
          <p:nvPr/>
        </p:nvSpPr>
        <p:spPr>
          <a:xfrm>
            <a:off x="571500" y="5463628"/>
            <a:ext cx="11295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After logging in to the Twitter developer's site, you can upgrade it through Subscription.</a:t>
            </a:r>
            <a:endParaRPr lang="ko-KR" altLang="en-US" sz="24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80034A-0350-4D65-8F01-18F3DE69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8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6BA7C-C1A5-44AA-8F6D-9D8959D2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" y="2080633"/>
            <a:ext cx="5743480" cy="3628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0CFAF-D619-415D-899C-06ADE1151E3D}"/>
              </a:ext>
            </a:extLst>
          </p:cNvPr>
          <p:cNvSpPr/>
          <p:nvPr/>
        </p:nvSpPr>
        <p:spPr>
          <a:xfrm>
            <a:off x="6376815" y="2086969"/>
            <a:ext cx="5667634" cy="3621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What's the difference between Sandbox and Premium?</a:t>
            </a:r>
          </a:p>
          <a:p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tweets you can import from 100 to 500 on a single request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The number of characters in a tweet that can be viewed increases from 128 to 1024 characters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requests per minute from 30 to 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629D94-076D-4528-9B8B-40625E3D92DF}"/>
              </a:ext>
            </a:extLst>
          </p:cNvPr>
          <p:cNvSpPr/>
          <p:nvPr/>
        </p:nvSpPr>
        <p:spPr>
          <a:xfrm>
            <a:off x="2278085" y="2623190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A73ACC-C47D-484A-9B06-7D9FB5173128}"/>
              </a:ext>
            </a:extLst>
          </p:cNvPr>
          <p:cNvSpPr/>
          <p:nvPr/>
        </p:nvSpPr>
        <p:spPr>
          <a:xfrm>
            <a:off x="2278084" y="3132747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9EA8E-EFF4-4BB5-910B-F51346653576}"/>
              </a:ext>
            </a:extLst>
          </p:cNvPr>
          <p:cNvSpPr/>
          <p:nvPr/>
        </p:nvSpPr>
        <p:spPr>
          <a:xfrm>
            <a:off x="2283575" y="3628168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B2F0F7-4C5F-4086-B60D-9D0C4D06F854}"/>
              </a:ext>
            </a:extLst>
          </p:cNvPr>
          <p:cNvSpPr/>
          <p:nvPr/>
        </p:nvSpPr>
        <p:spPr>
          <a:xfrm>
            <a:off x="4873709" y="4709539"/>
            <a:ext cx="461863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33C7A-27E1-4002-A52D-2CAF7864C40E}"/>
              </a:ext>
            </a:extLst>
          </p:cNvPr>
          <p:cNvSpPr/>
          <p:nvPr/>
        </p:nvSpPr>
        <p:spPr>
          <a:xfrm>
            <a:off x="2907220" y="4714302"/>
            <a:ext cx="591696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4EDF5-51F5-43F9-B3E6-12C5510035B7}"/>
              </a:ext>
            </a:extLst>
          </p:cNvPr>
          <p:cNvSpPr/>
          <p:nvPr/>
        </p:nvSpPr>
        <p:spPr>
          <a:xfrm>
            <a:off x="4187041" y="6066690"/>
            <a:ext cx="389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So we used the premium version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06D8E-9D11-4034-A8E6-F870432A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0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634A53-5678-46CC-A0B0-6F81A1772EFE}"/>
              </a:ext>
            </a:extLst>
          </p:cNvPr>
          <p:cNvSpPr/>
          <p:nvPr/>
        </p:nvSpPr>
        <p:spPr>
          <a:xfrm>
            <a:off x="1019739" y="1164851"/>
            <a:ext cx="3078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Execution of T-SA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F9292-4C71-4F57-9B65-7B2D2E05E455}"/>
              </a:ext>
            </a:extLst>
          </p:cNvPr>
          <p:cNvSpPr/>
          <p:nvPr/>
        </p:nvSpPr>
        <p:spPr>
          <a:xfrm>
            <a:off x="5214116" y="2548061"/>
            <a:ext cx="5745239" cy="144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for x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for y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(Title[x])):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print('%</a:t>
            </a:r>
            <a:r>
              <a:rPr lang="en-US" altLang="ko-KR" sz="1600" dirty="0" err="1">
                <a:solidFill>
                  <a:schemeClr val="tx1"/>
                </a:solidFill>
              </a:rPr>
              <a:t>s.%s</a:t>
            </a:r>
            <a:r>
              <a:rPr lang="en-US" altLang="ko-KR" sz="1600" dirty="0">
                <a:solidFill>
                  <a:schemeClr val="tx1"/>
                </a:solidFill>
              </a:rPr>
              <a:t>' % (x + 1, Title[x][y])) if y == 0 else print('\</a:t>
            </a:r>
            <a:r>
              <a:rPr lang="en-US" altLang="ko-KR" sz="1600" dirty="0" err="1">
                <a:solidFill>
                  <a:schemeClr val="tx1"/>
                </a:solidFill>
              </a:rPr>
              <a:t>t%s%s</a:t>
            </a:r>
            <a:r>
              <a:rPr lang="en-US" altLang="ko-KR" sz="1600" dirty="0">
                <a:solidFill>
                  <a:schemeClr val="tx1"/>
                </a:solidFill>
              </a:rPr>
              <a:t>.%s' % (x + 1, y, Title[x][y]))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print('Choice Number(XX) &gt;&gt;&gt;')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B4DC94-7F36-4A14-A9F7-75F542E14435}"/>
              </a:ext>
            </a:extLst>
          </p:cNvPr>
          <p:cNvSpPr/>
          <p:nvPr/>
        </p:nvSpPr>
        <p:spPr>
          <a:xfrm>
            <a:off x="5214116" y="4258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Print the contents of the Title list using a repeated statement to reduce the use of the Print function.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E080D-58FF-40F6-A4CC-39FEFF2F7BA0}"/>
              </a:ext>
            </a:extLst>
          </p:cNvPr>
          <p:cNvSpPr/>
          <p:nvPr/>
        </p:nvSpPr>
        <p:spPr>
          <a:xfrm>
            <a:off x="5214116" y="5167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Each number has the function of importing data from a Twitter, storing or normalizing the data.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7B432-DE94-41F9-A07F-A2F47EDF1C1E}"/>
              </a:ext>
            </a:extLst>
          </p:cNvPr>
          <p:cNvSpPr/>
          <p:nvPr/>
        </p:nvSpPr>
        <p:spPr>
          <a:xfrm>
            <a:off x="7153835" y="2649072"/>
            <a:ext cx="504265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23933-8EEC-4E40-9AE8-336737567B8D}"/>
              </a:ext>
            </a:extLst>
          </p:cNvPr>
          <p:cNvCxnSpPr>
            <a:stCxn id="13" idx="0"/>
          </p:cNvCxnSpPr>
          <p:nvPr/>
        </p:nvCxnSpPr>
        <p:spPr>
          <a:xfrm flipV="1">
            <a:off x="7405968" y="2285844"/>
            <a:ext cx="252132" cy="363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AC7977-DC7E-47D1-A154-0EA7B88E7B9D}"/>
              </a:ext>
            </a:extLst>
          </p:cNvPr>
          <p:cNvSpPr/>
          <p:nvPr/>
        </p:nvSpPr>
        <p:spPr>
          <a:xfrm>
            <a:off x="7587254" y="2082957"/>
            <a:ext cx="2550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Title list stored of python list</a:t>
            </a:r>
            <a:endParaRPr lang="ko-KR" altLang="en-US" sz="1400" dirty="0"/>
          </a:p>
        </p:txBody>
      </p:sp>
      <p:pic>
        <p:nvPicPr>
          <p:cNvPr id="1026" name="Picture 2" descr="Menu.png">
            <a:extLst>
              <a:ext uri="{FF2B5EF4-FFF2-40B4-BE49-F238E27FC236}">
                <a16:creationId xmlns:a16="http://schemas.microsoft.com/office/drawing/2014/main" id="{F76D5083-03ED-427F-9770-927DDB8C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2" y="1740161"/>
            <a:ext cx="3817845" cy="47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850144-7BFB-4B90-8196-1EC5C9E9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8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3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11, Search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38410"/>
            <a:ext cx="5008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sz="1600" dirty="0" err="1"/>
              <a:t>SearchTweet</a:t>
            </a:r>
            <a:r>
              <a:rPr lang="en-US" altLang="ko-KR" sz="1600" dirty="0"/>
              <a:t> function on TwitterAPI.py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12B7B-5149-4258-BCA3-2BAC77B7B020}"/>
              </a:ext>
            </a:extLst>
          </p:cNvPr>
          <p:cNvSpPr/>
          <p:nvPr/>
        </p:nvSpPr>
        <p:spPr>
          <a:xfrm>
            <a:off x="2115669" y="2756657"/>
            <a:ext cx="8184777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requests.get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searchUrl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headers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searchHeaders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params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searchParams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5CA9-C89C-4590-8966-01DD4F887400}"/>
              </a:ext>
            </a:extLst>
          </p:cNvPr>
          <p:cNvSpPr txBox="1"/>
          <p:nvPr/>
        </p:nvSpPr>
        <p:spPr>
          <a:xfrm>
            <a:off x="2115670" y="2387325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Request Tweets from </a:t>
            </a:r>
            <a:r>
              <a:rPr lang="en-US" altLang="ko-KR" b="1" dirty="0"/>
              <a:t>Full-Archive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07C72F-93A4-4245-9CF2-F2BC1D933B13}"/>
              </a:ext>
            </a:extLst>
          </p:cNvPr>
          <p:cNvSpPr/>
          <p:nvPr/>
        </p:nvSpPr>
        <p:spPr>
          <a:xfrm>
            <a:off x="2115670" y="4016888"/>
            <a:ext cx="8703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headers</a:t>
            </a:r>
            <a:r>
              <a:rPr lang="en-US" altLang="ko-KR" dirty="0"/>
              <a:t> means the accessible key that was previously issued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C541B1-5EC3-4B3A-9642-1436B9D4AC36}"/>
              </a:ext>
            </a:extLst>
          </p:cNvPr>
          <p:cNvSpPr/>
          <p:nvPr/>
        </p:nvSpPr>
        <p:spPr>
          <a:xfrm>
            <a:off x="2115670" y="4680601"/>
            <a:ext cx="81108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params</a:t>
            </a:r>
            <a:r>
              <a:rPr lang="en-US" altLang="ko-KR" dirty="0"/>
              <a:t> is a search query that brings out tweets mentioned by five candidates during the election.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293-C2F2-42B3-B592-FBDC6AD3DD1E}"/>
              </a:ext>
            </a:extLst>
          </p:cNvPr>
          <p:cNvSpPr/>
          <p:nvPr/>
        </p:nvSpPr>
        <p:spPr>
          <a:xfrm>
            <a:off x="2115670" y="3353175"/>
            <a:ext cx="6214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searchUrl</a:t>
            </a:r>
            <a:r>
              <a:rPr lang="en-US" altLang="ko-KR" dirty="0"/>
              <a:t> means Response, an array of Tweet JSON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264054-70E3-487F-A6D0-ADBDC5E44588}"/>
              </a:ext>
            </a:extLst>
          </p:cNvPr>
          <p:cNvSpPr/>
          <p:nvPr/>
        </p:nvSpPr>
        <p:spPr>
          <a:xfrm>
            <a:off x="8414133" y="6144709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12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48D65-DD73-42D5-85EE-2BC228F8D057}"/>
              </a:ext>
            </a:extLst>
          </p:cNvPr>
          <p:cNvSpPr/>
          <p:nvPr/>
        </p:nvSpPr>
        <p:spPr>
          <a:xfrm>
            <a:off x="2617130" y="5674265"/>
            <a:ext cx="6957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Candidates : Hong Joon-</a:t>
            </a:r>
            <a:r>
              <a:rPr lang="en-US" altLang="ko-KR" sz="1200" dirty="0" err="1"/>
              <a:t>pyo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Ahn</a:t>
            </a:r>
            <a:r>
              <a:rPr lang="en-US" altLang="ko-KR" sz="1200" dirty="0"/>
              <a:t> Cheol-</a:t>
            </a:r>
            <a:r>
              <a:rPr lang="en-US" altLang="ko-KR" sz="1200" dirty="0" err="1"/>
              <a:t>soo</a:t>
            </a:r>
            <a:r>
              <a:rPr lang="en-US" altLang="ko-KR" sz="1200" dirty="0"/>
              <a:t> and Moon Jae-in, </a:t>
            </a:r>
            <a:r>
              <a:rPr lang="en-US" altLang="ko-KR" sz="1200" dirty="0" err="1"/>
              <a:t>Yoo</a:t>
            </a:r>
            <a:r>
              <a:rPr lang="en-US" altLang="ko-KR" sz="1200" dirty="0"/>
              <a:t> Seung-min, Sim Sang-</a:t>
            </a:r>
            <a:r>
              <a:rPr lang="en-US" altLang="ko-KR" sz="1200" dirty="0" err="1"/>
              <a:t>jung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422ED-1932-47E9-9284-B0EBC6F5D3E6}"/>
              </a:ext>
            </a:extLst>
          </p:cNvPr>
          <p:cNvSpPr/>
          <p:nvPr/>
        </p:nvSpPr>
        <p:spPr>
          <a:xfrm>
            <a:off x="2617129" y="5941141"/>
            <a:ext cx="6957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election period : 2017.04.18 ~ 2017.05.10 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6A22CB-452F-4F92-94D3-22BCBA1E8B6D}"/>
              </a:ext>
            </a:extLst>
          </p:cNvPr>
          <p:cNvSpPr/>
          <p:nvPr/>
        </p:nvSpPr>
        <p:spPr>
          <a:xfrm>
            <a:off x="5791201" y="24997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Tweets Per Response (10~500, Sandbox(~100), Premium(~500))</a:t>
            </a:r>
            <a:endParaRPr lang="ko-KR" altLang="en-US" sz="1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B5D285-2631-41AD-93A3-CEDDCB08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2997A9-76DD-44FB-8883-7AC0BC848202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10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ECCBC-428C-4FF3-9447-9AC406B3BBD5}"/>
              </a:ext>
            </a:extLst>
          </p:cNvPr>
          <p:cNvSpPr/>
          <p:nvPr/>
        </p:nvSpPr>
        <p:spPr>
          <a:xfrm>
            <a:off x="475129" y="3056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{ "statuses": [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20:01:29 +0000 2019", "id": 1125490788736032770,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"1125490788736032770", "text": "Today's new update means that you can finally add Pizza Cat to your Retweet with comments! Learn more about this ne… https://t.co/Rbc9TF2s5X",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"https://t.co/Rbc9TF2s5X",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/web/status/1125490788736032770",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="https://mobile.twitter.com"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App&lt;/a&gt;",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2A1449-A2BD-47F3-B712-3438C14BBB8B}"/>
              </a:ext>
            </a:extLst>
          </p:cNvPr>
          <p:cNvSpPr/>
          <p:nvPr/>
        </p:nvSpPr>
        <p:spPr>
          <a:xfrm>
            <a:off x="627529" y="32093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 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true, "</a:t>
            </a:r>
            <a:r>
              <a:rPr lang="en-US" altLang="ko-KR" sz="1200" dirty="0" err="1"/>
              <a:t>quoted_status_id</a:t>
            </a:r>
            <a:r>
              <a:rPr lang="en-US" altLang="ko-KR" sz="1200" dirty="0"/>
              <a:t>": 1125479034513645569, "</a:t>
            </a:r>
            <a:r>
              <a:rPr lang="en-US" altLang="ko-KR" sz="1200" dirty="0" err="1"/>
              <a:t>quoted_status_id_str</a:t>
            </a:r>
            <a:r>
              <a:rPr lang="en-US" altLang="ko-KR" sz="1200" dirty="0"/>
              <a:t>": "1125479034513645569", "</a:t>
            </a:r>
            <a:r>
              <a:rPr lang="en-US" altLang="ko-KR" sz="1200" dirty="0" err="1"/>
              <a:t>quoted_status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19:14:46 +0000 2019",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83749" y="1735815"/>
            <a:ext cx="10779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https://developer.twitter.com/en/docs/tweets/search/api-reference/get-search-tweets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E81725-F5A7-4C1C-971E-4A566A226725}"/>
              </a:ext>
            </a:extLst>
          </p:cNvPr>
          <p:cNvSpPr/>
          <p:nvPr/>
        </p:nvSpPr>
        <p:spPr>
          <a:xfrm>
            <a:off x="349623" y="1367972"/>
            <a:ext cx="569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&lt;Tweets in JSON format when using Search API&gt;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BA40A-767E-4F8F-A0A6-CBA2129477DD}"/>
              </a:ext>
            </a:extLst>
          </p:cNvPr>
          <p:cNvSpPr/>
          <p:nvPr/>
        </p:nvSpPr>
        <p:spPr>
          <a:xfrm>
            <a:off x="779929" y="33617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"id": 1125479034513645569,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"1125479034513645569", "text": "It's easy to express yourself by Retweeting with a comment. What if you could take it a step further and include me… https://t.co/YTqpNZZ8M9",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"https://t.co/YTqpNZZ8M9",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/web/status/1125479034513645569",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Client&lt;/a&gt;",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17874544,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"17874544", "name": "Twitter Support",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TwitterSupport</a:t>
            </a:r>
            <a:r>
              <a:rPr lang="en-US" altLang="ko-KR" sz="1200" dirty="0"/>
              <a:t>", "location": "Twitter HQ", "description": "Your official source for Twitter Support. We're available 24/7 via Direct Message to answer account questions. Follow us for tips, tricks, and announcements.",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"https://help.twitter.com",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"help.twitter.com",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B981A4-E97A-49F0-83FC-F78284156D54}"/>
              </a:ext>
            </a:extLst>
          </p:cNvPr>
          <p:cNvSpPr/>
          <p:nvPr/>
        </p:nvSpPr>
        <p:spPr>
          <a:xfrm>
            <a:off x="932329" y="35141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5861908,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17,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15129,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"Thu Dec 04 18:51:57 +0000 2008",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313,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27955,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/941807338171777025/PRP6vwDq_normal.jpg",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/17874544/1499274456",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1466,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3990,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20,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44,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May 04 15:00:33 +0000 2019", "id": 1124690280777699328,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"1124690280777699328", "text": "If you're at #Pycon2019 and you use Twitter data or the Twitter API with your code, we are running an Open Space in… https://t.co/mVLIzEr9Gx", "truncated": true, "entities": { "hashtags": [ { "text": "Pycon2019", "indices": [ 13, 23 ] } ],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80170-C3DA-4095-834C-2DD52F04C78E}"/>
              </a:ext>
            </a:extLst>
          </p:cNvPr>
          <p:cNvSpPr/>
          <p:nvPr/>
        </p:nvSpPr>
        <p:spPr>
          <a:xfrm>
            <a:off x="1084729" y="36665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"https://t.co/mVLIzEr9Gx",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/web/status/1124690280777699328",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for iPhone&lt;/a&gt;",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21A337-1BFE-4934-9C78-5ABD75CAE0C0}"/>
              </a:ext>
            </a:extLst>
          </p:cNvPr>
          <p:cNvSpPr/>
          <p:nvPr/>
        </p:nvSpPr>
        <p:spPr>
          <a:xfrm>
            <a:off x="1237129" y="3818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12,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27,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 ], "</a:t>
            </a:r>
            <a:r>
              <a:rPr lang="en-US" altLang="ko-KR" sz="1200" dirty="0" err="1"/>
              <a:t>search_metadata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completed_in</a:t>
            </a:r>
            <a:r>
              <a:rPr lang="en-US" altLang="ko-KR" sz="1200" dirty="0"/>
              <a:t>": 0.047, "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": 1125490788736032770, "</a:t>
            </a:r>
            <a:r>
              <a:rPr lang="en-US" altLang="ko-KR" sz="1200" dirty="0" err="1"/>
              <a:t>max_id_str</a:t>
            </a:r>
            <a:r>
              <a:rPr lang="en-US" altLang="ko-KR" sz="1200" dirty="0"/>
              <a:t>": "1125490788736032770", "</a:t>
            </a:r>
            <a:r>
              <a:rPr lang="en-US" altLang="ko-KR" sz="1200" dirty="0" err="1"/>
              <a:t>next_results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=1124690280777699327&amp;q=from%3Atwitterdev&amp;count=2&amp;include_entities=1&amp;result_type=mixed", "query": "from%3Atwitterdev", "</a:t>
            </a:r>
            <a:r>
              <a:rPr lang="en-US" altLang="ko-KR" sz="1200" dirty="0" err="1"/>
              <a:t>refresh_url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=1125490788736032770&amp;q=from%3Atwitterdev&amp;result_type=</a:t>
            </a:r>
            <a:r>
              <a:rPr lang="en-US" altLang="ko-KR" sz="1200" dirty="0" err="1"/>
              <a:t>mixed&amp;include_entities</a:t>
            </a:r>
            <a:r>
              <a:rPr lang="en-US" altLang="ko-KR" sz="1200" dirty="0"/>
              <a:t>=1", "count": 2, "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": 0, "</a:t>
            </a:r>
            <a:r>
              <a:rPr lang="en-US" altLang="ko-KR" sz="1200" dirty="0" err="1"/>
              <a:t>since_id_str</a:t>
            </a:r>
            <a:r>
              <a:rPr lang="en-US" altLang="ko-KR" sz="1200" dirty="0"/>
              <a:t>": "0" } 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67957C-77BC-413A-93B7-31FF57D9AF2D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3D762-7B3F-4087-86ED-97277179D56D}"/>
              </a:ext>
            </a:extLst>
          </p:cNvPr>
          <p:cNvSpPr/>
          <p:nvPr/>
        </p:nvSpPr>
        <p:spPr>
          <a:xfrm>
            <a:off x="2440640" y="2426767"/>
            <a:ext cx="7274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Use JSON to make and save user information in a list of tweets.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0B12D-2C06-41E9-8DAF-C200F98C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2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21, 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dbSelect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3D0FA-5452-4651-9145-6A940D16D780}"/>
              </a:ext>
            </a:extLst>
          </p:cNvPr>
          <p:cNvSpPr/>
          <p:nvPr/>
        </p:nvSpPr>
        <p:spPr>
          <a:xfrm>
            <a:off x="8393963" y="6140824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E3A46-FF71-4CBC-85F9-BC78CE0C081D}"/>
              </a:ext>
            </a:extLst>
          </p:cNvPr>
          <p:cNvSpPr/>
          <p:nvPr/>
        </p:nvSpPr>
        <p:spPr>
          <a:xfrm>
            <a:off x="2805954" y="2780230"/>
            <a:ext cx="761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All of them use the </a:t>
            </a:r>
            <a:r>
              <a:rPr lang="en-US" altLang="ko-KR" b="1" u="sng" dirty="0" err="1">
                <a:solidFill>
                  <a:srgbClr val="FF0000"/>
                </a:solidFill>
              </a:rPr>
              <a:t>dbConnection</a:t>
            </a:r>
            <a:r>
              <a:rPr lang="en-US" altLang="ko-KR" b="1" dirty="0"/>
              <a:t> function to access MariaDB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F405B-388B-4C95-9A88-A2F9DEB199C9}"/>
              </a:ext>
            </a:extLst>
          </p:cNvPr>
          <p:cNvSpPr/>
          <p:nvPr/>
        </p:nvSpPr>
        <p:spPr>
          <a:xfrm>
            <a:off x="3429754" y="3717640"/>
            <a:ext cx="5122575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‘SELECT %s FROM %s %s;' % (</a:t>
            </a:r>
            <a:r>
              <a:rPr lang="en-US" altLang="ko-KR" b="1" dirty="0">
                <a:solidFill>
                  <a:srgbClr val="FF0000"/>
                </a:solidFill>
              </a:rPr>
              <a:t>cols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tabs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cond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3A330-176B-45E0-B7BF-70E4AC21BEF2}"/>
              </a:ext>
            </a:extLst>
          </p:cNvPr>
          <p:cNvSpPr/>
          <p:nvPr/>
        </p:nvSpPr>
        <p:spPr>
          <a:xfrm>
            <a:off x="3532093" y="2580394"/>
            <a:ext cx="6405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It can be connected with host address, ID and password information for the Database.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C049FD-B880-44A0-934C-04396C7E7102}"/>
              </a:ext>
            </a:extLst>
          </p:cNvPr>
          <p:cNvSpPr/>
          <p:nvPr/>
        </p:nvSpPr>
        <p:spPr>
          <a:xfrm>
            <a:off x="3319543" y="3441731"/>
            <a:ext cx="2827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SELECT Statement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640AF-1F30-44B2-BA4E-FE4CEF9AE617}"/>
              </a:ext>
            </a:extLst>
          </p:cNvPr>
          <p:cNvSpPr txBox="1"/>
          <p:nvPr/>
        </p:nvSpPr>
        <p:spPr>
          <a:xfrm>
            <a:off x="3210537" y="4475916"/>
            <a:ext cx="581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cols</a:t>
            </a:r>
            <a:r>
              <a:rPr lang="en-US" altLang="ko-KR" dirty="0"/>
              <a:t> means the column of the table to be inquired.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9EBA1-FC25-4DB4-B710-F0F8762CA12B}"/>
              </a:ext>
            </a:extLst>
          </p:cNvPr>
          <p:cNvSpPr txBox="1"/>
          <p:nvPr/>
        </p:nvSpPr>
        <p:spPr>
          <a:xfrm>
            <a:off x="3210537" y="5061121"/>
            <a:ext cx="4401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tabs</a:t>
            </a:r>
            <a:r>
              <a:rPr lang="en-US" altLang="ko-KR" dirty="0"/>
              <a:t> means the table to be inquired.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0BA5B-D0ED-4A11-9805-6B4AA423B461}"/>
              </a:ext>
            </a:extLst>
          </p:cNvPr>
          <p:cNvSpPr txBox="1"/>
          <p:nvPr/>
        </p:nvSpPr>
        <p:spPr>
          <a:xfrm>
            <a:off x="3210537" y="5646326"/>
            <a:ext cx="629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cond</a:t>
            </a:r>
            <a:r>
              <a:rPr lang="en-US" altLang="ko-KR" dirty="0"/>
              <a:t> means to specify the conditions to be inquired.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2E9F797-D491-48B8-909D-739E5D8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3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2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23, Insert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dbInsert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E4727A-EF35-43E4-AC36-6675F70947BD}"/>
              </a:ext>
            </a:extLst>
          </p:cNvPr>
          <p:cNvSpPr/>
          <p:nvPr/>
        </p:nvSpPr>
        <p:spPr>
          <a:xfrm>
            <a:off x="8407409" y="6123239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D490-A51E-4B11-A484-C90820D0F1B3}"/>
              </a:ext>
            </a:extLst>
          </p:cNvPr>
          <p:cNvSpPr/>
          <p:nvPr/>
        </p:nvSpPr>
        <p:spPr>
          <a:xfrm>
            <a:off x="3133922" y="3690752"/>
            <a:ext cx="6023524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'INSERT INTO ' +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r>
              <a:rPr lang="en-US" altLang="ko-KR" dirty="0">
                <a:solidFill>
                  <a:schemeClr val="tx1"/>
                </a:solidFill>
              </a:rPr>
              <a:t> + VALUES(%s, %s, %s, </a:t>
            </a:r>
            <a:r>
              <a:rPr lang="en-US" altLang="ko-KR" u="sng" dirty="0">
                <a:solidFill>
                  <a:schemeClr val="tx1"/>
                </a:solidFill>
              </a:rPr>
              <a:t>%s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0D74B-CEA8-409D-9464-790904889A92}"/>
              </a:ext>
            </a:extLst>
          </p:cNvPr>
          <p:cNvSpPr/>
          <p:nvPr/>
        </p:nvSpPr>
        <p:spPr>
          <a:xfrm>
            <a:off x="3023711" y="3414843"/>
            <a:ext cx="2837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INSERT Statement</a:t>
            </a:r>
            <a:endParaRPr lang="ko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070CF-B57E-4B77-95E4-1008246ECDFF}"/>
              </a:ext>
            </a:extLst>
          </p:cNvPr>
          <p:cNvSpPr/>
          <p:nvPr/>
        </p:nvSpPr>
        <p:spPr>
          <a:xfrm>
            <a:off x="2635447" y="2591545"/>
            <a:ext cx="712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Check for </a:t>
            </a:r>
            <a:r>
              <a:rPr lang="en-US" altLang="ko-KR" b="1" u="sng" dirty="0">
                <a:solidFill>
                  <a:srgbClr val="FF0000"/>
                </a:solidFill>
              </a:rPr>
              <a:t>duplication of data</a:t>
            </a:r>
            <a:r>
              <a:rPr lang="en-US" altLang="ko-KR" b="1" dirty="0"/>
              <a:t> in the database before inserting.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9D7764-1FCA-4433-9996-94E0712034B8}"/>
              </a:ext>
            </a:extLst>
          </p:cNvPr>
          <p:cNvSpPr/>
          <p:nvPr/>
        </p:nvSpPr>
        <p:spPr>
          <a:xfrm>
            <a:off x="985706" y="4465114"/>
            <a:ext cx="10781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TableNm</a:t>
            </a:r>
            <a:r>
              <a:rPr lang="en-US" altLang="ko-KR" dirty="0"/>
              <a:t> means the table name and has a value that corresponds to the column in each table.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9C6D3-86B7-464F-8407-D6022BF559A5}"/>
              </a:ext>
            </a:extLst>
          </p:cNvPr>
          <p:cNvSpPr txBox="1"/>
          <p:nvPr/>
        </p:nvSpPr>
        <p:spPr>
          <a:xfrm>
            <a:off x="6898076" y="3432683"/>
            <a:ext cx="275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insert tweeter information</a:t>
            </a:r>
            <a:endParaRPr lang="ko-KR" altLang="en-US" sz="14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304A27-BD24-4E10-989E-44096AF0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7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25, Delete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dbDelete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1DD97-2578-41E3-AB4E-A32F669B4E02}"/>
              </a:ext>
            </a:extLst>
          </p:cNvPr>
          <p:cNvSpPr/>
          <p:nvPr/>
        </p:nvSpPr>
        <p:spPr>
          <a:xfrm>
            <a:off x="8037610" y="6088105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26~28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AD4E52-BA18-4FAC-B597-2FB59387075A}"/>
              </a:ext>
            </a:extLst>
          </p:cNvPr>
          <p:cNvSpPr/>
          <p:nvPr/>
        </p:nvSpPr>
        <p:spPr>
          <a:xfrm>
            <a:off x="3133922" y="2937716"/>
            <a:ext cx="3502202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'DELETE FROM %s;' %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21AE4-4229-4187-BE63-73883574B441}"/>
              </a:ext>
            </a:extLst>
          </p:cNvPr>
          <p:cNvSpPr/>
          <p:nvPr/>
        </p:nvSpPr>
        <p:spPr>
          <a:xfrm>
            <a:off x="3023711" y="2661807"/>
            <a:ext cx="2845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DELETE Statement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6748B5-B185-4525-8EE0-A49A7747C90F}"/>
              </a:ext>
            </a:extLst>
          </p:cNvPr>
          <p:cNvSpPr/>
          <p:nvPr/>
        </p:nvSpPr>
        <p:spPr>
          <a:xfrm>
            <a:off x="3023711" y="3594815"/>
            <a:ext cx="6846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TableNm</a:t>
            </a:r>
            <a:r>
              <a:rPr lang="en-US" altLang="ko-KR" sz="2800" b="1" dirty="0"/>
              <a:t> </a:t>
            </a:r>
            <a:r>
              <a:rPr lang="en-US" altLang="ko-KR" dirty="0"/>
              <a:t>is the name of the table to be deleted.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51670-EECC-44D3-A896-277039696CAD}"/>
              </a:ext>
            </a:extLst>
          </p:cNvPr>
          <p:cNvSpPr/>
          <p:nvPr/>
        </p:nvSpPr>
        <p:spPr>
          <a:xfrm>
            <a:off x="2607801" y="4712489"/>
            <a:ext cx="697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Lastly, all of them use the </a:t>
            </a:r>
            <a:r>
              <a:rPr lang="en-US" altLang="ko-KR" b="1" dirty="0" err="1">
                <a:solidFill>
                  <a:srgbClr val="FF0000"/>
                </a:solidFill>
              </a:rPr>
              <a:t>dbClose</a:t>
            </a:r>
            <a:r>
              <a:rPr lang="en-US" altLang="ko-KR" b="1" dirty="0"/>
              <a:t> function to close MariaDB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285FC3-3AE8-4C27-98A5-A99D9E77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0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804790"/>
            <a:ext cx="7416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The Commands that Sqoop Import, Map/Reduce, Sqoop export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769D28-314E-46F2-BBD6-5D2E1C0F3C53}"/>
              </a:ext>
            </a:extLst>
          </p:cNvPr>
          <p:cNvSpPr/>
          <p:nvPr/>
        </p:nvSpPr>
        <p:spPr>
          <a:xfrm>
            <a:off x="3792822" y="2911711"/>
            <a:ext cx="7093527" cy="78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247369-627E-4545-A590-FAC67992EF79}"/>
              </a:ext>
            </a:extLst>
          </p:cNvPr>
          <p:cNvGrpSpPr/>
          <p:nvPr/>
        </p:nvGrpSpPr>
        <p:grpSpPr>
          <a:xfrm>
            <a:off x="3934551" y="3067032"/>
            <a:ext cx="6820459" cy="521494"/>
            <a:chOff x="4000220" y="3466557"/>
            <a:chExt cx="6820459" cy="5214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4EB20F-81AC-40C9-8364-2F5D919BD2F8}"/>
                </a:ext>
              </a:extLst>
            </p:cNvPr>
            <p:cNvSpPr/>
            <p:nvPr/>
          </p:nvSpPr>
          <p:spPr>
            <a:xfrm>
              <a:off x="400022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import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934146-8F46-4A98-980C-7AF259325FB5}"/>
                </a:ext>
              </a:extLst>
            </p:cNvPr>
            <p:cNvSpPr/>
            <p:nvPr/>
          </p:nvSpPr>
          <p:spPr>
            <a:xfrm>
              <a:off x="6629119" y="3466557"/>
              <a:ext cx="1562661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Map/Reduce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E827C0-9BE0-4DDF-9F9A-D2FBBB04BD64}"/>
                </a:ext>
              </a:extLst>
            </p:cNvPr>
            <p:cNvSpPr/>
            <p:nvPr/>
          </p:nvSpPr>
          <p:spPr>
            <a:xfrm>
              <a:off x="912761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export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711385-AA28-407F-88B6-08DA0DD13667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693289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96DFFE8-62A3-4DFF-AC23-F7C5716CA821}"/>
                </a:ext>
              </a:extLst>
            </p:cNvPr>
            <p:cNvCxnSpPr/>
            <p:nvPr/>
          </p:nvCxnSpPr>
          <p:spPr>
            <a:xfrm>
              <a:off x="819178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DB26E5-3E06-487C-B78A-013C0E432503}"/>
              </a:ext>
            </a:extLst>
          </p:cNvPr>
          <p:cNvGrpSpPr/>
          <p:nvPr/>
        </p:nvGrpSpPr>
        <p:grpSpPr>
          <a:xfrm>
            <a:off x="1305652" y="3067032"/>
            <a:ext cx="2628899" cy="521494"/>
            <a:chOff x="1371321" y="3466557"/>
            <a:chExt cx="2628899" cy="5214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E818CA-4D77-455B-BD40-D9104212AC9A}"/>
                </a:ext>
              </a:extLst>
            </p:cNvPr>
            <p:cNvSpPr/>
            <p:nvPr/>
          </p:nvSpPr>
          <p:spPr>
            <a:xfrm>
              <a:off x="1371321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Hadoop start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59394B8-E628-4846-ABD4-ABAEB3131F61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306439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8338E2-5D62-404B-82DE-F86A82EA1AB1}"/>
              </a:ext>
            </a:extLst>
          </p:cNvPr>
          <p:cNvSpPr txBox="1"/>
          <p:nvPr/>
        </p:nvSpPr>
        <p:spPr>
          <a:xfrm>
            <a:off x="1305651" y="2773939"/>
            <a:ext cx="169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33.Start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2F4C4-DB46-47F7-BFD1-4E53BEA9E99A}"/>
              </a:ext>
            </a:extLst>
          </p:cNvPr>
          <p:cNvSpPr txBox="1"/>
          <p:nvPr/>
        </p:nvSpPr>
        <p:spPr>
          <a:xfrm>
            <a:off x="3792821" y="2590565"/>
            <a:ext cx="709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31.keyword, 32Hashtag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806B9-F679-4D98-82CA-181B6B3A4972}"/>
              </a:ext>
            </a:extLst>
          </p:cNvPr>
          <p:cNvSpPr/>
          <p:nvPr/>
        </p:nvSpPr>
        <p:spPr>
          <a:xfrm>
            <a:off x="3666716" y="4357462"/>
            <a:ext cx="4857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First </a:t>
            </a:r>
            <a:r>
              <a:rPr lang="en-US" altLang="ko-KR" sz="2400" b="1" dirty="0">
                <a:solidFill>
                  <a:srgbClr val="FF0000"/>
                </a:solidFill>
                <a:latin typeface="Noto Sans"/>
              </a:rPr>
              <a:t>Run Hadoop</a:t>
            </a:r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 for map/reduce</a:t>
            </a:r>
          </a:p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And then, execute number 31 or 32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F09DBA7-30A5-41D0-9421-14767D51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8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5A3AE4-7807-4A7B-BBD3-193B6EDE8762}"/>
              </a:ext>
            </a:extLst>
          </p:cNvPr>
          <p:cNvGrpSpPr/>
          <p:nvPr/>
        </p:nvGrpSpPr>
        <p:grpSpPr>
          <a:xfrm>
            <a:off x="475129" y="1740161"/>
            <a:ext cx="11297163" cy="1120640"/>
            <a:chOff x="572108" y="2021667"/>
            <a:chExt cx="11297163" cy="1120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D90D80-E03D-45D9-8C75-94FE17179A84}"/>
                </a:ext>
              </a:extLst>
            </p:cNvPr>
            <p:cNvSpPr/>
            <p:nvPr/>
          </p:nvSpPr>
          <p:spPr>
            <a:xfrm>
              <a:off x="574964" y="2352598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import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connect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://localhost/TWITTER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username</a:t>
              </a:r>
              <a:r>
                <a:rPr lang="en-US" altLang="ko-KR" sz="1600" dirty="0"/>
                <a:t> T-SA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password</a:t>
              </a:r>
              <a:r>
                <a:rPr lang="en-US" altLang="ko-KR" sz="1600" dirty="0"/>
                <a:t> 1234 --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table</a:t>
              </a:r>
              <a:r>
                <a:rPr lang="en-US" altLang="ko-KR" sz="1600" dirty="0"/>
                <a:t> S_JSON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columns</a:t>
              </a:r>
              <a:r>
                <a:rPr lang="en-US" altLang="ko-KR" sz="1600" dirty="0"/>
                <a:t> TEXT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target-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dir</a:t>
              </a:r>
              <a:r>
                <a:rPr lang="en-US" altLang="ko-KR" sz="1600" dirty="0"/>
                <a:t> hdfs://localhost:9000/user/vi/keyword_INPUT -m 1</a:t>
              </a:r>
              <a:endParaRPr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0A1A01-F5E6-4D18-A707-734E73E4B141}"/>
                </a:ext>
              </a:extLst>
            </p:cNvPr>
            <p:cNvSpPr txBox="1"/>
            <p:nvPr/>
          </p:nvSpPr>
          <p:spPr>
            <a:xfrm>
              <a:off x="572108" y="2021667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IMPORT </a:t>
              </a:r>
              <a:endParaRPr lang="ko-KR" altLang="en-US" sz="1600" b="1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53A65-2B40-4605-8CCA-60880FDF59D7}"/>
              </a:ext>
            </a:extLst>
          </p:cNvPr>
          <p:cNvSpPr/>
          <p:nvPr/>
        </p:nvSpPr>
        <p:spPr>
          <a:xfrm>
            <a:off x="2393539" y="3059206"/>
            <a:ext cx="746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connect</a:t>
            </a:r>
            <a:r>
              <a:rPr lang="en-US" altLang="ko-KR" b="1" dirty="0"/>
              <a:t> </a:t>
            </a:r>
            <a:r>
              <a:rPr lang="en-US" altLang="ko-KR" dirty="0"/>
              <a:t>means the </a:t>
            </a:r>
            <a:r>
              <a:rPr lang="en-US" altLang="ko-KR" dirty="0" err="1"/>
              <a:t>jdbc</a:t>
            </a:r>
            <a:r>
              <a:rPr lang="en-US" altLang="ko-KR" dirty="0"/>
              <a:t> address to be associated with MariaDB.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3C7099-9A97-4A17-9E7D-36026BC4FDF4}"/>
              </a:ext>
            </a:extLst>
          </p:cNvPr>
          <p:cNvSpPr/>
          <p:nvPr/>
        </p:nvSpPr>
        <p:spPr>
          <a:xfrm>
            <a:off x="2393539" y="3578695"/>
            <a:ext cx="8136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/>
              <a:t>userName</a:t>
            </a:r>
            <a:r>
              <a:rPr lang="en-US" altLang="ko-KR" sz="2800" b="1" dirty="0"/>
              <a:t>, password</a:t>
            </a:r>
            <a:r>
              <a:rPr lang="en-US" altLang="ko-KR" dirty="0"/>
              <a:t> means the user account of the database.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6B00E-CF81-4CA6-8B73-15F94DAD51DA}"/>
              </a:ext>
            </a:extLst>
          </p:cNvPr>
          <p:cNvSpPr/>
          <p:nvPr/>
        </p:nvSpPr>
        <p:spPr>
          <a:xfrm>
            <a:off x="2393539" y="4098184"/>
            <a:ext cx="8048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j-lt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means the name of the table to be imported from the database.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3388ED-1A32-4212-804F-E9AE75CED1DE}"/>
              </a:ext>
            </a:extLst>
          </p:cNvPr>
          <p:cNvSpPr/>
          <p:nvPr/>
        </p:nvSpPr>
        <p:spPr>
          <a:xfrm>
            <a:off x="2393539" y="4617673"/>
            <a:ext cx="6316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columns</a:t>
            </a:r>
            <a:r>
              <a:rPr lang="en-US" altLang="ko-KR" dirty="0"/>
              <a:t> means the columns of data to be imported.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ECD9A-DE2C-41FA-8F80-9F563C4980E2}"/>
              </a:ext>
            </a:extLst>
          </p:cNvPr>
          <p:cNvSpPr/>
          <p:nvPr/>
        </p:nvSpPr>
        <p:spPr>
          <a:xfrm>
            <a:off x="2393539" y="5137163"/>
            <a:ext cx="5318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j-lt"/>
              </a:rPr>
              <a:t>target-</a:t>
            </a:r>
            <a:r>
              <a:rPr lang="en-US" altLang="ko-KR" sz="2800" b="1" dirty="0" err="1">
                <a:solidFill>
                  <a:srgbClr val="000000"/>
                </a:solidFill>
                <a:latin typeface="+mj-lt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is the path to be stored in HDFS</a:t>
            </a:r>
            <a:endParaRPr lang="ko-KR" altLang="en-US" dirty="0">
              <a:latin typeface="+mj-lt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E66CC9-0B7C-42BB-8E65-510AC02A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348800"/>
            <a:ext cx="81937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 &amp; Control Group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Result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Conclusion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10.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Review</a:t>
            </a:r>
          </a:p>
          <a:p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Reference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D86A57-B245-4503-9651-F2DC5DB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56263F-4E5D-4BF1-AA54-711C293F9C05}"/>
              </a:ext>
            </a:extLst>
          </p:cNvPr>
          <p:cNvGrpSpPr/>
          <p:nvPr/>
        </p:nvGrpSpPr>
        <p:grpSpPr>
          <a:xfrm>
            <a:off x="475129" y="1707605"/>
            <a:ext cx="11294307" cy="1131379"/>
            <a:chOff x="574964" y="2025304"/>
            <a:chExt cx="11294307" cy="113137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F0B014-1CC3-42D3-B0F0-987169C54D35}"/>
                </a:ext>
              </a:extLst>
            </p:cNvPr>
            <p:cNvSpPr/>
            <p:nvPr/>
          </p:nvSpPr>
          <p:spPr>
            <a:xfrm>
              <a:off x="574964" y="2366974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yarn jar </a:t>
              </a:r>
              <a:r>
                <a:rPr lang="en-US" altLang="ko-KR" sz="1600" dirty="0"/>
                <a:t>/home/vi/</a:t>
              </a:r>
              <a:r>
                <a:rPr lang="en-US" altLang="ko-KR" sz="1600" dirty="0" err="1"/>
                <a:t>hadoop</a:t>
              </a:r>
              <a:r>
                <a:rPr lang="en-US" altLang="ko-KR" sz="1600" dirty="0"/>
                <a:t>/jar/keywordCount.jar </a:t>
              </a:r>
              <a:r>
                <a:rPr lang="en-US" altLang="ko-KR" sz="1600" dirty="0" err="1"/>
                <a:t>keywordCount</a:t>
              </a:r>
              <a:r>
                <a:rPr lang="en-US" altLang="ko-KR" sz="1600" dirty="0"/>
                <a:t> /user/vi/</a:t>
              </a:r>
              <a:r>
                <a:rPr lang="en-US" altLang="ko-KR" sz="1600" dirty="0" err="1"/>
                <a:t>keyword_INPUT</a:t>
              </a:r>
              <a:r>
                <a:rPr lang="en-US" altLang="ko-KR" sz="1600" dirty="0"/>
                <a:t>/part-m-00000 </a:t>
              </a:r>
              <a:r>
                <a:rPr lang="en-US" altLang="ko-KR" sz="1600" dirty="0" err="1"/>
                <a:t>keyword_OUTPUT</a:t>
              </a:r>
              <a:endParaRPr lang="ko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ECB447-7F20-470F-9A47-7CE3AF0B5283}"/>
                </a:ext>
              </a:extLst>
            </p:cNvPr>
            <p:cNvSpPr txBox="1"/>
            <p:nvPr/>
          </p:nvSpPr>
          <p:spPr>
            <a:xfrm>
              <a:off x="589039" y="2025304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MAP/REDUCE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D1579-3592-42D6-AD49-C69A381C9E58}"/>
              </a:ext>
            </a:extLst>
          </p:cNvPr>
          <p:cNvSpPr/>
          <p:nvPr/>
        </p:nvSpPr>
        <p:spPr>
          <a:xfrm>
            <a:off x="2326783" y="3218415"/>
            <a:ext cx="7698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Enter the jar path and the configured java file, the data path to use,</a:t>
            </a:r>
          </a:p>
          <a:p>
            <a:pPr algn="ctr"/>
            <a:r>
              <a:rPr lang="en-US" altLang="ko-KR" b="1" dirty="0"/>
              <a:t> </a:t>
            </a:r>
          </a:p>
          <a:p>
            <a:pPr algn="ctr"/>
            <a:r>
              <a:rPr lang="en-US" altLang="ko-KR" b="1" dirty="0"/>
              <a:t>and the path where the results will be stored.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6811C-F0E3-481C-AFE4-B797CD50A539}"/>
              </a:ext>
            </a:extLst>
          </p:cNvPr>
          <p:cNvSpPr/>
          <p:nvPr/>
        </p:nvSpPr>
        <p:spPr>
          <a:xfrm>
            <a:off x="1715471" y="4246701"/>
            <a:ext cx="9097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nouns are used</a:t>
            </a:r>
            <a:r>
              <a:rPr lang="en-US" altLang="ko-KR" b="1" dirty="0"/>
              <a:t> to analyze the frequency of keywords.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Among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open</a:t>
            </a:r>
            <a:r>
              <a:rPr lang="ko-KR" altLang="en-US" b="1" dirty="0"/>
              <a:t> </a:t>
            </a:r>
            <a:r>
              <a:rPr lang="ko-KR" altLang="en-US" b="1" dirty="0" err="1"/>
              <a:t>sources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Java</a:t>
            </a:r>
            <a:r>
              <a:rPr lang="ko-KR" altLang="en-US" b="1" dirty="0"/>
              <a:t> </a:t>
            </a:r>
            <a:r>
              <a:rPr lang="ko-KR" altLang="en-US" b="1" dirty="0" err="1"/>
              <a:t>language</a:t>
            </a:r>
            <a:r>
              <a:rPr lang="ko-KR" altLang="en-US" b="1" dirty="0"/>
              <a:t>,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Komoran</a:t>
            </a:r>
            <a:r>
              <a:rPr lang="ko-KR" altLang="en-US" b="1" dirty="0"/>
              <a:t> </a:t>
            </a:r>
            <a:r>
              <a:rPr lang="ko-KR" altLang="en-US" b="1" dirty="0" err="1"/>
              <a:t>was</a:t>
            </a:r>
            <a:r>
              <a:rPr lang="ko-KR" altLang="en-US" b="1" dirty="0"/>
              <a:t> </a:t>
            </a:r>
            <a:r>
              <a:rPr lang="ko-KR" altLang="en-US" b="1" dirty="0" err="1"/>
              <a:t>used</a:t>
            </a:r>
            <a:r>
              <a:rPr lang="ko-KR" altLang="en-US" b="1" dirty="0"/>
              <a:t> </a:t>
            </a:r>
            <a:r>
              <a:rPr lang="ko-KR" altLang="en-US" b="1" dirty="0" err="1"/>
              <a:t>with</a:t>
            </a:r>
            <a:r>
              <a:rPr lang="ko-KR" altLang="en-US" b="1" dirty="0"/>
              <a:t> </a:t>
            </a:r>
            <a:r>
              <a:rPr lang="ko-KR" altLang="en-US" b="1" dirty="0" err="1"/>
              <a:t>high</a:t>
            </a:r>
            <a:r>
              <a:rPr lang="ko-KR" altLang="en-US" b="1" dirty="0"/>
              <a:t> </a:t>
            </a:r>
            <a:r>
              <a:rPr lang="ko-KR" altLang="en-US" b="1" dirty="0" err="1"/>
              <a:t>speed</a:t>
            </a:r>
            <a:r>
              <a:rPr lang="ko-KR" altLang="en-US" b="1" dirty="0"/>
              <a:t> and </a:t>
            </a:r>
            <a:r>
              <a:rPr lang="ko-KR" altLang="en-US" b="1" dirty="0" err="1"/>
              <a:t>accuracy</a:t>
            </a:r>
            <a:r>
              <a:rPr lang="ko-KR" altLang="en-US" b="1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E9C7D6-8376-43D7-BA42-EA5F67C3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33672-71BA-43C2-A7DF-D991A96634B6}"/>
              </a:ext>
            </a:extLst>
          </p:cNvPr>
          <p:cNvSpPr/>
          <p:nvPr/>
        </p:nvSpPr>
        <p:spPr>
          <a:xfrm>
            <a:off x="4231176" y="1253515"/>
            <a:ext cx="3431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22222"/>
                </a:solidFill>
                <a:latin typeface="+mn-ea"/>
              </a:rPr>
              <a:t>Map/Reduce</a:t>
            </a:r>
            <a:r>
              <a:rPr lang="ko-KR" altLang="en-US" sz="20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b="1" kern="150" dirty="0">
                <a:latin typeface="+mn-ea"/>
                <a:cs typeface="Lohit Devanagari"/>
              </a:rPr>
              <a:t>Result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FE3DC-34CE-4BA3-A22E-E3F76AD9DC39}"/>
              </a:ext>
            </a:extLst>
          </p:cNvPr>
          <p:cNvSpPr/>
          <p:nvPr/>
        </p:nvSpPr>
        <p:spPr>
          <a:xfrm>
            <a:off x="8030925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Sqoop(Export) Result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60EF7A-D5DA-4134-A262-9D558E29E198}"/>
              </a:ext>
            </a:extLst>
          </p:cNvPr>
          <p:cNvSpPr/>
          <p:nvPr/>
        </p:nvSpPr>
        <p:spPr>
          <a:xfrm>
            <a:off x="349623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Sqoop(Import)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96A7F-EF45-4D8A-863E-DD0E04D7FF9B}"/>
              </a:ext>
            </a:extLst>
          </p:cNvPr>
          <p:cNvSpPr/>
          <p:nvPr/>
        </p:nvSpPr>
        <p:spPr>
          <a:xfrm>
            <a:off x="4231176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Map input records=68408</a:t>
            </a:r>
            <a:br>
              <a:rPr lang="en-US" altLang="ko-KR" sz="1100" dirty="0">
                <a:highlight>
                  <a:srgbClr val="FFFF00"/>
                </a:highlight>
              </a:rPr>
            </a:br>
            <a:r>
              <a:rPr lang="en-US" altLang="ko-KR" sz="1100" dirty="0"/>
              <a:t>Map output records=317389</a:t>
            </a:r>
            <a:br>
              <a:rPr lang="en-US" altLang="ko-KR" sz="1100" dirty="0"/>
            </a:br>
            <a:r>
              <a:rPr lang="en-US" altLang="ko-KR" sz="1100" dirty="0"/>
              <a:t>Map output bytes=3777867</a:t>
            </a:r>
            <a:br>
              <a:rPr lang="en-US" altLang="ko-KR" sz="1100" dirty="0"/>
            </a:br>
            <a:r>
              <a:rPr lang="en-US" altLang="ko-KR" sz="1100" dirty="0"/>
              <a:t>Map output materialized bytes=154548</a:t>
            </a:r>
            <a:br>
              <a:rPr lang="en-US" altLang="ko-KR" sz="1100" dirty="0"/>
            </a:br>
            <a:r>
              <a:rPr lang="en-US" altLang="ko-KR" sz="1100" dirty="0"/>
              <a:t>Input split bytes=121</a:t>
            </a:r>
            <a:br>
              <a:rPr lang="en-US" altLang="ko-KR" sz="1100" dirty="0"/>
            </a:br>
            <a:r>
              <a:rPr lang="en-US" altLang="ko-KR" sz="1100" dirty="0"/>
              <a:t>Combine input records=317389</a:t>
            </a:r>
            <a:br>
              <a:rPr lang="en-US" altLang="ko-KR" sz="1100" dirty="0"/>
            </a:br>
            <a:r>
              <a:rPr lang="en-US" altLang="ko-KR" sz="1100" dirty="0"/>
              <a:t>Combine output records=10924</a:t>
            </a:r>
            <a:br>
              <a:rPr lang="en-US" altLang="ko-KR" sz="1100" dirty="0"/>
            </a:br>
            <a:r>
              <a:rPr lang="en-US" altLang="ko-KR" sz="1100" dirty="0"/>
              <a:t>Reduce input groups=10924</a:t>
            </a:r>
            <a:br>
              <a:rPr lang="en-US" altLang="ko-KR" sz="1100" dirty="0"/>
            </a:br>
            <a:r>
              <a:rPr lang="en-US" altLang="ko-KR" sz="1100" dirty="0"/>
              <a:t>Reduce shuffle bytes=154548</a:t>
            </a:r>
            <a:br>
              <a:rPr lang="en-US" altLang="ko-KR" sz="1100" dirty="0"/>
            </a:br>
            <a:r>
              <a:rPr lang="en-US" altLang="ko-KR" sz="1100" dirty="0"/>
              <a:t>Reduce input records=10924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Reduce output records=10924</a:t>
            </a:r>
            <a:br>
              <a:rPr lang="en-US" altLang="ko-KR" sz="1100" dirty="0"/>
            </a:br>
            <a:r>
              <a:rPr lang="en-US" altLang="ko-KR" sz="1100" dirty="0"/>
              <a:t>Spilled Records=21848</a:t>
            </a:r>
            <a:br>
              <a:rPr lang="en-US" altLang="ko-KR" sz="1100" dirty="0"/>
            </a:br>
            <a:r>
              <a:rPr lang="en-US" altLang="ko-KR" sz="1100" dirty="0"/>
              <a:t>Shuffled Maps =1</a:t>
            </a:r>
            <a:br>
              <a:rPr lang="en-US" altLang="ko-KR" sz="1100" dirty="0"/>
            </a:br>
            <a:r>
              <a:rPr lang="en-US" altLang="ko-KR" sz="1100" dirty="0"/>
              <a:t>Failed Shuffles=0</a:t>
            </a:r>
            <a:br>
              <a:rPr lang="en-US" altLang="ko-KR" sz="1100" dirty="0"/>
            </a:br>
            <a:r>
              <a:rPr lang="en-US" altLang="ko-KR" sz="1100" dirty="0"/>
              <a:t>Merged Map outputs=1</a:t>
            </a:r>
            <a:br>
              <a:rPr lang="en-US" altLang="ko-KR" sz="1100" dirty="0"/>
            </a:br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)=1566013</a:t>
            </a:r>
            <a:br>
              <a:rPr lang="en-US" altLang="ko-KR" sz="1100" dirty="0"/>
            </a:br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)=79441010</a:t>
            </a:r>
            <a:br>
              <a:rPr lang="en-US" altLang="ko-KR" sz="1100" dirty="0"/>
            </a:br>
            <a:r>
              <a:rPr lang="en-US" altLang="ko-KR" sz="1100" dirty="0"/>
              <a:t>Physical memory (bytes) snapshot=1050202112</a:t>
            </a:r>
            <a:br>
              <a:rPr lang="en-US" altLang="ko-KR" sz="1100" dirty="0"/>
            </a:br>
            <a:r>
              <a:rPr lang="en-US" altLang="ko-KR" sz="1100" dirty="0"/>
              <a:t>Virtual memory (bytes) snapshot=5327437824</a:t>
            </a:r>
            <a:br>
              <a:rPr lang="en-US" altLang="ko-KR" sz="1100" dirty="0"/>
            </a:br>
            <a:r>
              <a:rPr lang="en-US" altLang="ko-KR" sz="1100" dirty="0"/>
              <a:t>Total committed heap usage (bytes)=860880896</a:t>
            </a:r>
            <a:br>
              <a:rPr lang="en-US" altLang="ko-KR" sz="1100" dirty="0"/>
            </a:br>
            <a:r>
              <a:rPr lang="en-US" altLang="ko-KR" sz="1100" dirty="0"/>
              <a:t>Peak Map Physical memory (bytes)=877592576</a:t>
            </a:r>
            <a:br>
              <a:rPr lang="en-US" altLang="ko-KR" sz="1100" dirty="0"/>
            </a:br>
            <a:r>
              <a:rPr lang="en-US" altLang="ko-KR" sz="1100" dirty="0"/>
              <a:t>Peak Map Virtual memory (bytes)=2683715584</a:t>
            </a:r>
            <a:br>
              <a:rPr lang="en-US" altLang="ko-KR" sz="1100" dirty="0"/>
            </a:br>
            <a:r>
              <a:rPr lang="en-US" altLang="ko-KR" sz="1100" dirty="0"/>
              <a:t>Peak Reduce Physical memory (bytes)=177844224</a:t>
            </a:r>
            <a:br>
              <a:rPr lang="en-US" altLang="ko-KR" sz="1100" dirty="0"/>
            </a:br>
            <a:r>
              <a:rPr lang="en-US" altLang="ko-KR" sz="1100" dirty="0"/>
              <a:t>Peak Reduce Virtual memory (bytes)=2664820736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5CA69-23AB-4F1A-9611-B4BB9096A7F3}"/>
              </a:ext>
            </a:extLst>
          </p:cNvPr>
          <p:cNvSpPr/>
          <p:nvPr/>
        </p:nvSpPr>
        <p:spPr>
          <a:xfrm>
            <a:off x="431427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bytes=87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)=51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)=1740</a:t>
            </a:r>
            <a:endParaRPr lang="ko-KR" altLang="ko-KR" sz="1100" dirty="0"/>
          </a:p>
          <a:p>
            <a:r>
              <a:rPr lang="en-US" altLang="ko-KR" sz="1100" dirty="0"/>
              <a:t>Physical memory (bytes) snapshot=225447936</a:t>
            </a:r>
            <a:endParaRPr lang="ko-KR" altLang="ko-KR" sz="1100" dirty="0"/>
          </a:p>
          <a:p>
            <a:r>
              <a:rPr lang="en-US" altLang="ko-KR" sz="1100" dirty="0"/>
              <a:t>Virtual memory (bytes) snapshot=2666721280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(bytes)=188219392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(bytes)=225447936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(bytes)=2666721280</a:t>
            </a:r>
            <a:endParaRPr lang="ko-KR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39910-518C-4289-85B0-2A2449B5BA88}"/>
              </a:ext>
            </a:extLst>
          </p:cNvPr>
          <p:cNvSpPr/>
          <p:nvPr/>
        </p:nvSpPr>
        <p:spPr>
          <a:xfrm>
            <a:off x="8112729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bytes=626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)=740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)=6080</a:t>
            </a:r>
            <a:endParaRPr lang="ko-KR" altLang="ko-KR" sz="1100" dirty="0"/>
          </a:p>
          <a:p>
            <a:r>
              <a:rPr lang="en-US" altLang="ko-KR" sz="1100" dirty="0"/>
              <a:t>Physical memory (bytes) snapshot=936022016</a:t>
            </a:r>
            <a:endParaRPr lang="ko-KR" altLang="ko-KR" sz="1100" dirty="0"/>
          </a:p>
          <a:p>
            <a:r>
              <a:rPr lang="en-US" altLang="ko-KR" sz="1100" dirty="0"/>
              <a:t>Virtual memory (bytes) snapshot=10656645120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(bytes)=728236032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(bytes)=249868288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(bytes)=2667040768</a:t>
            </a:r>
            <a:endParaRPr lang="ko-KR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9B6269-FCBE-41BE-B31F-A0C0A43A1C8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DE245-4B4C-43EF-A32D-33CF30E818D4}"/>
              </a:ext>
            </a:extLst>
          </p:cNvPr>
          <p:cNvSpPr/>
          <p:nvPr/>
        </p:nvSpPr>
        <p:spPr>
          <a:xfrm>
            <a:off x="1425388" y="6261483"/>
            <a:ext cx="10125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As a result, 1,0924 nouns were stored in the database after normalization for 22 hours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0F40F-DB72-41FC-9DA6-BA9AD2BA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4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6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BFFB89-DF43-4A6F-97F4-19E1CF8A0BC6}"/>
              </a:ext>
            </a:extLst>
          </p:cNvPr>
          <p:cNvSpPr/>
          <p:nvPr/>
        </p:nvSpPr>
        <p:spPr>
          <a:xfrm>
            <a:off x="8414133" y="6084444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32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60A6C4-CEC7-4D2C-8D5C-5C6113AA80D2}"/>
              </a:ext>
            </a:extLst>
          </p:cNvPr>
          <p:cNvGrpSpPr/>
          <p:nvPr/>
        </p:nvGrpSpPr>
        <p:grpSpPr>
          <a:xfrm>
            <a:off x="475129" y="1707605"/>
            <a:ext cx="11297163" cy="1126908"/>
            <a:chOff x="572107" y="4814233"/>
            <a:chExt cx="11297163" cy="11269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20E12B-3BDA-4E00-A173-6F4B5B49C3F4}"/>
                </a:ext>
              </a:extLst>
            </p:cNvPr>
            <p:cNvSpPr/>
            <p:nvPr/>
          </p:nvSpPr>
          <p:spPr>
            <a:xfrm>
              <a:off x="574963" y="5151432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export --connect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 TWITTER --username T-SA --password 1234 --table </a:t>
              </a:r>
              <a:r>
                <a:rPr lang="en-US" altLang="ko-KR" sz="1600" dirty="0" err="1"/>
                <a:t>keyword_COUNT</a:t>
              </a:r>
              <a:r>
                <a:rPr lang="en-US" altLang="ko-KR" sz="1600" dirty="0"/>
                <a:t> --export-</a:t>
              </a:r>
              <a:r>
                <a:rPr lang="en-US" altLang="ko-KR" sz="1600" dirty="0" err="1"/>
                <a:t>dir</a:t>
              </a:r>
              <a:r>
                <a:rPr lang="en-US" altLang="ko-KR" sz="1600" dirty="0"/>
                <a:t> hdfs://localhost:9000/user/vi/keywords_OUTPUT/part-r-00000 --columns </a:t>
              </a:r>
              <a:r>
                <a:rPr lang="en-US" altLang="ko-KR" sz="1600" dirty="0" err="1"/>
                <a:t>keyword,COUNT</a:t>
              </a:r>
              <a:r>
                <a:rPr lang="en-US" altLang="ko-KR" sz="1600" dirty="0"/>
                <a:t>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--input-fields-terminated-by</a:t>
              </a:r>
              <a:r>
                <a:rPr lang="en-US" altLang="ko-KR" sz="1600" dirty="0"/>
                <a:t> "\t"</a:t>
              </a:r>
              <a:endParaRPr lang="ko-KR" alt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E7E458-2741-41E7-AFA2-0C3A48E08838}"/>
                </a:ext>
              </a:extLst>
            </p:cNvPr>
            <p:cNvSpPr txBox="1"/>
            <p:nvPr/>
          </p:nvSpPr>
          <p:spPr>
            <a:xfrm>
              <a:off x="572107" y="4814233"/>
              <a:ext cx="1831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EXPORT 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9EF9F6-BE51-4FBF-9784-26EC89057ECF}"/>
              </a:ext>
            </a:extLst>
          </p:cNvPr>
          <p:cNvSpPr/>
          <p:nvPr/>
        </p:nvSpPr>
        <p:spPr>
          <a:xfrm>
            <a:off x="3544274" y="3284823"/>
            <a:ext cx="486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input-fields-terminated-by</a:t>
            </a:r>
            <a:r>
              <a:rPr lang="en-US" altLang="ko-KR" dirty="0"/>
              <a:t> means delimiter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582C2-5FCA-4061-AE69-FFD968C01B64}"/>
              </a:ext>
            </a:extLst>
          </p:cNvPr>
          <p:cNvSpPr/>
          <p:nvPr/>
        </p:nvSpPr>
        <p:spPr>
          <a:xfrm>
            <a:off x="1689500" y="4500211"/>
            <a:ext cx="956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These commands are executed automatically using the system function of </a:t>
            </a:r>
            <a:r>
              <a:rPr lang="en-US" altLang="ko-KR" b="1" dirty="0" err="1">
                <a:solidFill>
                  <a:srgbClr val="FF0000"/>
                </a:solidFill>
              </a:rPr>
              <a:t>os</a:t>
            </a:r>
            <a:r>
              <a:rPr lang="en-US" altLang="ko-KR" b="1" dirty="0">
                <a:solidFill>
                  <a:srgbClr val="FF0000"/>
                </a:solidFill>
              </a:rPr>
              <a:t> modules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DB63F2-5723-4B02-915B-DAD5CB2C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2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(Visualization)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EA10C-1073-4AD4-B2CC-44BC19D5A88D}"/>
              </a:ext>
            </a:extLst>
          </p:cNvPr>
          <p:cNvSpPr/>
          <p:nvPr/>
        </p:nvSpPr>
        <p:spPr>
          <a:xfrm>
            <a:off x="248640" y="1338273"/>
            <a:ext cx="700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41~43, Tweets based Visualization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C0631F-4369-40AC-B0A2-1531D4931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8" t="15566" r="10670" b="11772"/>
          <a:stretch/>
        </p:blipFill>
        <p:spPr>
          <a:xfrm>
            <a:off x="3105663" y="2686524"/>
            <a:ext cx="5980670" cy="3123173"/>
          </a:xfrm>
          <a:prstGeom prst="rect">
            <a:avLst/>
          </a:prstGeom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34993F-5AE6-4370-B240-E62CC72A2D6D}"/>
              </a:ext>
            </a:extLst>
          </p:cNvPr>
          <p:cNvSpPr/>
          <p:nvPr/>
        </p:nvSpPr>
        <p:spPr>
          <a:xfrm>
            <a:off x="2381905" y="5805647"/>
            <a:ext cx="7428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What is the </a:t>
            </a:r>
            <a:r>
              <a:rPr lang="en-US" altLang="ko-KR" sz="2400" b="1" dirty="0" err="1">
                <a:solidFill>
                  <a:srgbClr val="FF0000"/>
                </a:solidFill>
              </a:rPr>
              <a:t>worldcloud</a:t>
            </a:r>
            <a:r>
              <a:rPr lang="en-US" altLang="ko-KR" sz="2400" b="1" dirty="0"/>
              <a:t>? </a:t>
            </a:r>
            <a:r>
              <a:rPr lang="en-US" altLang="ko-KR" dirty="0"/>
              <a:t>To check the frequency of words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11695" y="1707605"/>
            <a:ext cx="9661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Results of </a:t>
            </a:r>
            <a:r>
              <a:rPr lang="en-US" altLang="ko-KR" sz="2800" b="1" dirty="0" err="1"/>
              <a:t>WordCloud</a:t>
            </a:r>
            <a:r>
              <a:rPr lang="en-US" altLang="ko-KR" sz="2800" b="1" dirty="0"/>
              <a:t> in the 19th presidential election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48549" y="2076937"/>
            <a:ext cx="658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Query : Hong Joon-</a:t>
            </a:r>
            <a:r>
              <a:rPr lang="en-US" altLang="ko-KR" sz="1200" dirty="0" err="1"/>
              <a:t>pyo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Ahn</a:t>
            </a:r>
            <a:r>
              <a:rPr lang="en-US" altLang="ko-KR" sz="1200" dirty="0"/>
              <a:t> Cheol-</a:t>
            </a:r>
            <a:r>
              <a:rPr lang="en-US" altLang="ko-KR" sz="1200" dirty="0" err="1"/>
              <a:t>soo</a:t>
            </a:r>
            <a:r>
              <a:rPr lang="en-US" altLang="ko-KR" sz="1200" dirty="0"/>
              <a:t> and Moon Jae-in, </a:t>
            </a:r>
            <a:r>
              <a:rPr lang="en-US" altLang="ko-KR" sz="1200" dirty="0" err="1"/>
              <a:t>Yoo</a:t>
            </a:r>
            <a:r>
              <a:rPr lang="en-US" altLang="ko-KR" sz="1200" dirty="0"/>
              <a:t> Seung-min, Sim Sang-</a:t>
            </a:r>
            <a:r>
              <a:rPr lang="en-US" altLang="ko-KR" sz="1200" dirty="0" err="1"/>
              <a:t>jung</a:t>
            </a:r>
            <a:endParaRPr lang="en-US" altLang="ko-KR" sz="1200" dirty="0"/>
          </a:p>
          <a:p>
            <a:pPr algn="r"/>
            <a:r>
              <a:rPr lang="en-US" altLang="ko-KR" sz="1200" dirty="0"/>
              <a:t>Period: 2017-04-18 ~ 2017-05-09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3A927A-030F-405A-8570-BDAF145F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4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1368AB-EB62-4AE2-8374-B895A5FBD386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0ABBB0-64FF-4FF2-BCA6-A678BF51DD6E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(Visualization)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AC5D503-DAF3-4B4C-883C-3FDE9BBB81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t="11219" r="9388" b="4377"/>
          <a:stretch/>
        </p:blipFill>
        <p:spPr>
          <a:xfrm>
            <a:off x="2279276" y="1929653"/>
            <a:ext cx="7678271" cy="3496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B80CB-5C44-4585-ADCC-B31140D88591}"/>
              </a:ext>
            </a:extLst>
          </p:cNvPr>
          <p:cNvSpPr txBox="1"/>
          <p:nvPr/>
        </p:nvSpPr>
        <p:spPr>
          <a:xfrm>
            <a:off x="1190697" y="5630232"/>
            <a:ext cx="999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Candidate </a:t>
            </a:r>
            <a:r>
              <a:rPr lang="en-US" altLang="ko-KR" b="1" dirty="0">
                <a:solidFill>
                  <a:schemeClr val="accent1"/>
                </a:solidFill>
              </a:rPr>
              <a:t>Moon Jae-in</a:t>
            </a:r>
            <a:r>
              <a:rPr lang="en-US" altLang="ko-KR" b="1" dirty="0"/>
              <a:t> of the blue line graph has </a:t>
            </a:r>
            <a:r>
              <a:rPr lang="en-US" altLang="ko-KR" b="1" dirty="0">
                <a:solidFill>
                  <a:srgbClr val="FF0000"/>
                </a:solidFill>
              </a:rPr>
              <a:t>a high frequency of mentioning daily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while </a:t>
            </a:r>
            <a:r>
              <a:rPr lang="en-US" altLang="ko-KR" b="1" dirty="0">
                <a:solidFill>
                  <a:schemeClr val="accent2"/>
                </a:solidFill>
              </a:rPr>
              <a:t>Hong Joon-</a:t>
            </a:r>
            <a:r>
              <a:rPr lang="en-US" altLang="ko-KR" b="1" dirty="0" err="1">
                <a:solidFill>
                  <a:schemeClr val="accent2"/>
                </a:solidFill>
              </a:rPr>
              <a:t>pyo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en-US" altLang="ko-KR" b="1" dirty="0"/>
              <a:t>shows a remarkable </a:t>
            </a:r>
            <a:r>
              <a:rPr lang="en-US" altLang="ko-KR" b="1" dirty="0">
                <a:solidFill>
                  <a:srgbClr val="FF0000"/>
                </a:solidFill>
              </a:rPr>
              <a:t>increase</a:t>
            </a:r>
            <a:r>
              <a:rPr lang="en-US" altLang="ko-KR" b="1" dirty="0"/>
              <a:t> in the number of referrals</a:t>
            </a:r>
          </a:p>
          <a:p>
            <a:r>
              <a:rPr lang="en-US" altLang="ko-KR" b="1" dirty="0"/>
              <a:t>by </a:t>
            </a:r>
            <a:r>
              <a:rPr lang="en-US" altLang="ko-KR" b="1" dirty="0" err="1">
                <a:solidFill>
                  <a:schemeClr val="accent6"/>
                </a:solidFill>
              </a:rPr>
              <a:t>Ahn</a:t>
            </a:r>
            <a:r>
              <a:rPr lang="en-US" altLang="ko-KR" b="1" dirty="0">
                <a:solidFill>
                  <a:schemeClr val="accent6"/>
                </a:solidFill>
              </a:rPr>
              <a:t> Cheol-</a:t>
            </a:r>
            <a:r>
              <a:rPr lang="en-US" altLang="ko-KR" b="1" dirty="0" err="1">
                <a:solidFill>
                  <a:schemeClr val="accent6"/>
                </a:solidFill>
              </a:rPr>
              <a:t>soo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while the reference is </a:t>
            </a:r>
            <a:r>
              <a:rPr lang="en-US" altLang="ko-KR" b="1" dirty="0">
                <a:solidFill>
                  <a:srgbClr val="FF0000"/>
                </a:solidFill>
              </a:rPr>
              <a:t>decreased</a:t>
            </a:r>
            <a:r>
              <a:rPr lang="en-US" altLang="ko-KR" b="1" dirty="0"/>
              <a:t> with time.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79E68D-6C42-457B-ABDE-9AB7AEEFB453}"/>
              </a:ext>
            </a:extLst>
          </p:cNvPr>
          <p:cNvSpPr/>
          <p:nvPr/>
        </p:nvSpPr>
        <p:spPr>
          <a:xfrm>
            <a:off x="8611607" y="1673766"/>
            <a:ext cx="2576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(2017-04-18 ~ 2017-05-09)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21ED18-DA7B-4A72-B1DC-B98CEF678CE5}"/>
              </a:ext>
            </a:extLst>
          </p:cNvPr>
          <p:cNvSpPr/>
          <p:nvPr/>
        </p:nvSpPr>
        <p:spPr>
          <a:xfrm>
            <a:off x="1096251" y="1407867"/>
            <a:ext cx="10186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The </a:t>
            </a:r>
            <a:r>
              <a:rPr lang="ko-KR" altLang="en-US" b="1" dirty="0" err="1"/>
              <a:t>number</a:t>
            </a:r>
            <a:r>
              <a:rPr lang="ko-KR" altLang="en-US" b="1" dirty="0"/>
              <a:t> of </a:t>
            </a:r>
            <a:r>
              <a:rPr lang="ko-KR" altLang="en-US" b="1" dirty="0" err="1"/>
              <a:t>tweets</a:t>
            </a:r>
            <a:r>
              <a:rPr lang="ko-KR" altLang="en-US" b="1" dirty="0"/>
              <a:t> </a:t>
            </a:r>
            <a:r>
              <a:rPr lang="ko-KR" altLang="en-US" b="1" dirty="0" err="1"/>
              <a:t>mentioned</a:t>
            </a:r>
            <a:r>
              <a:rPr lang="ko-KR" altLang="en-US" b="1" dirty="0"/>
              <a:t> </a:t>
            </a:r>
            <a:r>
              <a:rPr lang="ko-KR" altLang="en-US" b="1" dirty="0" err="1"/>
              <a:t>by</a:t>
            </a:r>
            <a:r>
              <a:rPr lang="ko-KR" altLang="en-US" b="1" dirty="0"/>
              <a:t> </a:t>
            </a:r>
            <a:r>
              <a:rPr lang="ko-KR" altLang="en-US" b="1" dirty="0" err="1"/>
              <a:t>each</a:t>
            </a:r>
            <a:r>
              <a:rPr lang="ko-KR" altLang="en-US" b="1" dirty="0"/>
              <a:t> </a:t>
            </a:r>
            <a:r>
              <a:rPr lang="ko-KR" altLang="en-US" b="1" dirty="0" err="1"/>
              <a:t>candidate</a:t>
            </a:r>
            <a:r>
              <a:rPr lang="ko-KR" altLang="en-US" b="1" dirty="0"/>
              <a:t> </a:t>
            </a:r>
            <a:r>
              <a:rPr lang="ko-KR" altLang="en-US" b="1" dirty="0" err="1"/>
              <a:t>during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19th </a:t>
            </a:r>
            <a:r>
              <a:rPr lang="ko-KR" altLang="en-US" b="1" dirty="0" err="1"/>
              <a:t>presidential</a:t>
            </a:r>
            <a:r>
              <a:rPr lang="ko-KR" altLang="en-US" b="1" dirty="0"/>
              <a:t> </a:t>
            </a:r>
            <a:r>
              <a:rPr lang="ko-KR" altLang="en-US" b="1" dirty="0" err="1"/>
              <a:t>election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65FA4-ED91-4E79-B77B-B2F445B2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7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E3CCE-4658-462D-AFFC-6BF0312DA9C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(Visualization)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57CEAF-3E5D-46A5-9CA1-0EEE5D69336C}"/>
              </a:ext>
            </a:extLst>
          </p:cNvPr>
          <p:cNvSpPr/>
          <p:nvPr/>
        </p:nvSpPr>
        <p:spPr>
          <a:xfrm>
            <a:off x="248640" y="1338273"/>
            <a:ext cx="1150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51~53, Tweets and The percentage of votes based on visualization analysis</a:t>
            </a:r>
            <a:endParaRPr lang="ko-KR" altLang="en-US" b="1" dirty="0"/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E9AD5E9-1970-4B28-96ED-58F62F1E6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7" b="19314"/>
          <a:stretch/>
        </p:blipFill>
        <p:spPr>
          <a:xfrm>
            <a:off x="1596017" y="2622176"/>
            <a:ext cx="8812306" cy="29516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84A4A5-ADB0-4380-8BEB-D08DAB45E6CB}"/>
              </a:ext>
            </a:extLst>
          </p:cNvPr>
          <p:cNvSpPr/>
          <p:nvPr/>
        </p:nvSpPr>
        <p:spPr>
          <a:xfrm>
            <a:off x="3700472" y="6256475"/>
            <a:ext cx="479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As</a:t>
            </a:r>
            <a:r>
              <a:rPr lang="ko-KR" altLang="en-US" b="1" dirty="0"/>
              <a:t> </a:t>
            </a:r>
            <a:r>
              <a:rPr lang="ko-KR" altLang="en-US" b="1" dirty="0" err="1"/>
              <a:t>a</a:t>
            </a:r>
            <a:r>
              <a:rPr lang="ko-KR" altLang="en-US" b="1" dirty="0"/>
              <a:t> </a:t>
            </a:r>
            <a:r>
              <a:rPr lang="ko-KR" altLang="en-US" b="1" dirty="0" err="1"/>
              <a:t>result</a:t>
            </a:r>
            <a:r>
              <a:rPr lang="ko-KR" altLang="en-US" b="1" dirty="0"/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the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two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indicators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are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similar</a:t>
            </a:r>
            <a:r>
              <a:rPr lang="ko-KR" altLang="en-US" b="1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A8BFAE-826B-4C84-82CF-E10B421619A3}"/>
              </a:ext>
            </a:extLst>
          </p:cNvPr>
          <p:cNvSpPr/>
          <p:nvPr/>
        </p:nvSpPr>
        <p:spPr>
          <a:xfrm>
            <a:off x="1493743" y="5573806"/>
            <a:ext cx="9204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You</a:t>
            </a:r>
            <a:r>
              <a:rPr lang="ko-KR" altLang="en-US" b="1" dirty="0"/>
              <a:t> </a:t>
            </a:r>
            <a:r>
              <a:rPr lang="ko-KR" altLang="en-US" b="1" dirty="0" err="1"/>
              <a:t>can</a:t>
            </a:r>
            <a:r>
              <a:rPr lang="ko-KR" altLang="en-US" b="1" dirty="0"/>
              <a:t> </a:t>
            </a:r>
            <a:r>
              <a:rPr lang="ko-KR" altLang="en-US" b="1" dirty="0" err="1"/>
              <a:t>see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correlation</a:t>
            </a:r>
            <a:r>
              <a:rPr lang="ko-KR" altLang="en-US" b="1" dirty="0"/>
              <a:t> </a:t>
            </a:r>
            <a:r>
              <a:rPr lang="ko-KR" altLang="en-US" b="1" dirty="0" err="1"/>
              <a:t>between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top</a:t>
            </a:r>
            <a:r>
              <a:rPr lang="ko-KR" altLang="en-US" b="1" dirty="0"/>
              <a:t> </a:t>
            </a:r>
            <a:r>
              <a:rPr lang="ko-KR" altLang="en-US" b="1" dirty="0" err="1"/>
              <a:t>five</a:t>
            </a:r>
            <a:r>
              <a:rPr lang="ko-KR" altLang="en-US" b="1" dirty="0"/>
              <a:t> </a:t>
            </a:r>
            <a:r>
              <a:rPr lang="ko-KR" altLang="en-US" b="1" dirty="0" err="1"/>
              <a:t>candidates</a:t>
            </a:r>
            <a:r>
              <a:rPr lang="ko-KR" altLang="en-US" b="1" dirty="0"/>
              <a:t> and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actual</a:t>
            </a:r>
            <a:r>
              <a:rPr lang="ko-KR" altLang="en-US" b="1" dirty="0"/>
              <a:t> </a:t>
            </a:r>
            <a:r>
              <a:rPr lang="ko-KR" altLang="en-US" b="1" dirty="0" err="1"/>
              <a:t>rate</a:t>
            </a:r>
            <a:endParaRPr lang="en-US" altLang="ko-KR" b="1" dirty="0"/>
          </a:p>
          <a:p>
            <a:pPr algn="ctr"/>
            <a:r>
              <a:rPr lang="ko-KR" altLang="en-US" b="1" dirty="0"/>
              <a:t> of </a:t>
            </a:r>
            <a:r>
              <a:rPr lang="ko-KR" altLang="en-US" b="1" dirty="0" err="1"/>
              <a:t>voting</a:t>
            </a:r>
            <a:r>
              <a:rPr lang="ko-KR" altLang="en-US" b="1" dirty="0"/>
              <a:t> </a:t>
            </a:r>
            <a:r>
              <a:rPr lang="ko-KR" altLang="en-US" b="1" dirty="0" err="1"/>
              <a:t>during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election</a:t>
            </a:r>
            <a:r>
              <a:rPr lang="ko-KR" altLang="en-US" b="1" dirty="0"/>
              <a:t> </a:t>
            </a:r>
            <a:r>
              <a:rPr lang="ko-KR" altLang="en-US" b="1" dirty="0" err="1"/>
              <a:t>period</a:t>
            </a:r>
            <a:r>
              <a:rPr lang="ko-KR" altLang="en-US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C3AFC-D1CC-4ED1-A095-45AD350BEB1F}"/>
              </a:ext>
            </a:extLst>
          </p:cNvPr>
          <p:cNvSpPr/>
          <p:nvPr/>
        </p:nvSpPr>
        <p:spPr>
          <a:xfrm>
            <a:off x="1596017" y="1849798"/>
            <a:ext cx="9023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Top 5 Candidate Tweets Referenced (%) and Actual Vote Percentage (%)</a:t>
            </a:r>
            <a:endParaRPr lang="ko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DDA3E-AD71-4F7E-AFD3-8E782F63801E}"/>
              </a:ext>
            </a:extLst>
          </p:cNvPr>
          <p:cNvSpPr/>
          <p:nvPr/>
        </p:nvSpPr>
        <p:spPr>
          <a:xfrm>
            <a:off x="2852830" y="2335997"/>
            <a:ext cx="1859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Tweets Referenced (%)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737F6F-74D4-4612-AC02-4A916220B81A}"/>
              </a:ext>
            </a:extLst>
          </p:cNvPr>
          <p:cNvSpPr/>
          <p:nvPr/>
        </p:nvSpPr>
        <p:spPr>
          <a:xfrm>
            <a:off x="6959914" y="2301990"/>
            <a:ext cx="2195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Actual Vote Percentage (%)</a:t>
            </a:r>
            <a:endParaRPr lang="ko-KR" altLang="en-US" sz="12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F2FD0-B4C7-4AC8-A312-E023B8F6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2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E3CCE-4658-462D-AFFC-6BF0312DA9C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Conclusion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3BC1E-3507-4401-862E-AD069BCD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D32AA7-E8A4-4666-A46D-1BCC3337FCD9}"/>
              </a:ext>
            </a:extLst>
          </p:cNvPr>
          <p:cNvSpPr/>
          <p:nvPr/>
        </p:nvSpPr>
        <p:spPr>
          <a:xfrm>
            <a:off x="349623" y="1563190"/>
            <a:ext cx="11273258" cy="2726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24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xpectation Effectiveness</a:t>
            </a: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The 19th presidential election can confirm </a:t>
            </a:r>
            <a:r>
              <a:rPr lang="en-US" altLang="ko-KR" kern="100" dirty="0">
                <a:solidFill>
                  <a:srgbClr val="FF0000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a similar pattern of tweets and actual voter turnout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As a result, we hope that the next presidential election will be able to predict the president-elect based on this.</a:t>
            </a: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4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Future plans.</a:t>
            </a: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1. We will be apply to other elections to raise the accuracy of the project.</a:t>
            </a: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2. We will collect and apply the pre-election data to see how it affects the outcome.</a:t>
            </a:r>
            <a:endParaRPr lang="en-US" altLang="ko-KR" kern="100" dirty="0" err="1">
              <a:latin typeface="휴먼명조" panose="02010504000101010101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5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E3CCE-4658-462D-AFFC-6BF0312DA9C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Review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DE4344-CE0C-4916-A944-7CA51E72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CEB61E-A22D-4DCE-9126-9AB001A4DD7C}"/>
              </a:ext>
            </a:extLst>
          </p:cNvPr>
          <p:cNvSpPr/>
          <p:nvPr/>
        </p:nvSpPr>
        <p:spPr>
          <a:xfrm>
            <a:off x="349623" y="1563190"/>
            <a:ext cx="11273258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Lee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SeokJune</a:t>
            </a: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400" b="1" kern="100" dirty="0" err="1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Bae</a:t>
            </a: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InGyu</a:t>
            </a: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Lee </a:t>
            </a:r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Yunhyuck</a:t>
            </a: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sz="2400" b="1" kern="100" dirty="0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400" b="1" kern="100" dirty="0" err="1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Seo</a:t>
            </a:r>
            <a:r>
              <a:rPr lang="en-US" altLang="ko-KR" sz="2400" b="1" kern="100" dirty="0">
                <a:latin typeface="휴먼명조" panose="02010504000101010101" pitchFamily="2" charset="-127"/>
                <a:ea typeface="조선일보명조" panose="02030304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JaeIck</a:t>
            </a:r>
            <a:endParaRPr lang="en-US" altLang="ko-KR" sz="2400" b="1" kern="100" dirty="0" err="1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sz="2400" b="1" kern="100" dirty="0" err="1">
              <a:latin typeface="휴먼명조" panose="02010504000101010101" pitchFamily="2" charset="-127"/>
              <a:ea typeface="조선일보명조" panose="02030304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01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Reference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273258" cy="329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Tweetrend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http://tweetrend.com/</a:t>
            </a:r>
            <a:endParaRPr lang="ko-KR" altLang="ko-KR" sz="2000" u="sng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Foller.me beta,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https://foller.me/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중앙선거관리위원회 선거통계시스템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http://info.nec.go.kr/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Twitter Developer,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https://developer.twitter.com/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Search Tweets,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https://developer.twitter.com/en/docs/tweets/search/guides/standard-operators</a:t>
            </a: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600" dirty="0"/>
              <a:t>정재화</a:t>
            </a:r>
            <a:r>
              <a:rPr lang="en-US" altLang="ko-KR" sz="1600" dirty="0"/>
              <a:t>, </a:t>
            </a:r>
            <a:r>
              <a:rPr lang="ko-KR" altLang="ko-KR" sz="1600" dirty="0"/>
              <a:t>시작하세요</a:t>
            </a:r>
            <a:r>
              <a:rPr lang="en-US" altLang="ko-KR" sz="1600" dirty="0"/>
              <a:t>!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프로그래밍 빅데이터 분석을 위한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기초부터</a:t>
            </a:r>
            <a:r>
              <a:rPr lang="en-US" altLang="ko-KR" sz="1600" dirty="0"/>
              <a:t> YARN</a:t>
            </a:r>
            <a:r>
              <a:rPr lang="ko-KR" altLang="ko-KR" sz="1600" dirty="0"/>
              <a:t>까지</a:t>
            </a:r>
            <a:r>
              <a:rPr lang="en-US" altLang="ko-KR" sz="1600" dirty="0"/>
              <a:t>[</a:t>
            </a:r>
            <a:r>
              <a:rPr lang="ko-KR" altLang="ko-KR" sz="1600" dirty="0"/>
              <a:t>개정</a:t>
            </a:r>
            <a:r>
              <a:rPr lang="en-US" altLang="ko-KR" sz="1600" dirty="0"/>
              <a:t>2</a:t>
            </a:r>
            <a:r>
              <a:rPr lang="ko-KR" altLang="ko-KR" sz="1600" dirty="0"/>
              <a:t>판</a:t>
            </a:r>
            <a:r>
              <a:rPr lang="en-US" altLang="ko-KR" sz="1600" dirty="0"/>
              <a:t>], 2016.05.13, </a:t>
            </a:r>
            <a:r>
              <a:rPr lang="ko-KR" altLang="ko-KR" sz="1600" dirty="0" err="1"/>
              <a:t>위키북스</a:t>
            </a:r>
            <a:endParaRPr lang="ko-KR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B1A569-01B7-4372-B837-69D6B8A9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37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328439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80112-D81E-4C9B-8193-AB25DA2B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9"/>
            <a:ext cx="12192000" cy="4127938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228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(20165072)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3"/>
                </a:rPr>
                <a:t>op2se1@gmail.com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Establishing and managing the MariaDB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Implementing Twitter APIs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Implementation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Creating and modifying documents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835656" cy="2049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Yunhyuck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(20165062)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4"/>
                </a:rPr>
                <a:t>leeyh5134@naver.com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Establishment of Sqoop Environment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 (Map/Reduce)Implementation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58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(20165073)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5"/>
                </a:rPr>
                <a:t>happykkk789@naver.com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Interlink Implementation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1355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(20144773)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6"/>
                </a:rPr>
                <a:t>nero8879@naver.com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3B156A-6B62-4AEE-98AF-F2563F57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3602619" y="2206012"/>
            <a:ext cx="49867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Q &amp; A</a:t>
            </a:r>
            <a:endParaRPr lang="ko-KR" altLang="en-US" sz="115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1A2665-A035-46DE-9847-050C7F4D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20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8"/>
            <a:ext cx="12192000" cy="4434024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81104E-CFF6-4A01-98AB-AD26622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52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용어 정리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F48F31-25DF-4CE0-8BEC-C2437754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7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CLI( Command-Line Interface)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사용자의 명령어 입력을 기다리며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명령어 입력이 완료되면 해당 명령어를 실행하고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결과를 출력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통계적 분석에 사용될 수 있을만한 형태로 정리되고 가공된 데이터를 의미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관계형 데이터베이스를 생성하고 수정하고 관리할 수 있는 소프트웨어</a:t>
            </a:r>
            <a:b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개발한 프로그램을 컴파일하여 만들어지는 바이트코드를 실행시키기 위한 가상 머신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환경에서 돌아가는 프로그램을 개발하는 데 필요한 툴들을 모아놓은 소프트웨어 패키지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endParaRPr lang="en-US" altLang="ko-KR" b="1" dirty="0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 개발에 관련된 모든 작업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패키지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인클루딩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소스 코드 편집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컴파일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디버그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원격 서버 액세스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바이너리 배포 등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하나의 프로그램 안에서 모두 처리하는 환경을 제공하는 툴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300E93-EC27-422B-91AB-3F942AC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2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콜렉터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(Collector)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에이전트로부터 로그 정보를 수신해서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하둡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분산 파일시스템에 저장하는 역할을 담당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 서버로부터 데이터를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전송받지만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하나의 파일에 저장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맵리듀스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(MapReduce)</a:t>
            </a: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대용량 데이터 처리를 분산 병렬 컴퓨팅에서 처리하기 위한 목적으로 제작한 프레임워크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배열 안의 요소들을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짝지어 주는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맵과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Key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이용해서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Value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합쳐주는 리듀스로 이루어짐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EF6777-A894-4D38-8640-B37FADF3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예상질문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182439-6EBF-4D0A-91DD-228AEA32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7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20A903-AC2D-40BB-8E47-4471D71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36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C10B67-0557-438C-91A7-8393661F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8C8BBC-4AA4-4CFD-99CC-0BDD4433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86CE-8C73-4027-8049-17C3C66D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41DA-B3D4-40AC-B783-1BA36D646E40}"/>
              </a:ext>
            </a:extLst>
          </p:cNvPr>
          <p:cNvSpPr/>
          <p:nvPr/>
        </p:nvSpPr>
        <p:spPr>
          <a:xfrm>
            <a:off x="180600" y="3882258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Compare and analyze the number of tweets and candidates mentioned.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145A25-65DF-43EB-B3FE-F3C89C586C31}"/>
              </a:ext>
            </a:extLst>
          </p:cNvPr>
          <p:cNvSpPr/>
          <p:nvPr/>
        </p:nvSpPr>
        <p:spPr>
          <a:xfrm>
            <a:off x="180600" y="4950118"/>
            <a:ext cx="1183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During the campaign period (2017.04.18 to 2017.05.10; from the day after the candidate registration deadline on the 22nd to the day of the election)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4B222F-5DB2-41C4-B86E-94063FFABE96}"/>
              </a:ext>
            </a:extLst>
          </p:cNvPr>
          <p:cNvSpPr/>
          <p:nvPr/>
        </p:nvSpPr>
        <p:spPr>
          <a:xfrm>
            <a:off x="180600" y="2412040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Collects tweets with keywords related to candidates during the 19th presidential campaign.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34B79D-A971-4316-BC4E-9126421B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E14A5F-3C24-4D52-A4AC-CEDF0DC8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33188C-0815-4493-A6F6-86168C7F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654F3C-D3B0-486E-9BB9-C4222A69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B2E2F-077B-4679-9405-6C79B69D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DC3B5-19C7-4590-AB46-83A4C29E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36112" y="916859"/>
            <a:ext cx="4457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keywords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BDE39-7493-4DEE-89D9-5C21F9A4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670394" cy="5092001"/>
            <a:chOff x="0" y="0"/>
            <a:chExt cx="6318476" cy="65840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295146" y="2010410"/>
              <a:ext cx="5986145" cy="1838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171080" y="4740846"/>
              <a:ext cx="6110211" cy="1808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</p:cNvCxnSpPr>
          <p:nvPr/>
        </p:nvCxnSpPr>
        <p:spPr>
          <a:xfrm>
            <a:off x="58072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04883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6" y="2075841"/>
            <a:ext cx="54576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1. Set a time period to search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Non-members : Up to 7 days searchable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General member (Free) : Searchable for up to 30 days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General member (Charged) : Searchable for up to 6 months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121907"/>
            <a:ext cx="38122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2. Enter search keywords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Non-members : 1 keywords can be entered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Login : Up to 3 keywords can be entered </a:t>
            </a:r>
            <a:endParaRPr lang="ko-KR" altLang="en-US" sz="1400" dirty="0">
              <a:latin typeface="+mn-ea"/>
              <a:cs typeface="조선일보명조" panose="02030304000000000000" pitchFamily="18" charset="-127"/>
            </a:endParaRPr>
          </a:p>
          <a:p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17819" y="4093662"/>
            <a:ext cx="408718" cy="6557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26537" y="3974572"/>
            <a:ext cx="40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3. Tweets Count by Date via Graph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 flipV="1">
            <a:off x="6070600" y="5054067"/>
            <a:ext cx="355937" cy="2508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4518737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4. Print the list from the total number of tweets </a:t>
            </a:r>
          </a:p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and the most recent tweets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350579" y="5449880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  <a:cs typeface="조선일보명조" panose="02030304000000000000" pitchFamily="18" charset="-127"/>
              </a:rPr>
              <a:t>search keywords to find associated keywords.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2BD6CF-77BD-4AED-9EAC-D0ABC13D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8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10236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 Group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10F6F-7D18-4C24-A3AA-A00FF961E723}"/>
              </a:ext>
            </a:extLst>
          </p:cNvPr>
          <p:cNvGrpSpPr/>
          <p:nvPr/>
        </p:nvGrpSpPr>
        <p:grpSpPr>
          <a:xfrm>
            <a:off x="3034319" y="2064383"/>
            <a:ext cx="6643459" cy="1841898"/>
            <a:chOff x="194101" y="1338273"/>
            <a:chExt cx="5247500" cy="18958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D3E0E4-8266-454A-B45F-B2542D58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101" y="1338273"/>
              <a:ext cx="5247500" cy="189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553DEC-AA2D-42D2-8CB5-D33B6489D577}"/>
                </a:ext>
              </a:extLst>
            </p:cNvPr>
            <p:cNvSpPr/>
            <p:nvPr/>
          </p:nvSpPr>
          <p:spPr>
            <a:xfrm>
              <a:off x="2871788" y="1621631"/>
              <a:ext cx="1164431" cy="274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7CEE6F-14AA-468E-BDCF-49DD6E7D498A}"/>
                </a:ext>
              </a:extLst>
            </p:cNvPr>
            <p:cNvSpPr/>
            <p:nvPr/>
          </p:nvSpPr>
          <p:spPr>
            <a:xfrm>
              <a:off x="2731292" y="195977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C089D39-DD82-4A8E-8683-17C55CDEB874}"/>
                </a:ext>
              </a:extLst>
            </p:cNvPr>
            <p:cNvSpPr/>
            <p:nvPr/>
          </p:nvSpPr>
          <p:spPr>
            <a:xfrm>
              <a:off x="1069172" y="2805119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D9D72AA-6BC4-4885-90EA-3AC1103458A1}"/>
                </a:ext>
              </a:extLst>
            </p:cNvPr>
            <p:cNvSpPr/>
            <p:nvPr/>
          </p:nvSpPr>
          <p:spPr>
            <a:xfrm>
              <a:off x="1135845" y="305039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619F56-C0B3-456D-BDF0-5E419D04CAFE}"/>
                </a:ext>
              </a:extLst>
            </p:cNvPr>
            <p:cNvSpPr/>
            <p:nvPr/>
          </p:nvSpPr>
          <p:spPr>
            <a:xfrm>
              <a:off x="2418112" y="3045623"/>
              <a:ext cx="938780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C7E3-F8AB-4587-86E5-F028DAFB435A}"/>
              </a:ext>
            </a:extLst>
          </p:cNvPr>
          <p:cNvSpPr/>
          <p:nvPr/>
        </p:nvSpPr>
        <p:spPr>
          <a:xfrm>
            <a:off x="475129" y="1400108"/>
            <a:ext cx="1060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National Election Commission Election Statistics System 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  <a:hlinkClick r:id="rId4"/>
              </a:rPr>
              <a:t>http://info.nec.go.kr/</a:t>
            </a:r>
            <a:endParaRPr lang="ko-KR" altLang="en-US" b="1" dirty="0">
              <a:latin typeface="+mn-ea"/>
              <a:cs typeface="조선일보명조" panose="02030304000000000000" pitchFamily="18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1F8BF93-3CF3-4A0F-9335-CE4011DC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b="29827"/>
          <a:stretch/>
        </p:blipFill>
        <p:spPr bwMode="auto">
          <a:xfrm>
            <a:off x="3034318" y="4435697"/>
            <a:ext cx="6643459" cy="952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D1B5B6-6FDD-4FD9-9F08-1E473EB568A6}"/>
              </a:ext>
            </a:extLst>
          </p:cNvPr>
          <p:cNvSpPr/>
          <p:nvPr/>
        </p:nvSpPr>
        <p:spPr>
          <a:xfrm>
            <a:off x="5121086" y="4451965"/>
            <a:ext cx="4545722" cy="93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4490721-2BF7-419F-9007-066E161FBFBF}"/>
              </a:ext>
            </a:extLst>
          </p:cNvPr>
          <p:cNvSpPr/>
          <p:nvPr/>
        </p:nvSpPr>
        <p:spPr>
          <a:xfrm>
            <a:off x="6184265" y="3984928"/>
            <a:ext cx="124393" cy="2078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5CCE-9E63-4844-B8E9-29D44B326DBB}"/>
              </a:ext>
            </a:extLst>
          </p:cNvPr>
          <p:cNvSpPr txBox="1"/>
          <p:nvPr/>
        </p:nvSpPr>
        <p:spPr>
          <a:xfrm>
            <a:off x="4296335" y="58427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586244-0561-4BB5-BBF8-8AD922884177}"/>
              </a:ext>
            </a:extLst>
          </p:cNvPr>
          <p:cNvSpPr/>
          <p:nvPr/>
        </p:nvSpPr>
        <p:spPr>
          <a:xfrm>
            <a:off x="1971915" y="5534902"/>
            <a:ext cx="9411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We use public data, among them, the election statistics system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 the National Election Commission will bring the votes of the top five candidates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B9CC873-47DF-4F5E-B1C2-5251E6D3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654D-43F1-4ACF-B048-C167546D6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89485"/>
              </p:ext>
            </p:extLst>
          </p:nvPr>
        </p:nvGraphicFramePr>
        <p:xfrm>
          <a:off x="349623" y="1563190"/>
          <a:ext cx="11566148" cy="4692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432">
                  <a:extLst>
                    <a:ext uri="{9D8B030D-6E8A-4147-A177-3AD203B41FA5}">
                      <a16:colId xmlns:a16="http://schemas.microsoft.com/office/drawing/2014/main" val="1270271575"/>
                    </a:ext>
                  </a:extLst>
                </a:gridCol>
                <a:gridCol w="1439465">
                  <a:extLst>
                    <a:ext uri="{9D8B030D-6E8A-4147-A177-3AD203B41FA5}">
                      <a16:colId xmlns:a16="http://schemas.microsoft.com/office/drawing/2014/main" val="3395747507"/>
                    </a:ext>
                  </a:extLst>
                </a:gridCol>
                <a:gridCol w="1339455">
                  <a:extLst>
                    <a:ext uri="{9D8B030D-6E8A-4147-A177-3AD203B41FA5}">
                      <a16:colId xmlns:a16="http://schemas.microsoft.com/office/drawing/2014/main" val="761912996"/>
                    </a:ext>
                  </a:extLst>
                </a:gridCol>
                <a:gridCol w="7543796">
                  <a:extLst>
                    <a:ext uri="{9D8B030D-6E8A-4147-A177-3AD203B41FA5}">
                      <a16:colId xmlns:a16="http://schemas.microsoft.com/office/drawing/2014/main" val="277627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Installation sequence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Name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Version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Reasons for use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0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Python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3.6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Easy to test and visualize acquisition data because it is based on a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CLI(Command Line Interface)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0496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3"/>
                        </a:rPr>
                        <a:t>https://www.python.org/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MariaDB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10.1.38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Select RDBMS because the collection data is structured.</a:t>
                      </a:r>
                    </a:p>
                    <a:p>
                      <a:pPr latinLnBrk="1"/>
                      <a:r>
                        <a:rPr lang="en-US" altLang="ko-KR" sz="1400" dirty="0"/>
                        <a:t>RDMBS owned by Oracle selects </a:t>
                      </a:r>
                      <a:r>
                        <a:rPr lang="en-US" altLang="ko-KR" sz="1400" dirty="0" err="1"/>
                        <a:t>MariaDB</a:t>
                      </a:r>
                      <a:r>
                        <a:rPr lang="en-US" altLang="ko-KR" sz="1400" dirty="0"/>
                        <a:t> because the license is uncertain.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9759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4"/>
                        </a:rPr>
                        <a:t>https://mariadb.com/kb/ko/mariadb</a:t>
                      </a:r>
                      <a:endParaRPr lang="en-US" altLang="ko-KR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OpenJDK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1.8.0_191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JVM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for running Java applications,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JDK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for compiles.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Select JDK 8 for Hadoop and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Sqoop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driving.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609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5"/>
                        </a:rPr>
                        <a:t>https://openjdk.java.net/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Eclipse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2019-03(4.11)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Free development tools as IDE(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Development Environment</a:t>
                      </a:r>
                      <a:r>
                        <a:rPr lang="en-US" altLang="ko-KR" sz="1400"/>
                        <a:t>).</a:t>
                      </a:r>
                    </a:p>
                    <a:p>
                      <a:pPr latinLnBrk="1"/>
                      <a:r>
                        <a:rPr lang="en-US" altLang="ko-KR" sz="1400"/>
                        <a:t>Implement Hadoop (JAVA-based open source frame work).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26290"/>
                  </a:ext>
                </a:extLst>
              </a:tr>
              <a:tr h="3493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6"/>
                        </a:rPr>
                        <a:t>https://www.eclipse.org/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ko-KR" altLang="en-US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8699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Hadoop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3.2.0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software frame work that supports distributed applications.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collection of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 2.0, performance is </a:t>
                      </a:r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better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306"/>
                  </a:ext>
                </a:extLst>
              </a:tr>
              <a:tr h="1432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7"/>
                        </a:rPr>
                        <a:t>https://hadoop.apache.org/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0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Sqoop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1.4.7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designed to transfer large amounts of data between Hadoop and RDBMS.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25693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hlinkClick r:id="rId8"/>
                        </a:rPr>
                        <a:t>https://sqoop.apache.org/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64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BC34A5-C150-48E3-AC27-5387DF87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8002"/>
            <a:ext cx="7107382" cy="45089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382233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178309" y="1615069"/>
            <a:ext cx="4850351" cy="486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[1, 2] (Data collection)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Using Twitter API, collect tweet (tweets, hashtags, etc.) and user information(ID, nickname, location information, follow count, number of followers, language, etc.).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[3]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the crawling data in MariaDB.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[4]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data from MariaDB to HDFS using Sqoop.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[5] (Data Analysis and Processing)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Normalize the data using Hadoop Map/reduce.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[6]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Normalized data from HDFS to MariaDB.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[7]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Import data stored in MariaDB into Python.</a:t>
            </a:r>
          </a:p>
          <a:p>
            <a:pPr>
              <a:lnSpc>
                <a:spcPct val="107000"/>
              </a:lnSpc>
            </a:pPr>
            <a:r>
              <a:rPr lang="en-US" altLang="ko-KR" sz="300" kern="100" dirty="0">
                <a:latin typeface="+mn-ea"/>
                <a:cs typeface="조선일보명조" panose="02030304000000000000" pitchFamily="18" charset="-127"/>
              </a:rPr>
              <a:t> </a:t>
            </a:r>
            <a:endParaRPr lang="ko-KR" altLang="ko-KR" sz="3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[8] (Data collection)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Collect data to compare (National Election Commission data).</a:t>
            </a:r>
          </a:p>
          <a:p>
            <a:pPr>
              <a:lnSpc>
                <a:spcPct val="107000"/>
              </a:lnSpc>
            </a:pPr>
            <a:r>
              <a:rPr lang="en-US" altLang="ko-KR" sz="300" b="1" kern="100" dirty="0">
                <a:latin typeface="+mn-ea"/>
                <a:cs typeface="조선일보명조" panose="02030304000000000000" pitchFamily="18" charset="-127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[9]</a:t>
            </a:r>
            <a:r>
              <a:rPr lang="ko-KR" altLang="ko-KR" sz="14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(Analysis and Expression)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Visualize imported data (National Election Commission data, Normalization data)</a:t>
            </a:r>
            <a:endParaRPr lang="ko-KR" altLang="ko-KR" sz="1500" b="1" kern="100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896818" y="4880877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collection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3546820" y="3751136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546821" y="2896417"/>
            <a:ext cx="87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1525974" y="4737850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127994" y="2814870"/>
            <a:ext cx="197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Analysis and Processing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701648" y="3173639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collection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919261" y="3778976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BEC83F-21A8-4FCC-858A-0E712BE31B83}"/>
              </a:ext>
            </a:extLst>
          </p:cNvPr>
          <p:cNvSpPr txBox="1"/>
          <p:nvPr/>
        </p:nvSpPr>
        <p:spPr>
          <a:xfrm>
            <a:off x="-70927" y="4657423"/>
            <a:ext cx="1647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Analysis and Expression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FA22A4-6E67-4635-8B8E-6D51B89A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9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ISSUED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08623C-F722-475A-9F96-2C13AECD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050093"/>
            <a:ext cx="2138474" cy="2478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918C45-4678-4A6C-8F7A-202BF996CB26}"/>
              </a:ext>
            </a:extLst>
          </p:cNvPr>
          <p:cNvSpPr/>
          <p:nvPr/>
        </p:nvSpPr>
        <p:spPr>
          <a:xfrm>
            <a:off x="1203232" y="3289230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071506F-1A7C-4719-B562-F37A3409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34" y="2336554"/>
            <a:ext cx="2157981" cy="704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22063F-17F2-40B6-8503-6718731D2E5E}"/>
              </a:ext>
            </a:extLst>
          </p:cNvPr>
          <p:cNvCxnSpPr>
            <a:cxnSpLocks/>
          </p:cNvCxnSpPr>
          <p:nvPr/>
        </p:nvCxnSpPr>
        <p:spPr>
          <a:xfrm>
            <a:off x="2518577" y="2602084"/>
            <a:ext cx="337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6992CD-579B-42E0-8114-3370FA4DD9C2}"/>
              </a:ext>
            </a:extLst>
          </p:cNvPr>
          <p:cNvSpPr/>
          <p:nvPr/>
        </p:nvSpPr>
        <p:spPr>
          <a:xfrm>
            <a:off x="3626064" y="2719171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3E3EEB-76A6-4013-86D6-B79F6E101221}"/>
              </a:ext>
            </a:extLst>
          </p:cNvPr>
          <p:cNvSpPr/>
          <p:nvPr/>
        </p:nvSpPr>
        <p:spPr>
          <a:xfrm>
            <a:off x="5693788" y="2075179"/>
            <a:ext cx="5514335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Must be written</a:t>
            </a:r>
          </a:p>
          <a:p>
            <a:endParaRPr lang="en-US" altLang="ko-KR" b="1" dirty="0"/>
          </a:p>
          <a:p>
            <a:r>
              <a:rPr lang="en-US" altLang="ko-KR" sz="1500" b="1" dirty="0"/>
              <a:t>App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name </a:t>
            </a:r>
            <a:r>
              <a:rPr lang="en-US" altLang="ko-KR" sz="1400" dirty="0"/>
              <a:t>(~32</a:t>
            </a:r>
            <a:r>
              <a:rPr lang="ko-KR" altLang="en-US" sz="1400" dirty="0"/>
              <a:t> </a:t>
            </a:r>
            <a:r>
              <a:rPr lang="en-US" altLang="ko-KR" sz="1400" dirty="0"/>
              <a:t>word)</a:t>
            </a:r>
          </a:p>
          <a:p>
            <a:r>
              <a:rPr lang="en-US" altLang="ko-KR" sz="1500" b="1" dirty="0"/>
              <a:t>Application description </a:t>
            </a:r>
            <a:r>
              <a:rPr lang="en-US" altLang="ko-KR" sz="1400" dirty="0"/>
              <a:t>(10~200 word)</a:t>
            </a:r>
          </a:p>
          <a:p>
            <a:r>
              <a:rPr lang="en-US" altLang="ko-KR" sz="1500" b="1" dirty="0"/>
              <a:t>Website URL </a:t>
            </a:r>
            <a:r>
              <a:rPr lang="en-US" altLang="ko-KR" sz="1400" dirty="0"/>
              <a:t>(Ability to display the origin of tweets you create)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sz="1500" b="1" dirty="0"/>
              <a:t>Tell us how app will be used </a:t>
            </a:r>
            <a:r>
              <a:rPr lang="en-US" altLang="ko-KR" sz="1400" dirty="0"/>
              <a:t>(100 word)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425E46-5BB2-4F31-B37F-7EAB00CF8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163" y="4071719"/>
            <a:ext cx="7032919" cy="19136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F7B14E7-6BAD-450D-A68E-87E1F33138C0}"/>
              </a:ext>
            </a:extLst>
          </p:cNvPr>
          <p:cNvCxnSpPr>
            <a:cxnSpLocks/>
          </p:cNvCxnSpPr>
          <p:nvPr/>
        </p:nvCxnSpPr>
        <p:spPr>
          <a:xfrm>
            <a:off x="5827750" y="3672291"/>
            <a:ext cx="0" cy="326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EF9987-E788-491A-9821-D216B815A853}"/>
              </a:ext>
            </a:extLst>
          </p:cNvPr>
          <p:cNvCxnSpPr>
            <a:cxnSpLocks/>
          </p:cNvCxnSpPr>
          <p:nvPr/>
        </p:nvCxnSpPr>
        <p:spPr>
          <a:xfrm>
            <a:off x="5152721" y="2602084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7D322E-D37E-48F5-8BC4-FBF06A6F3200}"/>
              </a:ext>
            </a:extLst>
          </p:cNvPr>
          <p:cNvSpPr/>
          <p:nvPr/>
        </p:nvSpPr>
        <p:spPr>
          <a:xfrm>
            <a:off x="5601284" y="4920228"/>
            <a:ext cx="3959575" cy="33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86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keywords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E8C19-5A7C-4322-A33B-64D81239565D}"/>
              </a:ext>
            </a:extLst>
          </p:cNvPr>
          <p:cNvSpPr/>
          <p:nvPr/>
        </p:nvSpPr>
        <p:spPr>
          <a:xfrm>
            <a:off x="3422163" y="6251976"/>
            <a:ext cx="549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If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fill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out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some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questions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can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a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key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  <a:r>
              <a:rPr lang="ko-KR" altLang="ko-KR" sz="500" b="1" dirty="0"/>
              <a:t> </a:t>
            </a:r>
            <a:endParaRPr lang="ko-KR" altLang="ko-KR" sz="1400" b="1" dirty="0">
              <a:latin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5EBDF0-7360-411F-B10D-74ED8C0A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7396</Words>
  <Application>Microsoft Office PowerPoint</Application>
  <PresentationFormat>와이드스크린</PresentationFormat>
  <Paragraphs>780</Paragraphs>
  <Slides>45</Slides>
  <Notes>44</Notes>
  <HiddenSlides>14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Arial Unicode MS</vt:lpstr>
      <vt:lpstr>Noto Sans</vt:lpstr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yunhyuck</dc:creator>
  <cp:lastModifiedBy> </cp:lastModifiedBy>
  <cp:revision>628</cp:revision>
  <dcterms:created xsi:type="dcterms:W3CDTF">2019-05-01T02:18:31Z</dcterms:created>
  <dcterms:modified xsi:type="dcterms:W3CDTF">2019-06-11T05:01:05Z</dcterms:modified>
</cp:coreProperties>
</file>