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878" r:id="rId2"/>
    <p:sldId id="760" r:id="rId3"/>
    <p:sldId id="840" r:id="rId4"/>
    <p:sldId id="842" r:id="rId5"/>
    <p:sldId id="1002" r:id="rId6"/>
    <p:sldId id="919" r:id="rId7"/>
    <p:sldId id="1003" r:id="rId8"/>
    <p:sldId id="1004" r:id="rId9"/>
    <p:sldId id="933" r:id="rId10"/>
    <p:sldId id="934" r:id="rId11"/>
    <p:sldId id="936" r:id="rId12"/>
    <p:sldId id="994" r:id="rId13"/>
    <p:sldId id="949" r:id="rId14"/>
    <p:sldId id="939" r:id="rId15"/>
    <p:sldId id="995" r:id="rId16"/>
    <p:sldId id="996" r:id="rId17"/>
    <p:sldId id="997" r:id="rId18"/>
    <p:sldId id="998" r:id="rId19"/>
    <p:sldId id="999" r:id="rId20"/>
    <p:sldId id="1000" r:id="rId21"/>
    <p:sldId id="889" r:id="rId22"/>
    <p:sldId id="1001" r:id="rId23"/>
    <p:sldId id="945" r:id="rId24"/>
    <p:sldId id="888" r:id="rId25"/>
    <p:sldId id="1005" r:id="rId26"/>
    <p:sldId id="891" r:id="rId27"/>
    <p:sldId id="1008" r:id="rId28"/>
    <p:sldId id="1009" r:id="rId29"/>
    <p:sldId id="875" r:id="rId30"/>
    <p:sldId id="864" r:id="rId31"/>
    <p:sldId id="915" r:id="rId32"/>
    <p:sldId id="916" r:id="rId33"/>
    <p:sldId id="917" r:id="rId34"/>
    <p:sldId id="965" r:id="rId35"/>
    <p:sldId id="968" r:id="rId36"/>
    <p:sldId id="969" r:id="rId37"/>
    <p:sldId id="970" r:id="rId38"/>
    <p:sldId id="844" r:id="rId39"/>
    <p:sldId id="850" r:id="rId40"/>
    <p:sldId id="851" r:id="rId41"/>
    <p:sldId id="855" r:id="rId42"/>
    <p:sldId id="852" r:id="rId43"/>
    <p:sldId id="854" r:id="rId44"/>
    <p:sldId id="856" r:id="rId45"/>
    <p:sldId id="858" r:id="rId46"/>
    <p:sldId id="85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D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719-D61E-457A-9568-B68383E774C7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D1DF-7475-4524-B3FA-552A969B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3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86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58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7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4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6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23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73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라인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그래프 결과 글로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워드 클라우드 설명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9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58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8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12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7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61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1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선거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유세 기간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글을 짧게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16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맡은 역할만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80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7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3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03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6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01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3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41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26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4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0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1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91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 엑셀로 사진 찍어서 수정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수치만 표시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퍼센트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표를 다음 페이지로 넘겨서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8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사용이유 한 줄로 줄이기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단어 설명 추가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예상 질문과 설명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사용자의 명령어 입력을 기다리며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사용자의 명령어 입력이 완료되면 해당 명령어를 실행하고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결과를 문자열 형태로 출력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통계적 분석에 사용될 수 있을만한 형태로 정리되고 가공된 데이터를 의미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플로우차트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비주얼로 바로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 시각화로 붙이기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1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29FD-0763-4E52-8F69-E72F92CF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C4EBA-5ABC-4CE6-B090-0CCD562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BD75-D259-47DF-A209-0F0759E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B020-0E1F-405C-B65A-2173C03E5BE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14EEA-DD5F-46B9-9731-E727171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7D6E-9E8A-4E2C-ACBE-E38B3E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6987-A93C-40D7-A9F7-47EB01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B4DB8-5EAB-4CA8-8B43-74BF8BBD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D67ED-9CEE-409A-948A-0BFAF81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E139-9444-403A-92FE-8805461B20CF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D151-6D6E-4FA3-B8F4-90187F82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DE9FE-C5F1-4F7E-BC3B-212541D2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3CD80-B81C-4E2B-87E9-822DC80C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E7479-30C8-4B47-8E94-712B571A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BDEE5-0916-4D3F-A55D-688A2116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89B6-BF40-4196-B50D-8ABC836FC587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0BB52-90F4-4C77-A850-7E7C12F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6CDA5-A79D-43D2-BBD7-A0B8288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490A-759A-47C0-8DDC-68624DE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4D11-AC50-4335-BE83-83835868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F3757-DDB9-4F73-8593-8874665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617-C6F1-45E1-AFC4-C35EBE867097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85F8-F55A-4E37-9CC1-0EB3A26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D4C5-6FEA-4D28-8527-EFB33A75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733-87A3-4F3D-B72C-499B0AEC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5498-0A18-4429-AA9C-8CD16DCC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58F8-CE07-4EE0-974D-2DF18172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E15-F68E-4069-8EB0-2E1F923FBD86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88827-AF7B-4722-BBEF-2B022B3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5FDD-6EA7-4DE9-B67A-2A79869F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EF0A-27EE-4A2B-9538-664DE1D8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307-CD0F-43F1-BE0C-15399BA2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82665-D501-45E9-A29D-AE6BC55D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E2D7E2-990C-432B-BE55-951991D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4888-D80A-4726-B497-30D96289D56A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B80BE-6E03-4561-8103-531CBB9E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F86C0-7D09-4B94-BFDF-1999D3A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FAC-8A32-476E-84F1-B3E9BB7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B78D6-18F4-45F7-9AF7-30AFCE1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5399B-DADD-4650-94E9-2729113C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E77D96-2D2C-4F5C-A6A2-B8F8506D1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8E329-7B53-4D3F-8FB4-EE79B440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EBB7E-291F-4201-B4AA-6DC6E9B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3076-87EE-4C42-9CE7-39469D3B83D9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4C9AE9-3767-49B8-B72C-5C0BAF1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74239-DE36-482B-BD17-FE6C785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C939-7E27-48E4-A472-A2FE5C3B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57E9C-DC4A-46A0-9F86-87284512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5EFA-1A41-4C54-B1FA-7399AA30BC2D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CA074-8A8C-4091-BB1F-5D875B45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8E1F3-7C02-4473-AD57-EDC3752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46AB-9407-4C48-93C1-2CB560C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9DFE-8940-4B49-A4D3-BDA996EC1F6F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258D0-7AFF-47AF-BAA3-A62C278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3C94-6700-40C9-9BF0-A1D5C473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2A91-602D-4CC7-A2CF-0776722F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E9B4A-97E4-447D-B230-E623A3A4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BE949-5ED0-405C-8C86-299ACA1C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DA249-32DC-46F1-83DD-D8B18BA7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8A54-7DFD-40A2-AF79-F33D87ED3539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EFB7A-435E-4429-9433-3E92EFE6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9044B-0478-4118-BF83-FA31DD8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415D-CA8B-42D0-BC1A-BDDAE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C580A7-5681-4D3C-9F88-A12FB2B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967E0-D655-4E74-B262-0D8BA1DB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F7ACC-7FB2-401E-9986-8BAAA0D4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F7C-16E1-4A5D-9CBA-2C8A21727FA4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C7E53-83B4-4590-B360-0759C3A6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3FF0F-9A6C-42D5-BF52-AA004ECA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3D9D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3A1C-53E7-438C-843C-AAB15264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34C58-E5A3-4523-991F-485A486F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560DF-6A1F-4BA1-899F-EA75EA23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7F3C-33A3-4750-A0DF-79F881D494BE}" type="datetime1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493E-0D15-4DD2-BB73-595AA260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5ED50-EA60-45B0-9EA2-107831A1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97A9-76DD-44FB-8883-7AC0BC848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/get-search-twee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ller.m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" TargetMode="External"/><Relationship Id="rId4" Type="http://schemas.openxmlformats.org/officeDocument/2006/relationships/hyperlink" Target="http://info.nec.go.k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op2se1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ro8879@naver.com" TargetMode="External"/><Relationship Id="rId5" Type="http://schemas.openxmlformats.org/officeDocument/2006/relationships/hyperlink" Target="mailto:happykkk789@naver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leeyh5134@naver.com" TargetMode="Externa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hyperlink" Target="https://www.python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/releases/download/v2.5.0/protobuf-2.5.0.tar.gz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eu.apache.org/dist/hadoop/common/hadoop-3.2.0/" TargetMode="External"/><Relationship Id="rId4" Type="http://schemas.openxmlformats.org/officeDocument/2006/relationships/hyperlink" Target="https://hadoop.apache.org/docs/r3.2.0/hadoop-mapreduce-client/hadoop-mapreduce-client-core/dependency-analysis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tt.co.kr/sqoop/1.4.7/sqoop-1.4.7.bin__hadoop-2.6.0.tar.gz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oop.apach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eetrend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info.nec.go.k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qoop.apache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" TargetMode="External"/><Relationship Id="rId5" Type="http://schemas.openxmlformats.org/officeDocument/2006/relationships/hyperlink" Target="https://openjdk.java.net/" TargetMode="External"/><Relationship Id="rId4" Type="http://schemas.openxmlformats.org/officeDocument/2006/relationships/hyperlink" Target="https://mariadb.com/kb/ko/mariad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EEC282-9289-470B-B4FE-CCE8F0A93531}"/>
              </a:ext>
            </a:extLst>
          </p:cNvPr>
          <p:cNvSpPr/>
          <p:nvPr/>
        </p:nvSpPr>
        <p:spPr>
          <a:xfrm>
            <a:off x="2571750" y="1590675"/>
            <a:ext cx="70485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B3ED9E-4B84-4CD6-B061-4EE76D506D9E}"/>
              </a:ext>
            </a:extLst>
          </p:cNvPr>
          <p:cNvSpPr/>
          <p:nvPr/>
        </p:nvSpPr>
        <p:spPr>
          <a:xfrm>
            <a:off x="1842248" y="2088582"/>
            <a:ext cx="9029700" cy="1226118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</a:p>
          <a:p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Twitter keyword Search API based the 19</a:t>
            </a:r>
            <a:r>
              <a:rPr lang="en-US" altLang="ko-KR" sz="2000" b="1" baseline="30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0FED5D-F295-4C08-AEC8-94833AEF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01219"/>
              </p:ext>
            </p:extLst>
          </p:nvPr>
        </p:nvGraphicFramePr>
        <p:xfrm>
          <a:off x="5950323" y="3429000"/>
          <a:ext cx="5096435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111">
                  <a:extLst>
                    <a:ext uri="{9D8B030D-6E8A-4147-A177-3AD203B41FA5}">
                      <a16:colId xmlns:a16="http://schemas.microsoft.com/office/drawing/2014/main" val="3741069749"/>
                    </a:ext>
                  </a:extLst>
                </a:gridCol>
                <a:gridCol w="3379324">
                  <a:extLst>
                    <a:ext uri="{9D8B030D-6E8A-4147-A177-3AD203B41FA5}">
                      <a16:colId xmlns:a16="http://schemas.microsoft.com/office/drawing/2014/main" val="2078644485"/>
                    </a:ext>
                  </a:extLst>
                </a:gridCol>
              </a:tblGrid>
              <a:tr h="2928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Subject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Industrial-Academic Capstone Design 1 (2019-1 semester)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534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Professor in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Professional Chong Hyun Sook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03678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VI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04614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Seok June (20165072)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103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Bae In </a:t>
                      </a: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Gyu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217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Seo</a:t>
                      </a:r>
                      <a:r>
                        <a:rPr lang="en-US" altLang="ko-KR" sz="1400" b="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Jae Ick (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20144773)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47229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Presenter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Lee Yun </a:t>
                      </a:r>
                      <a:r>
                        <a:rPr lang="en-US" altLang="ko-KR" sz="14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hyuck</a:t>
                      </a:r>
                      <a:r>
                        <a:rPr lang="en-US" altLang="ko-KR" sz="14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(20165062)</a:t>
                      </a:r>
                      <a:endParaRPr lang="en-US" altLang="ko-KR" sz="1400" b="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2193"/>
                  </a:ext>
                </a:extLst>
              </a:tr>
              <a:tr h="2928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Announcement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2019.06.13.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91DC07-52A9-4477-B8FD-8A8DFD1A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9" y="2552986"/>
            <a:ext cx="1873521" cy="217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91876-09F0-467F-A794-DC787FA2C871}"/>
              </a:ext>
            </a:extLst>
          </p:cNvPr>
          <p:cNvSpPr/>
          <p:nvPr/>
        </p:nvSpPr>
        <p:spPr>
          <a:xfrm>
            <a:off x="3505443" y="3317380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AFEBE9-F857-494A-BF35-646095DE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551" y="2552987"/>
            <a:ext cx="4664904" cy="2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C7AF60-64FD-4908-B77D-BD8CB89F9BDE}"/>
              </a:ext>
            </a:extLst>
          </p:cNvPr>
          <p:cNvCxnSpPr>
            <a:cxnSpLocks/>
          </p:cNvCxnSpPr>
          <p:nvPr/>
        </p:nvCxnSpPr>
        <p:spPr>
          <a:xfrm>
            <a:off x="4756200" y="3510510"/>
            <a:ext cx="256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2A144E-CC3B-40E7-866A-1EF663DB47D7}"/>
              </a:ext>
            </a:extLst>
          </p:cNvPr>
          <p:cNvSpPr/>
          <p:nvPr/>
        </p:nvSpPr>
        <p:spPr>
          <a:xfrm>
            <a:off x="9333042" y="2671933"/>
            <a:ext cx="360226" cy="241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2B922-755E-435B-9DDB-4B5B109C2415}"/>
              </a:ext>
            </a:extLst>
          </p:cNvPr>
          <p:cNvSpPr/>
          <p:nvPr/>
        </p:nvSpPr>
        <p:spPr>
          <a:xfrm>
            <a:off x="3354253" y="2606623"/>
            <a:ext cx="718631" cy="17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C942C6-81D3-4D79-8932-C5420EC07634}"/>
              </a:ext>
            </a:extLst>
          </p:cNvPr>
          <p:cNvSpPr/>
          <p:nvPr/>
        </p:nvSpPr>
        <p:spPr>
          <a:xfrm>
            <a:off x="571500" y="5463628"/>
            <a:ext cx="11295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After logging in to the Twitter developer's site, you can upgrade it through Subscription.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98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6BA7C-C1A5-44AA-8F6D-9D8959D2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" y="2080633"/>
            <a:ext cx="5743480" cy="3628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TYPE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0CFAF-D619-415D-899C-06ADE1151E3D}"/>
              </a:ext>
            </a:extLst>
          </p:cNvPr>
          <p:cNvSpPr/>
          <p:nvPr/>
        </p:nvSpPr>
        <p:spPr>
          <a:xfrm>
            <a:off x="6376815" y="2086969"/>
            <a:ext cx="5667634" cy="3621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What's the difference between Sandbox and Premium?</a:t>
            </a:r>
          </a:p>
          <a:p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tweets you can import from 100 to 500 on a single request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The number of characters in a tweet that can be viewed increases from 128 to 1024 characters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Increase the number of requests per minute from 30 to 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629D94-076D-4528-9B8B-40625E3D92DF}"/>
              </a:ext>
            </a:extLst>
          </p:cNvPr>
          <p:cNvSpPr/>
          <p:nvPr/>
        </p:nvSpPr>
        <p:spPr>
          <a:xfrm>
            <a:off x="2278085" y="2623190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A73ACC-C47D-484A-9B06-7D9FB5173128}"/>
              </a:ext>
            </a:extLst>
          </p:cNvPr>
          <p:cNvSpPr/>
          <p:nvPr/>
        </p:nvSpPr>
        <p:spPr>
          <a:xfrm>
            <a:off x="2278084" y="3132747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9EA8E-EFF4-4BB5-910B-F51346653576}"/>
              </a:ext>
            </a:extLst>
          </p:cNvPr>
          <p:cNvSpPr/>
          <p:nvPr/>
        </p:nvSpPr>
        <p:spPr>
          <a:xfrm>
            <a:off x="2283575" y="3628168"/>
            <a:ext cx="3817915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2F0F7-4C5F-4086-B60D-9D0C4D06F854}"/>
              </a:ext>
            </a:extLst>
          </p:cNvPr>
          <p:cNvSpPr/>
          <p:nvPr/>
        </p:nvSpPr>
        <p:spPr>
          <a:xfrm>
            <a:off x="4873709" y="4709539"/>
            <a:ext cx="461863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133C7A-27E1-4002-A52D-2CAF7864C40E}"/>
              </a:ext>
            </a:extLst>
          </p:cNvPr>
          <p:cNvSpPr/>
          <p:nvPr/>
        </p:nvSpPr>
        <p:spPr>
          <a:xfrm>
            <a:off x="2907220" y="4714302"/>
            <a:ext cx="591696" cy="19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34EDF5-51F5-43F9-B3E6-12C5510035B7}"/>
              </a:ext>
            </a:extLst>
          </p:cNvPr>
          <p:cNvSpPr/>
          <p:nvPr/>
        </p:nvSpPr>
        <p:spPr>
          <a:xfrm>
            <a:off x="4187041" y="6066690"/>
            <a:ext cx="389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So we used the premium version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460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634A53-5678-46CC-A0B0-6F81A1772EFE}"/>
              </a:ext>
            </a:extLst>
          </p:cNvPr>
          <p:cNvSpPr/>
          <p:nvPr/>
        </p:nvSpPr>
        <p:spPr>
          <a:xfrm>
            <a:off x="1019739" y="1164851"/>
            <a:ext cx="3078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Execution of T-SA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F9292-4C71-4F57-9B65-7B2D2E05E455}"/>
              </a:ext>
            </a:extLst>
          </p:cNvPr>
          <p:cNvSpPr/>
          <p:nvPr/>
        </p:nvSpPr>
        <p:spPr>
          <a:xfrm>
            <a:off x="5214116" y="2548061"/>
            <a:ext cx="5745239" cy="144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for x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for y in range(0, </a:t>
            </a:r>
            <a:r>
              <a:rPr lang="en-US" altLang="ko-KR" sz="1600" dirty="0" err="1">
                <a:solidFill>
                  <a:schemeClr val="tx1"/>
                </a:solidFill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</a:rPr>
              <a:t>(Title[x])):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print('%</a:t>
            </a:r>
            <a:r>
              <a:rPr lang="en-US" altLang="ko-KR" sz="1600" dirty="0" err="1">
                <a:solidFill>
                  <a:schemeClr val="tx1"/>
                </a:solidFill>
              </a:rPr>
              <a:t>s.%s</a:t>
            </a:r>
            <a:r>
              <a:rPr lang="en-US" altLang="ko-KR" sz="1600" dirty="0">
                <a:solidFill>
                  <a:schemeClr val="tx1"/>
                </a:solidFill>
              </a:rPr>
              <a:t>' % (x + 1, Title[x][y])) if y == 0 else print('\</a:t>
            </a:r>
            <a:r>
              <a:rPr lang="en-US" altLang="ko-KR" sz="1600" dirty="0" err="1">
                <a:solidFill>
                  <a:schemeClr val="tx1"/>
                </a:solidFill>
              </a:rPr>
              <a:t>t%s%s</a:t>
            </a:r>
            <a:r>
              <a:rPr lang="en-US" altLang="ko-KR" sz="1600" dirty="0">
                <a:solidFill>
                  <a:schemeClr val="tx1"/>
                </a:solidFill>
              </a:rPr>
              <a:t>.%s' % (x + 1, y, Title[x][y]))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print('Choice Number(XX) &gt;&gt;&gt;')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B4DC94-7F36-4A14-A9F7-75F542E14435}"/>
              </a:ext>
            </a:extLst>
          </p:cNvPr>
          <p:cNvSpPr/>
          <p:nvPr/>
        </p:nvSpPr>
        <p:spPr>
          <a:xfrm>
            <a:off x="5214116" y="4258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Print the contents of the Title list using a repeated statement to reduce the use of the Print function.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E080D-58FF-40F6-A4CC-39FEFF2F7BA0}"/>
              </a:ext>
            </a:extLst>
          </p:cNvPr>
          <p:cNvSpPr/>
          <p:nvPr/>
        </p:nvSpPr>
        <p:spPr>
          <a:xfrm>
            <a:off x="5214116" y="51673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Each number has the function of importing data from a Twitter, storing or normalizing the data.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7B432-DE94-41F9-A07F-A2F47EDF1C1E}"/>
              </a:ext>
            </a:extLst>
          </p:cNvPr>
          <p:cNvSpPr/>
          <p:nvPr/>
        </p:nvSpPr>
        <p:spPr>
          <a:xfrm>
            <a:off x="7153835" y="2649072"/>
            <a:ext cx="504265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F23933-8EEC-4E40-9AE8-336737567B8D}"/>
              </a:ext>
            </a:extLst>
          </p:cNvPr>
          <p:cNvCxnSpPr>
            <a:stCxn id="13" idx="0"/>
          </p:cNvCxnSpPr>
          <p:nvPr/>
        </p:nvCxnSpPr>
        <p:spPr>
          <a:xfrm flipV="1">
            <a:off x="7405968" y="2285844"/>
            <a:ext cx="252132" cy="36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AC7977-DC7E-47D1-A154-0EA7B88E7B9D}"/>
              </a:ext>
            </a:extLst>
          </p:cNvPr>
          <p:cNvSpPr/>
          <p:nvPr/>
        </p:nvSpPr>
        <p:spPr>
          <a:xfrm>
            <a:off x="7587254" y="2082957"/>
            <a:ext cx="2550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Title list stored of python list</a:t>
            </a:r>
            <a:endParaRPr lang="ko-KR" altLang="en-US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923037-8198-4BC5-8875-CC20D8EF8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4" y="1609167"/>
            <a:ext cx="3806808" cy="48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8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3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11, Search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747309"/>
            <a:ext cx="5008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sz="1600" dirty="0" err="1"/>
              <a:t>SearchTweet</a:t>
            </a:r>
            <a:r>
              <a:rPr lang="en-US" altLang="ko-KR" sz="1600" dirty="0"/>
              <a:t> function on TwitterAPI.py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012B7B-5149-4258-BCA3-2BAC77B7B020}"/>
              </a:ext>
            </a:extLst>
          </p:cNvPr>
          <p:cNvSpPr/>
          <p:nvPr/>
        </p:nvSpPr>
        <p:spPr>
          <a:xfrm>
            <a:off x="2115669" y="2756657"/>
            <a:ext cx="8184777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requests.get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searchUrl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headers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searchHeaders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params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searchParams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5CA9-C89C-4590-8966-01DD4F887400}"/>
              </a:ext>
            </a:extLst>
          </p:cNvPr>
          <p:cNvSpPr txBox="1"/>
          <p:nvPr/>
        </p:nvSpPr>
        <p:spPr>
          <a:xfrm>
            <a:off x="2115670" y="2387325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Request Tweets from </a:t>
            </a:r>
            <a:r>
              <a:rPr lang="en-US" altLang="ko-KR" b="1" dirty="0"/>
              <a:t>Full-Archive</a:t>
            </a:r>
            <a:endParaRPr lang="ko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07C72F-93A4-4245-9CF2-F2BC1D933B13}"/>
              </a:ext>
            </a:extLst>
          </p:cNvPr>
          <p:cNvSpPr/>
          <p:nvPr/>
        </p:nvSpPr>
        <p:spPr>
          <a:xfrm>
            <a:off x="2115668" y="3961933"/>
            <a:ext cx="8184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headers</a:t>
            </a:r>
            <a:r>
              <a:rPr lang="en-US" altLang="ko-KR" dirty="0"/>
              <a:t> means the accessible key that was previously issued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C541B1-5EC3-4B3A-9642-1436B9D4AC36}"/>
              </a:ext>
            </a:extLst>
          </p:cNvPr>
          <p:cNvSpPr/>
          <p:nvPr/>
        </p:nvSpPr>
        <p:spPr>
          <a:xfrm>
            <a:off x="2115668" y="4611659"/>
            <a:ext cx="81847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params</a:t>
            </a:r>
            <a:r>
              <a:rPr lang="en-US" altLang="ko-KR" dirty="0"/>
              <a:t> is a search query that brings out tweets mentioned by five candidates during the election.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293-C2F2-42B3-B592-FBDC6AD3DD1E}"/>
              </a:ext>
            </a:extLst>
          </p:cNvPr>
          <p:cNvSpPr/>
          <p:nvPr/>
        </p:nvSpPr>
        <p:spPr>
          <a:xfrm>
            <a:off x="2115668" y="3353175"/>
            <a:ext cx="81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searchUrl</a:t>
            </a:r>
            <a:r>
              <a:rPr lang="en-US" altLang="ko-KR" sz="2800" b="1" dirty="0">
                <a:solidFill>
                  <a:srgbClr val="002060"/>
                </a:solidFill>
              </a:rPr>
              <a:t> </a:t>
            </a:r>
            <a:r>
              <a:rPr lang="en-US" altLang="ko-KR" dirty="0"/>
              <a:t>means Response, an array of Tweet JSON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264054-70E3-487F-A6D0-ADBDC5E44588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12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48D65-DD73-42D5-85EE-2BC228F8D057}"/>
              </a:ext>
            </a:extLst>
          </p:cNvPr>
          <p:cNvSpPr/>
          <p:nvPr/>
        </p:nvSpPr>
        <p:spPr>
          <a:xfrm>
            <a:off x="2115669" y="5626775"/>
            <a:ext cx="8184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Candidates : Hong Joon-</a:t>
            </a:r>
            <a:r>
              <a:rPr lang="en-US" altLang="ko-KR" sz="1200" dirty="0" err="1"/>
              <a:t>pyo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Ahn</a:t>
            </a:r>
            <a:r>
              <a:rPr lang="en-US" altLang="ko-KR" sz="1200" dirty="0"/>
              <a:t> Cheol-</a:t>
            </a:r>
            <a:r>
              <a:rPr lang="en-US" altLang="ko-KR" sz="1200" dirty="0" err="1"/>
              <a:t>soo</a:t>
            </a:r>
            <a:r>
              <a:rPr lang="en-US" altLang="ko-KR" sz="1200" dirty="0"/>
              <a:t>, Moon Jae-in, </a:t>
            </a:r>
            <a:r>
              <a:rPr lang="en-US" altLang="ko-KR" sz="1200" dirty="0" err="1"/>
              <a:t>Yoo</a:t>
            </a:r>
            <a:r>
              <a:rPr lang="en-US" altLang="ko-KR" sz="1200" dirty="0"/>
              <a:t> Seung-min, Sim Sang-</a:t>
            </a:r>
            <a:r>
              <a:rPr lang="en-US" altLang="ko-KR" sz="1200" dirty="0" err="1"/>
              <a:t>jung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4422ED-1932-47E9-9284-B0EBC6F5D3E6}"/>
              </a:ext>
            </a:extLst>
          </p:cNvPr>
          <p:cNvSpPr/>
          <p:nvPr/>
        </p:nvSpPr>
        <p:spPr>
          <a:xfrm>
            <a:off x="2115668" y="5903774"/>
            <a:ext cx="8184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election period : 2017.04.18 ~ 2017.05.09 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6A22CB-452F-4F92-94D3-22BCBA1E8B6D}"/>
              </a:ext>
            </a:extLst>
          </p:cNvPr>
          <p:cNvSpPr/>
          <p:nvPr/>
        </p:nvSpPr>
        <p:spPr>
          <a:xfrm>
            <a:off x="5791201" y="24997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Tweets Per Response (10~500, Sandbox(~100), Premium(~500))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910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ECCBC-428C-4FF3-9447-9AC406B3BBD5}"/>
              </a:ext>
            </a:extLst>
          </p:cNvPr>
          <p:cNvSpPr/>
          <p:nvPr/>
        </p:nvSpPr>
        <p:spPr>
          <a:xfrm>
            <a:off x="475129" y="3056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{ "statuses": [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20:01:29 +0000 2019", "id": 1125490788736032770,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"1125490788736032770", "text": "Today's new update means that you can finally add Pizza Cat to your Retweet with comments! Learn more about this ne… https://t.co/Rbc9TF2s5X",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"https://t.co/Rbc9TF2s5X",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/web/status/1125490788736032770",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="https://mobile.twitter.com"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App&lt;/a&gt;",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2A1449-A2BD-47F3-B712-3438C14BBB8B}"/>
              </a:ext>
            </a:extLst>
          </p:cNvPr>
          <p:cNvSpPr/>
          <p:nvPr/>
        </p:nvSpPr>
        <p:spPr>
          <a:xfrm>
            <a:off x="627529" y="32093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 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true, "</a:t>
            </a:r>
            <a:r>
              <a:rPr lang="en-US" altLang="ko-KR" sz="1200" dirty="0" err="1"/>
              <a:t>quoted_status_id</a:t>
            </a:r>
            <a:r>
              <a:rPr lang="en-US" altLang="ko-KR" sz="1200" dirty="0"/>
              <a:t>": 1125479034513645569, "</a:t>
            </a:r>
            <a:r>
              <a:rPr lang="en-US" altLang="ko-KR" sz="1200" dirty="0" err="1"/>
              <a:t>quoted_status_id_str</a:t>
            </a:r>
            <a:r>
              <a:rPr lang="en-US" altLang="ko-KR" sz="1200" dirty="0"/>
              <a:t>": "1125479034513645569", "</a:t>
            </a:r>
            <a:r>
              <a:rPr lang="en-US" altLang="ko-KR" sz="1200" dirty="0" err="1"/>
              <a:t>quoted_status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"Mon May 06 19:14:46 +0000 2019",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83749" y="1735815"/>
            <a:ext cx="10779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https://developer.twitter.com/en/docs/tweets/search/api-reference/get-search-tweets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E81725-F5A7-4C1C-971E-4A566A226725}"/>
              </a:ext>
            </a:extLst>
          </p:cNvPr>
          <p:cNvSpPr/>
          <p:nvPr/>
        </p:nvSpPr>
        <p:spPr>
          <a:xfrm>
            <a:off x="349623" y="1367972"/>
            <a:ext cx="569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&lt;Tweets in JSON format when using Search API&gt;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BA40A-767E-4F8F-A0A6-CBA2129477DD}"/>
              </a:ext>
            </a:extLst>
          </p:cNvPr>
          <p:cNvSpPr/>
          <p:nvPr/>
        </p:nvSpPr>
        <p:spPr>
          <a:xfrm>
            <a:off x="779929" y="33617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"id": 1125479034513645569,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"1125479034513645569", "text": "It's easy to express yourself by Retweeting with a comment. What if you could take it a step further and include me… https://t.co/YTqpNZZ8M9", "truncated": true, "entities": { "hashtags": [], 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"https://t.co/YTqpNZZ8M9",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/web/status/1125479034513645569",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Web Client&lt;/a&gt;",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17874544,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"17874544", "name": "Twitter Support",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TwitterSupport</a:t>
            </a:r>
            <a:r>
              <a:rPr lang="en-US" altLang="ko-KR" sz="1200" dirty="0"/>
              <a:t>", "location": "Twitter HQ", "description": "Your official source for Twitter Support. We're available 24/7 via Direct Message to answer account questions. Follow us for tips, tricks, and announcements.",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"https://t.co/heEvRrl4yN",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"https://help.twitter.com",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"help.twitter.com",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B981A4-E97A-49F0-83FC-F78284156D54}"/>
              </a:ext>
            </a:extLst>
          </p:cNvPr>
          <p:cNvSpPr/>
          <p:nvPr/>
        </p:nvSpPr>
        <p:spPr>
          <a:xfrm>
            <a:off x="932329" y="35141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5861908,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17,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15129,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"Thu Dec 04 18:51:57 +0000 2008",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313,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27955,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/941807338171777025/PRP6vwDq_normal.jpg",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/17874544/1499274456",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1466,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3990,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20,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44,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}, {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May 04 15:00:33 +0000 2019", "id": 1124690280777699328,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"1124690280777699328", "text": "If you're at #Pycon2019 and you use Twitter data or the Twitter API with your code, we are running an Open Space in… https://t.co/mVLIzEr9Gx", "truncated": true, "entities": { "hashtags": [ { "text": "Pycon2019", "indices": [ 13, 23 ] } ],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80170-C3DA-4095-834C-2DD52F04C78E}"/>
              </a:ext>
            </a:extLst>
          </p:cNvPr>
          <p:cNvSpPr/>
          <p:nvPr/>
        </p:nvSpPr>
        <p:spPr>
          <a:xfrm>
            <a:off x="1084729" y="36665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"symbols": [], "</a:t>
            </a:r>
            <a:r>
              <a:rPr lang="en-US" altLang="ko-KR" sz="1200" dirty="0" err="1"/>
              <a:t>user_mentions</a:t>
            </a:r>
            <a:r>
              <a:rPr lang="en-US" altLang="ko-KR" sz="1200" dirty="0"/>
              <a:t>": [],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"https://t.co/mVLIzEr9Gx",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/web/status/1124690280777699328",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"twitter.com/</a:t>
            </a:r>
            <a:r>
              <a:rPr lang="en-US" altLang="ko-KR" sz="1200" dirty="0" err="1"/>
              <a:t>i</a:t>
            </a:r>
            <a:r>
              <a:rPr lang="en-US" altLang="ko-KR" sz="1200" dirty="0"/>
              <a:t>/web/status/1…", "indices": [ 117, 140 ] } ] }, "metadata": { "</a:t>
            </a:r>
            <a:r>
              <a:rPr lang="en-US" altLang="ko-KR" sz="1200" dirty="0" err="1"/>
              <a:t>iso_language_code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result_type</a:t>
            </a:r>
            <a:r>
              <a:rPr lang="en-US" altLang="ko-KR" sz="1200" dirty="0"/>
              <a:t>": "recent" }, "source": "&lt;a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="http://twitter.com"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nofollow</a:t>
            </a:r>
            <a:r>
              <a:rPr lang="en-US" altLang="ko-KR" sz="1200" dirty="0"/>
              <a:t>"&gt;Twitter for iPhone&lt;/a&gt;", "</a:t>
            </a:r>
            <a:r>
              <a:rPr lang="en-US" altLang="ko-KR" sz="1200" dirty="0" err="1"/>
              <a:t>in_reply_to_status_id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in_reply_to_status_id_str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in_reply_to_user_id_str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in_reply_to_screen_name</a:t>
            </a:r>
            <a:r>
              <a:rPr lang="en-US" altLang="ko-KR" sz="1200" dirty="0"/>
              <a:t>": null, "user": { "id": 2244994945, "</a:t>
            </a:r>
            <a:r>
              <a:rPr lang="en-US" altLang="ko-KR" sz="1200" dirty="0" err="1"/>
              <a:t>id_str</a:t>
            </a:r>
            <a:r>
              <a:rPr lang="en-US" altLang="ko-KR" sz="1200" dirty="0"/>
              <a:t>": "2244994945", "name": "Twitter Dev", "</a:t>
            </a:r>
            <a:r>
              <a:rPr lang="en-US" altLang="ko-KR" sz="1200" dirty="0" err="1"/>
              <a:t>screen_name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TwitterDev</a:t>
            </a:r>
            <a:r>
              <a:rPr lang="en-US" altLang="ko-KR" sz="1200" dirty="0"/>
              <a:t>", "location": "Internet", "description": "Your official source for Twitter Platform news, updates &amp; events. Need technical help? Visit https://t.co/mGHnxZU8c1 ⌨️ #</a:t>
            </a:r>
            <a:r>
              <a:rPr lang="en-US" altLang="ko-KR" sz="1200" dirty="0" err="1"/>
              <a:t>TapIntoTwitter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"entities":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"https://t.co/FGl7VOULyL",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"https://developer.twitter.com/",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"developer.twitter.com", "indices": [ 0, 23 ] } ] }, "description": { "</a:t>
            </a:r>
            <a:r>
              <a:rPr lang="en-US" altLang="ko-KR" sz="1200" dirty="0" err="1"/>
              <a:t>urls</a:t>
            </a:r>
            <a:r>
              <a:rPr lang="en-US" altLang="ko-KR" sz="1200" dirty="0"/>
              <a:t>": [ { "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": "https://t.co/mGHnxZU8c1", "</a:t>
            </a:r>
            <a:r>
              <a:rPr lang="en-US" altLang="ko-KR" sz="1200" dirty="0" err="1"/>
              <a:t>expanded_url</a:t>
            </a:r>
            <a:r>
              <a:rPr lang="en-US" altLang="ko-KR" sz="1200" dirty="0"/>
              <a:t>": "https://twittercommunity.com/", "</a:t>
            </a:r>
            <a:r>
              <a:rPr lang="en-US" altLang="ko-KR" sz="1200" dirty="0" err="1"/>
              <a:t>display_url</a:t>
            </a:r>
            <a:r>
              <a:rPr lang="en-US" altLang="ko-KR" sz="1200" dirty="0"/>
              <a:t>": "twittercommunity.com", "indices": [ 93, 116 ] } ] } },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21A337-1BFE-4934-9C78-5ABD75CAE0C0}"/>
              </a:ext>
            </a:extLst>
          </p:cNvPr>
          <p:cNvSpPr/>
          <p:nvPr/>
        </p:nvSpPr>
        <p:spPr>
          <a:xfrm>
            <a:off x="1237129" y="3818965"/>
            <a:ext cx="9986683" cy="2608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"protected": false, "</a:t>
            </a:r>
            <a:r>
              <a:rPr lang="en-US" altLang="ko-KR" sz="1200" dirty="0" err="1"/>
              <a:t>followers_count</a:t>
            </a:r>
            <a:r>
              <a:rPr lang="en-US" altLang="ko-KR" sz="1200" dirty="0"/>
              <a:t>": 501947, "</a:t>
            </a:r>
            <a:r>
              <a:rPr lang="en-US" altLang="ko-KR" sz="1200" dirty="0" err="1"/>
              <a:t>friends_count</a:t>
            </a:r>
            <a:r>
              <a:rPr lang="en-US" altLang="ko-KR" sz="1200" dirty="0"/>
              <a:t>": 1473, "</a:t>
            </a:r>
            <a:r>
              <a:rPr lang="en-US" altLang="ko-KR" sz="1200" dirty="0" err="1"/>
              <a:t>listed_count</a:t>
            </a:r>
            <a:r>
              <a:rPr lang="en-US" altLang="ko-KR" sz="1200" dirty="0"/>
              <a:t>": 1507, "</a:t>
            </a:r>
            <a:r>
              <a:rPr lang="en-US" altLang="ko-KR" sz="1200" dirty="0" err="1"/>
              <a:t>created_at</a:t>
            </a:r>
            <a:r>
              <a:rPr lang="en-US" altLang="ko-KR" sz="1200" dirty="0"/>
              <a:t>": "Sat Dec 14 04:35:55 +0000 2013", "</a:t>
            </a:r>
            <a:r>
              <a:rPr lang="en-US" altLang="ko-KR" sz="1200" dirty="0" err="1"/>
              <a:t>favourites_count</a:t>
            </a:r>
            <a:r>
              <a:rPr lang="en-US" altLang="ko-KR" sz="1200" dirty="0"/>
              <a:t>": 2186, "</a:t>
            </a:r>
            <a:r>
              <a:rPr lang="en-US" altLang="ko-KR" sz="1200" dirty="0" err="1"/>
              <a:t>utc_offset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time_zone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geo_enabled</a:t>
            </a:r>
            <a:r>
              <a:rPr lang="en-US" altLang="ko-KR" sz="1200" dirty="0"/>
              <a:t>": true, "verified": true, "</a:t>
            </a:r>
            <a:r>
              <a:rPr lang="en-US" altLang="ko-KR" sz="1200" dirty="0" err="1"/>
              <a:t>statuses_count</a:t>
            </a:r>
            <a:r>
              <a:rPr lang="en-US" altLang="ko-KR" sz="1200" dirty="0"/>
              <a:t>": 3389,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contributors_enabled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is_translator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is_translation_enabled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profile_background_color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profile_background_image_url_https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profile_background_tile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profile_image_url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profile_image_url_https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profile_images</a:t>
            </a:r>
            <a:r>
              <a:rPr lang="en-US" altLang="ko-KR" sz="1200" dirty="0"/>
              <a:t>/880136122604507136/xHrnqf1T_normal.jpg", "</a:t>
            </a:r>
            <a:r>
              <a:rPr lang="en-US" altLang="ko-KR" sz="1200" dirty="0" err="1"/>
              <a:t>profile_banner_url</a:t>
            </a:r>
            <a:r>
              <a:rPr lang="en-US" altLang="ko-KR" sz="1200" dirty="0"/>
              <a:t>": "https://pbs.twimg.com/</a:t>
            </a:r>
            <a:r>
              <a:rPr lang="en-US" altLang="ko-KR" sz="1200" dirty="0" err="1"/>
              <a:t>profile_banners</a:t>
            </a:r>
            <a:r>
              <a:rPr lang="en-US" altLang="ko-KR" sz="1200" dirty="0"/>
              <a:t>/2244994945/1498675817", "</a:t>
            </a:r>
            <a:r>
              <a:rPr lang="en-US" altLang="ko-KR" sz="1200" dirty="0" err="1"/>
              <a:t>profile_link_color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profile_sidebar_border_color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profile_sidebar_fill_color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profile_text_color</a:t>
            </a:r>
            <a:r>
              <a:rPr lang="en-US" altLang="ko-KR" sz="1200" dirty="0"/>
              <a:t>": "null", "</a:t>
            </a:r>
            <a:r>
              <a:rPr lang="en-US" altLang="ko-KR" sz="1200" dirty="0" err="1"/>
              <a:t>profile_use_background_image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has_extended_profile</a:t>
            </a:r>
            <a:r>
              <a:rPr lang="en-US" altLang="ko-KR" sz="1200" dirty="0"/>
              <a:t>": null, "</a:t>
            </a:r>
            <a:r>
              <a:rPr lang="en-US" altLang="ko-KR" sz="1200" dirty="0" err="1"/>
              <a:t>default_profile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default_profile_image</a:t>
            </a:r>
            <a:r>
              <a:rPr lang="en-US" altLang="ko-KR" sz="1200" dirty="0"/>
              <a:t>": false, "following": false, "</a:t>
            </a:r>
            <a:r>
              <a:rPr lang="en-US" altLang="ko-KR" sz="1200" dirty="0" err="1"/>
              <a:t>follow_request_sent</a:t>
            </a:r>
            <a:r>
              <a:rPr lang="en-US" altLang="ko-KR" sz="1200" dirty="0"/>
              <a:t>": false, "notifications": false, "</a:t>
            </a:r>
            <a:r>
              <a:rPr lang="en-US" altLang="ko-KR" sz="1200" dirty="0" err="1"/>
              <a:t>translator_type</a:t>
            </a:r>
            <a:r>
              <a:rPr lang="en-US" altLang="ko-KR" sz="1200" dirty="0"/>
              <a:t>": "null" }, "geo": null, "coordinates": null, "place": null, "contributors": null, "</a:t>
            </a:r>
            <a:r>
              <a:rPr lang="en-US" altLang="ko-KR" sz="1200" dirty="0" err="1"/>
              <a:t>is_quote_status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retweet_count</a:t>
            </a:r>
            <a:r>
              <a:rPr lang="en-US" altLang="ko-KR" sz="1200" dirty="0"/>
              <a:t>": 12, "</a:t>
            </a:r>
            <a:r>
              <a:rPr lang="en-US" altLang="ko-KR" sz="1200" dirty="0" err="1"/>
              <a:t>favorite_count</a:t>
            </a:r>
            <a:r>
              <a:rPr lang="en-US" altLang="ko-KR" sz="1200" dirty="0"/>
              <a:t>": 27, "favorited": false, "retweeted": false, "</a:t>
            </a:r>
            <a:r>
              <a:rPr lang="en-US" altLang="ko-KR" sz="1200" dirty="0" err="1"/>
              <a:t>possibly_sensitive</a:t>
            </a:r>
            <a:r>
              <a:rPr lang="en-US" altLang="ko-KR" sz="1200" dirty="0"/>
              <a:t>": false, "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": 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 } ], "</a:t>
            </a:r>
            <a:r>
              <a:rPr lang="en-US" altLang="ko-KR" sz="1200" dirty="0" err="1"/>
              <a:t>search_metadata</a:t>
            </a:r>
            <a:r>
              <a:rPr lang="en-US" altLang="ko-KR" sz="1200" dirty="0"/>
              <a:t>": { "</a:t>
            </a:r>
            <a:r>
              <a:rPr lang="en-US" altLang="ko-KR" sz="1200" dirty="0" err="1"/>
              <a:t>completed_in</a:t>
            </a:r>
            <a:r>
              <a:rPr lang="en-US" altLang="ko-KR" sz="1200" dirty="0"/>
              <a:t>": 0.047, "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": 1125490788736032770, "</a:t>
            </a:r>
            <a:r>
              <a:rPr lang="en-US" altLang="ko-KR" sz="1200" dirty="0" err="1"/>
              <a:t>max_id_str</a:t>
            </a:r>
            <a:r>
              <a:rPr lang="en-US" altLang="ko-KR" sz="1200" dirty="0"/>
              <a:t>": "1125490788736032770", "</a:t>
            </a:r>
            <a:r>
              <a:rPr lang="en-US" altLang="ko-KR" sz="1200" dirty="0" err="1"/>
              <a:t>next_results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max_id</a:t>
            </a:r>
            <a:r>
              <a:rPr lang="en-US" altLang="ko-KR" sz="1200" dirty="0"/>
              <a:t>=1124690280777699327&amp;q=from%3Atwitterdev&amp;count=2&amp;include_entities=1&amp;result_type=mixed", "query": "from%3Atwitterdev", "</a:t>
            </a:r>
            <a:r>
              <a:rPr lang="en-US" altLang="ko-KR" sz="1200" dirty="0" err="1"/>
              <a:t>refresh_url</a:t>
            </a:r>
            <a:r>
              <a:rPr lang="en-US" altLang="ko-KR" sz="1200" dirty="0"/>
              <a:t>": "?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=1125490788736032770&amp;q=from%3Atwitterdev&amp;result_type=</a:t>
            </a:r>
            <a:r>
              <a:rPr lang="en-US" altLang="ko-KR" sz="1200" dirty="0" err="1"/>
              <a:t>mixed&amp;include_entities</a:t>
            </a:r>
            <a:r>
              <a:rPr lang="en-US" altLang="ko-KR" sz="1200" dirty="0"/>
              <a:t>=1", "count": 2, "</a:t>
            </a:r>
            <a:r>
              <a:rPr lang="en-US" altLang="ko-KR" sz="1200" dirty="0" err="1"/>
              <a:t>since_id</a:t>
            </a:r>
            <a:r>
              <a:rPr lang="en-US" altLang="ko-KR" sz="1200" dirty="0"/>
              <a:t>": 0, "</a:t>
            </a:r>
            <a:r>
              <a:rPr lang="en-US" altLang="ko-KR" sz="1200" dirty="0" err="1"/>
              <a:t>since_id_str</a:t>
            </a:r>
            <a:r>
              <a:rPr lang="en-US" altLang="ko-KR" sz="1200" dirty="0"/>
              <a:t>": "0" } 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67957C-77BC-413A-93B7-31FF57D9AF2D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3D762-7B3F-4087-86ED-97277179D56D}"/>
              </a:ext>
            </a:extLst>
          </p:cNvPr>
          <p:cNvSpPr/>
          <p:nvPr/>
        </p:nvSpPr>
        <p:spPr>
          <a:xfrm>
            <a:off x="2440640" y="2426767"/>
            <a:ext cx="7274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Use JSON to make and save user information in a list of tweets.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86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21, 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724772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dbSelect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3D0FA-5452-4651-9145-6A940D16D780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E3A46-FF71-4CBC-85F9-BC78CE0C081D}"/>
              </a:ext>
            </a:extLst>
          </p:cNvPr>
          <p:cNvSpPr/>
          <p:nvPr/>
        </p:nvSpPr>
        <p:spPr>
          <a:xfrm>
            <a:off x="2483224" y="2584529"/>
            <a:ext cx="7615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All of them use the </a:t>
            </a:r>
            <a:r>
              <a:rPr lang="en-US" altLang="ko-KR" b="1" u="sng" dirty="0" err="1">
                <a:solidFill>
                  <a:srgbClr val="FF0000"/>
                </a:solidFill>
              </a:rPr>
              <a:t>dbConnection</a:t>
            </a:r>
            <a:r>
              <a:rPr lang="en-US" altLang="ko-KR" b="1" dirty="0"/>
              <a:t> function to access MariaDB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F405B-388B-4C95-9A88-A2F9DEB199C9}"/>
              </a:ext>
            </a:extLst>
          </p:cNvPr>
          <p:cNvSpPr/>
          <p:nvPr/>
        </p:nvSpPr>
        <p:spPr>
          <a:xfrm>
            <a:off x="3107024" y="3521939"/>
            <a:ext cx="5122575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‘SELECT %s FROM %s %s;' % (</a:t>
            </a:r>
            <a:r>
              <a:rPr lang="en-US" altLang="ko-KR" b="1" dirty="0">
                <a:solidFill>
                  <a:srgbClr val="FF0000"/>
                </a:solidFill>
              </a:rPr>
              <a:t>cols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tabs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cond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93A330-176B-45E0-B7BF-70E4AC21BEF2}"/>
              </a:ext>
            </a:extLst>
          </p:cNvPr>
          <p:cNvSpPr/>
          <p:nvPr/>
        </p:nvSpPr>
        <p:spPr>
          <a:xfrm>
            <a:off x="3209363" y="2384693"/>
            <a:ext cx="6405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It can be connected with host address, ID and password information for the Database.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C049FD-B880-44A0-934C-04396C7E7102}"/>
              </a:ext>
            </a:extLst>
          </p:cNvPr>
          <p:cNvSpPr/>
          <p:nvPr/>
        </p:nvSpPr>
        <p:spPr>
          <a:xfrm>
            <a:off x="3107022" y="3229770"/>
            <a:ext cx="2827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SELECT Statement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640AF-1F30-44B2-BA4E-FE4CEF9AE617}"/>
              </a:ext>
            </a:extLst>
          </p:cNvPr>
          <p:cNvSpPr txBox="1"/>
          <p:nvPr/>
        </p:nvSpPr>
        <p:spPr>
          <a:xfrm>
            <a:off x="3107022" y="4131995"/>
            <a:ext cx="876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cols</a:t>
            </a:r>
            <a:r>
              <a:rPr lang="en-US" altLang="ko-KR" dirty="0"/>
              <a:t> means the column of the table to be inquired.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9EBA1-FC25-4DB4-B710-F0F8762CA12B}"/>
              </a:ext>
            </a:extLst>
          </p:cNvPr>
          <p:cNvSpPr txBox="1"/>
          <p:nvPr/>
        </p:nvSpPr>
        <p:spPr>
          <a:xfrm>
            <a:off x="3107024" y="4774958"/>
            <a:ext cx="876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tabs</a:t>
            </a:r>
            <a:r>
              <a:rPr lang="en-US" altLang="ko-KR" dirty="0"/>
              <a:t> means the table to be inquired.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0BA5B-D0ED-4A11-9805-6B4AA423B461}"/>
              </a:ext>
            </a:extLst>
          </p:cNvPr>
          <p:cNvSpPr txBox="1"/>
          <p:nvPr/>
        </p:nvSpPr>
        <p:spPr>
          <a:xfrm>
            <a:off x="3107022" y="5417921"/>
            <a:ext cx="607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cond</a:t>
            </a:r>
            <a:r>
              <a:rPr lang="en-US" altLang="ko-KR" dirty="0"/>
              <a:t> means to specify the conditions to be inquired.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93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21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23, Insert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704847"/>
            <a:ext cx="47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dbInsert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E4727A-EF35-43E4-AC36-6675F70947BD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FD490-A51E-4B11-A484-C90820D0F1B3}"/>
              </a:ext>
            </a:extLst>
          </p:cNvPr>
          <p:cNvSpPr/>
          <p:nvPr/>
        </p:nvSpPr>
        <p:spPr>
          <a:xfrm>
            <a:off x="3133922" y="3690752"/>
            <a:ext cx="6023524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'INSERT INTO ' +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r>
              <a:rPr lang="en-US" altLang="ko-KR" dirty="0">
                <a:solidFill>
                  <a:schemeClr val="tx1"/>
                </a:solidFill>
              </a:rPr>
              <a:t> + VALUES(%s, %s, %s, </a:t>
            </a:r>
            <a:r>
              <a:rPr lang="en-US" altLang="ko-KR" u="sng" dirty="0">
                <a:solidFill>
                  <a:schemeClr val="tx1"/>
                </a:solidFill>
              </a:rPr>
              <a:t>%s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0D74B-CEA8-409D-9464-790904889A92}"/>
              </a:ext>
            </a:extLst>
          </p:cNvPr>
          <p:cNvSpPr/>
          <p:nvPr/>
        </p:nvSpPr>
        <p:spPr>
          <a:xfrm>
            <a:off x="3023711" y="3414843"/>
            <a:ext cx="2837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INSERT Statement</a:t>
            </a:r>
            <a:endParaRPr lang="ko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A070CF-B57E-4B77-95E4-1008246ECDFF}"/>
              </a:ext>
            </a:extLst>
          </p:cNvPr>
          <p:cNvSpPr/>
          <p:nvPr/>
        </p:nvSpPr>
        <p:spPr>
          <a:xfrm>
            <a:off x="2635447" y="2591545"/>
            <a:ext cx="712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Check for </a:t>
            </a:r>
            <a:r>
              <a:rPr lang="en-US" altLang="ko-KR" b="1" u="sng" dirty="0">
                <a:solidFill>
                  <a:srgbClr val="FF0000"/>
                </a:solidFill>
              </a:rPr>
              <a:t>duplication of data</a:t>
            </a:r>
            <a:r>
              <a:rPr lang="en-US" altLang="ko-KR" b="1" dirty="0"/>
              <a:t> in the database before inserting.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D7764-1FCA-4433-9996-94E0712034B8}"/>
              </a:ext>
            </a:extLst>
          </p:cNvPr>
          <p:cNvSpPr/>
          <p:nvPr/>
        </p:nvSpPr>
        <p:spPr>
          <a:xfrm>
            <a:off x="985706" y="4465114"/>
            <a:ext cx="10781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TableNm</a:t>
            </a:r>
            <a:r>
              <a:rPr lang="en-US" altLang="ko-KR" dirty="0"/>
              <a:t> means the table name and has a value that corresponds to the column in each table.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9C6D3-86B7-464F-8407-D6022BF559A5}"/>
              </a:ext>
            </a:extLst>
          </p:cNvPr>
          <p:cNvSpPr txBox="1"/>
          <p:nvPr/>
        </p:nvSpPr>
        <p:spPr>
          <a:xfrm>
            <a:off x="6898076" y="3432683"/>
            <a:ext cx="275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insert tweeter information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27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25, Delete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711843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</a:t>
            </a:r>
            <a:r>
              <a:rPr lang="en-US" altLang="ko-KR" dirty="0" err="1"/>
              <a:t>dbDelete</a:t>
            </a:r>
            <a:r>
              <a:rPr lang="en-US" altLang="ko-KR" sz="1600" dirty="0"/>
              <a:t> function on DBModule.py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1DD97-2578-41E3-AB4E-A32F669B4E02}"/>
              </a:ext>
            </a:extLst>
          </p:cNvPr>
          <p:cNvSpPr/>
          <p:nvPr/>
        </p:nvSpPr>
        <p:spPr>
          <a:xfrm>
            <a:off x="8037610" y="6292873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25~27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AD4E52-BA18-4FAC-B597-2FB59387075A}"/>
              </a:ext>
            </a:extLst>
          </p:cNvPr>
          <p:cNvSpPr/>
          <p:nvPr/>
        </p:nvSpPr>
        <p:spPr>
          <a:xfrm>
            <a:off x="3133922" y="2937716"/>
            <a:ext cx="3502202" cy="51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'DELETE FROM %s;' % </a:t>
            </a:r>
            <a:r>
              <a:rPr lang="en-US" altLang="ko-KR" b="1" dirty="0" err="1">
                <a:solidFill>
                  <a:srgbClr val="FF0000"/>
                </a:solidFill>
              </a:rPr>
              <a:t>tableNm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21AE4-4229-4187-BE63-73883574B441}"/>
              </a:ext>
            </a:extLst>
          </p:cNvPr>
          <p:cNvSpPr/>
          <p:nvPr/>
        </p:nvSpPr>
        <p:spPr>
          <a:xfrm>
            <a:off x="3023711" y="2661807"/>
            <a:ext cx="284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The SQL DELETE Statement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6748B5-B185-4525-8EE0-A49A7747C90F}"/>
              </a:ext>
            </a:extLst>
          </p:cNvPr>
          <p:cNvSpPr/>
          <p:nvPr/>
        </p:nvSpPr>
        <p:spPr>
          <a:xfrm>
            <a:off x="3023711" y="3594815"/>
            <a:ext cx="6846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TableNm</a:t>
            </a:r>
            <a:r>
              <a:rPr lang="en-US" altLang="ko-KR" sz="2800" b="1" dirty="0"/>
              <a:t> </a:t>
            </a:r>
            <a:r>
              <a:rPr lang="en-US" altLang="ko-KR" dirty="0"/>
              <a:t>is the name of the table to be deleted.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51670-EECC-44D3-A896-277039696CAD}"/>
              </a:ext>
            </a:extLst>
          </p:cNvPr>
          <p:cNvSpPr/>
          <p:nvPr/>
        </p:nvSpPr>
        <p:spPr>
          <a:xfrm>
            <a:off x="2607801" y="4712489"/>
            <a:ext cx="697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Lastly, all of them use the </a:t>
            </a:r>
            <a:r>
              <a:rPr lang="en-US" altLang="ko-KR" b="1" dirty="0" err="1">
                <a:solidFill>
                  <a:srgbClr val="FF0000"/>
                </a:solidFill>
              </a:rPr>
              <a:t>dbClose</a:t>
            </a:r>
            <a:r>
              <a:rPr lang="en-US" altLang="ko-KR" b="1" dirty="0"/>
              <a:t> function to close MariaDB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89339-09E6-4497-951D-81A5AA9DDC25}"/>
              </a:ext>
            </a:extLst>
          </p:cNvPr>
          <p:cNvSpPr txBox="1"/>
          <p:nvPr/>
        </p:nvSpPr>
        <p:spPr>
          <a:xfrm>
            <a:off x="248640" y="1744257"/>
            <a:ext cx="7416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Run through The Commands that Sqoop Import, Map/Reduce, Sqoop export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69D28-314E-46F2-BBD6-5D2E1C0F3C53}"/>
              </a:ext>
            </a:extLst>
          </p:cNvPr>
          <p:cNvSpPr/>
          <p:nvPr/>
        </p:nvSpPr>
        <p:spPr>
          <a:xfrm>
            <a:off x="3792822" y="2911711"/>
            <a:ext cx="7093527" cy="78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247369-627E-4545-A590-FAC67992EF79}"/>
              </a:ext>
            </a:extLst>
          </p:cNvPr>
          <p:cNvGrpSpPr/>
          <p:nvPr/>
        </p:nvGrpSpPr>
        <p:grpSpPr>
          <a:xfrm>
            <a:off x="3934551" y="3067032"/>
            <a:ext cx="6820459" cy="521494"/>
            <a:chOff x="4000220" y="3466557"/>
            <a:chExt cx="6820459" cy="5214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4EB20F-81AC-40C9-8364-2F5D919BD2F8}"/>
                </a:ext>
              </a:extLst>
            </p:cNvPr>
            <p:cNvSpPr/>
            <p:nvPr/>
          </p:nvSpPr>
          <p:spPr>
            <a:xfrm>
              <a:off x="400022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import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934146-8F46-4A98-980C-7AF259325FB5}"/>
                </a:ext>
              </a:extLst>
            </p:cNvPr>
            <p:cNvSpPr/>
            <p:nvPr/>
          </p:nvSpPr>
          <p:spPr>
            <a:xfrm>
              <a:off x="6629119" y="3466557"/>
              <a:ext cx="1562661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Map/Reduce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E827C0-9BE0-4DDF-9F9A-D2FBBB04BD64}"/>
                </a:ext>
              </a:extLst>
            </p:cNvPr>
            <p:cNvSpPr/>
            <p:nvPr/>
          </p:nvSpPr>
          <p:spPr>
            <a:xfrm>
              <a:off x="9127610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Sqoop export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711385-AA28-407F-88B6-08DA0DD13667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5693289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96DFFE8-62A3-4DFF-AC23-F7C5716CA821}"/>
                </a:ext>
              </a:extLst>
            </p:cNvPr>
            <p:cNvCxnSpPr/>
            <p:nvPr/>
          </p:nvCxnSpPr>
          <p:spPr>
            <a:xfrm>
              <a:off x="819178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DB26E5-3E06-487C-B78A-013C0E432503}"/>
              </a:ext>
            </a:extLst>
          </p:cNvPr>
          <p:cNvGrpSpPr/>
          <p:nvPr/>
        </p:nvGrpSpPr>
        <p:grpSpPr>
          <a:xfrm>
            <a:off x="1305652" y="3067032"/>
            <a:ext cx="2628899" cy="521494"/>
            <a:chOff x="1371321" y="3466557"/>
            <a:chExt cx="2628899" cy="52149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818CA-4D77-455B-BD40-D9104212AC9A}"/>
                </a:ext>
              </a:extLst>
            </p:cNvPr>
            <p:cNvSpPr/>
            <p:nvPr/>
          </p:nvSpPr>
          <p:spPr>
            <a:xfrm>
              <a:off x="1371321" y="3466557"/>
              <a:ext cx="1693069" cy="52149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Hadoop start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59394B8-E628-4846-ABD4-ABAEB3131F61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3064390" y="3727304"/>
              <a:ext cx="9358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8338E2-5D62-404B-82DE-F86A82EA1AB1}"/>
              </a:ext>
            </a:extLst>
          </p:cNvPr>
          <p:cNvSpPr txBox="1"/>
          <p:nvPr/>
        </p:nvSpPr>
        <p:spPr>
          <a:xfrm>
            <a:off x="1305651" y="2773939"/>
            <a:ext cx="169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33.Start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2F4C4-DB46-47F7-BFD1-4E53BEA9E99A}"/>
              </a:ext>
            </a:extLst>
          </p:cNvPr>
          <p:cNvSpPr txBox="1"/>
          <p:nvPr/>
        </p:nvSpPr>
        <p:spPr>
          <a:xfrm>
            <a:off x="3792821" y="2590565"/>
            <a:ext cx="7093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31.Keyword, 32Hashtag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806B9-F679-4D98-82CA-181B6B3A4972}"/>
              </a:ext>
            </a:extLst>
          </p:cNvPr>
          <p:cNvSpPr/>
          <p:nvPr/>
        </p:nvSpPr>
        <p:spPr>
          <a:xfrm>
            <a:off x="3666716" y="4357462"/>
            <a:ext cx="4857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First </a:t>
            </a:r>
            <a:r>
              <a:rPr lang="en-US" altLang="ko-KR" sz="2400" b="1" dirty="0">
                <a:solidFill>
                  <a:srgbClr val="FF0000"/>
                </a:solidFill>
                <a:latin typeface="Noto Sans"/>
              </a:rPr>
              <a:t>Run Hadoop</a:t>
            </a:r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 for map/reduce</a:t>
            </a:r>
          </a:p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"/>
              </a:rPr>
              <a:t>And then, execute number 31 or 32</a:t>
            </a:r>
          </a:p>
        </p:txBody>
      </p:sp>
    </p:spTree>
    <p:extLst>
      <p:ext uri="{BB962C8B-B14F-4D97-AF65-F5344CB8AC3E}">
        <p14:creationId xmlns:p14="http://schemas.microsoft.com/office/powerpoint/2010/main" val="54138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5A3AE4-7807-4A7B-BBD3-193B6EDE8762}"/>
              </a:ext>
            </a:extLst>
          </p:cNvPr>
          <p:cNvGrpSpPr/>
          <p:nvPr/>
        </p:nvGrpSpPr>
        <p:grpSpPr>
          <a:xfrm>
            <a:off x="475129" y="2089785"/>
            <a:ext cx="11297163" cy="1120640"/>
            <a:chOff x="572108" y="2021667"/>
            <a:chExt cx="11297163" cy="11206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BD90D80-E03D-45D9-8C75-94FE17179A84}"/>
                </a:ext>
              </a:extLst>
            </p:cNvPr>
            <p:cNvSpPr/>
            <p:nvPr/>
          </p:nvSpPr>
          <p:spPr>
            <a:xfrm>
              <a:off x="574964" y="2352598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import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connect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://localhost/TWITTER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username</a:t>
              </a:r>
              <a:r>
                <a:rPr lang="en-US" altLang="ko-KR" sz="1600" dirty="0"/>
                <a:t> T-SA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password</a:t>
              </a:r>
              <a:r>
                <a:rPr lang="en-US" altLang="ko-KR" sz="1600" dirty="0"/>
                <a:t> 1234 --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table</a:t>
              </a:r>
              <a:r>
                <a:rPr lang="en-US" altLang="ko-KR" sz="1600" dirty="0"/>
                <a:t> S_JSON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columns</a:t>
              </a:r>
              <a:r>
                <a:rPr lang="en-US" altLang="ko-KR" sz="1600" dirty="0"/>
                <a:t> TEXT --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target-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dir</a:t>
              </a:r>
              <a:r>
                <a:rPr lang="en-US" altLang="ko-KR" sz="1600" dirty="0"/>
                <a:t> hdfs://localhost:9000/user/vi/KEYWORD_INPUT -m 1</a:t>
              </a:r>
              <a:endParaRPr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0A1A01-F5E6-4D18-A707-734E73E4B141}"/>
                </a:ext>
              </a:extLst>
            </p:cNvPr>
            <p:cNvSpPr txBox="1"/>
            <p:nvPr/>
          </p:nvSpPr>
          <p:spPr>
            <a:xfrm>
              <a:off x="572108" y="2021667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IMPORT </a:t>
              </a:r>
              <a:endParaRPr lang="ko-KR" altLang="en-US" sz="1600" b="1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353A65-2B40-4605-8CCA-60880FDF59D7}"/>
              </a:ext>
            </a:extLst>
          </p:cNvPr>
          <p:cNvSpPr/>
          <p:nvPr/>
        </p:nvSpPr>
        <p:spPr>
          <a:xfrm>
            <a:off x="2393539" y="3408830"/>
            <a:ext cx="746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connect</a:t>
            </a:r>
            <a:r>
              <a:rPr lang="en-US" altLang="ko-KR" b="1" dirty="0"/>
              <a:t> </a:t>
            </a:r>
            <a:r>
              <a:rPr lang="en-US" altLang="ko-KR" dirty="0"/>
              <a:t>means the </a:t>
            </a:r>
            <a:r>
              <a:rPr lang="en-US" altLang="ko-KR" dirty="0" err="1"/>
              <a:t>jdbc</a:t>
            </a:r>
            <a:r>
              <a:rPr lang="en-US" altLang="ko-KR" dirty="0"/>
              <a:t> address to be associated with MariaDB.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C7099-9A97-4A17-9E7D-36026BC4FDF4}"/>
              </a:ext>
            </a:extLst>
          </p:cNvPr>
          <p:cNvSpPr/>
          <p:nvPr/>
        </p:nvSpPr>
        <p:spPr>
          <a:xfrm>
            <a:off x="2393539" y="3928319"/>
            <a:ext cx="8136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userName</a:t>
            </a:r>
            <a:r>
              <a:rPr lang="en-US" altLang="ko-KR" sz="2800" b="1" dirty="0">
                <a:solidFill>
                  <a:srgbClr val="FF0000"/>
                </a:solidFill>
              </a:rPr>
              <a:t>, password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means the user account of the database.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E6B00E-CF81-4CA6-8B73-15F94DAD51DA}"/>
              </a:ext>
            </a:extLst>
          </p:cNvPr>
          <p:cNvSpPr/>
          <p:nvPr/>
        </p:nvSpPr>
        <p:spPr>
          <a:xfrm>
            <a:off x="2393539" y="4447808"/>
            <a:ext cx="8048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j-lt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means the name of the table to be imported from the database.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3388ED-1A32-4212-804F-E9AE75CED1DE}"/>
              </a:ext>
            </a:extLst>
          </p:cNvPr>
          <p:cNvSpPr/>
          <p:nvPr/>
        </p:nvSpPr>
        <p:spPr>
          <a:xfrm>
            <a:off x="2393539" y="4967297"/>
            <a:ext cx="6316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columns</a:t>
            </a:r>
            <a:r>
              <a:rPr lang="en-US" altLang="ko-KR" dirty="0"/>
              <a:t> means the columns of data to be imported.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ECD9A-DE2C-41FA-8F80-9F563C4980E2}"/>
              </a:ext>
            </a:extLst>
          </p:cNvPr>
          <p:cNvSpPr/>
          <p:nvPr/>
        </p:nvSpPr>
        <p:spPr>
          <a:xfrm>
            <a:off x="2393539" y="5486787"/>
            <a:ext cx="5318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j-lt"/>
              </a:rPr>
              <a:t>target-</a:t>
            </a:r>
            <a:r>
              <a:rPr lang="en-US" altLang="ko-KR" sz="2800" b="1" dirty="0" err="1">
                <a:solidFill>
                  <a:srgbClr val="FF0000"/>
                </a:solidFill>
                <a:latin typeface="+mj-lt"/>
              </a:rPr>
              <a:t>dir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 is the path to be stored in HDFS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15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010-5379-4186-90C6-5C796160708A}"/>
              </a:ext>
            </a:extLst>
          </p:cNvPr>
          <p:cNvSpPr/>
          <p:nvPr/>
        </p:nvSpPr>
        <p:spPr>
          <a:xfrm>
            <a:off x="349623" y="1445433"/>
            <a:ext cx="81937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Team Introduction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Purpose of Development</a:t>
            </a:r>
            <a:endParaRPr lang="ko-KR" altLang="en-US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Related Works &amp; Control Group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Development Environment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Program Flowchart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Result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Reference</a:t>
            </a:r>
            <a:endParaRPr lang="en-US" altLang="ko-KR" sz="10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10. T-SA: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Impression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Contents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56263F-4E5D-4BF1-AA54-711C293F9C05}"/>
              </a:ext>
            </a:extLst>
          </p:cNvPr>
          <p:cNvGrpSpPr/>
          <p:nvPr/>
        </p:nvGrpSpPr>
        <p:grpSpPr>
          <a:xfrm>
            <a:off x="475129" y="2075158"/>
            <a:ext cx="11294307" cy="1131379"/>
            <a:chOff x="574964" y="2025304"/>
            <a:chExt cx="11294307" cy="11313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F0B014-1CC3-42D3-B0F0-987169C54D35}"/>
                </a:ext>
              </a:extLst>
            </p:cNvPr>
            <p:cNvSpPr/>
            <p:nvPr/>
          </p:nvSpPr>
          <p:spPr>
            <a:xfrm>
              <a:off x="574964" y="2366974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yarn jar </a:t>
              </a:r>
              <a:r>
                <a:rPr lang="en-US" altLang="ko-KR" sz="1600" dirty="0"/>
                <a:t>/home/vi/</a:t>
              </a:r>
              <a:r>
                <a:rPr lang="en-US" altLang="ko-KR" sz="1600" dirty="0" err="1"/>
                <a:t>hadoop</a:t>
              </a:r>
              <a:r>
                <a:rPr lang="en-US" altLang="ko-KR" sz="1600" dirty="0"/>
                <a:t>/jar/KeywordCount.jar </a:t>
              </a:r>
              <a:r>
                <a:rPr lang="en-US" altLang="ko-KR" sz="1600" dirty="0" err="1"/>
                <a:t>KeywordCount</a:t>
              </a:r>
              <a:r>
                <a:rPr lang="en-US" altLang="ko-KR" sz="1600" dirty="0"/>
                <a:t> /user/vi/KEYWORD_INPUT/part-m-00000 KEYWORD_OUTPUT</a:t>
              </a:r>
              <a:endParaRPr lang="ko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CB447-7F20-470F-9A47-7CE3AF0B5283}"/>
                </a:ext>
              </a:extLst>
            </p:cNvPr>
            <p:cNvSpPr txBox="1"/>
            <p:nvPr/>
          </p:nvSpPr>
          <p:spPr>
            <a:xfrm>
              <a:off x="589039" y="2025304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MAP/REDUCE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D1579-3592-42D6-AD49-C69A381C9E58}"/>
              </a:ext>
            </a:extLst>
          </p:cNvPr>
          <p:cNvSpPr/>
          <p:nvPr/>
        </p:nvSpPr>
        <p:spPr>
          <a:xfrm>
            <a:off x="2326783" y="3585968"/>
            <a:ext cx="7698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Enter the jar path and the configured java file, the data path to use,</a:t>
            </a:r>
          </a:p>
          <a:p>
            <a:pPr algn="ctr"/>
            <a:r>
              <a:rPr lang="en-US" altLang="ko-KR" b="1" dirty="0"/>
              <a:t> </a:t>
            </a:r>
          </a:p>
          <a:p>
            <a:pPr algn="ctr"/>
            <a:r>
              <a:rPr lang="en-US" altLang="ko-KR" b="1" dirty="0"/>
              <a:t>and the path where the results will be stored.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6811C-F0E3-481C-AFE4-B797CD50A539}"/>
              </a:ext>
            </a:extLst>
          </p:cNvPr>
          <p:cNvSpPr/>
          <p:nvPr/>
        </p:nvSpPr>
        <p:spPr>
          <a:xfrm>
            <a:off x="1715471" y="4614254"/>
            <a:ext cx="9097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nouns are used</a:t>
            </a:r>
            <a:r>
              <a:rPr lang="en-US" altLang="ko-KR" b="1" dirty="0"/>
              <a:t> to analyze the frequency of keywords.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/>
              <a:t>Among</a:t>
            </a:r>
            <a:r>
              <a:rPr lang="ko-KR" altLang="en-US" b="1" dirty="0"/>
              <a:t> </a:t>
            </a:r>
            <a:r>
              <a:rPr lang="ko-KR" altLang="en-US" b="1" dirty="0" err="1"/>
              <a:t>the</a:t>
            </a:r>
            <a:r>
              <a:rPr lang="ko-KR" altLang="en-US" b="1" dirty="0"/>
              <a:t> </a:t>
            </a:r>
            <a:r>
              <a:rPr lang="ko-KR" altLang="en-US" b="1" dirty="0" err="1"/>
              <a:t>open</a:t>
            </a:r>
            <a:r>
              <a:rPr lang="ko-KR" altLang="en-US" b="1" dirty="0"/>
              <a:t> </a:t>
            </a:r>
            <a:r>
              <a:rPr lang="ko-KR" altLang="en-US" b="1" dirty="0" err="1"/>
              <a:t>sources</a:t>
            </a:r>
            <a:r>
              <a:rPr lang="ko-KR" altLang="en-US" b="1" dirty="0"/>
              <a:t> </a:t>
            </a:r>
            <a:r>
              <a:rPr lang="ko-KR" altLang="en-US" b="1" dirty="0" err="1"/>
              <a:t>in</a:t>
            </a:r>
            <a:r>
              <a:rPr lang="ko-KR" altLang="en-US" b="1" dirty="0"/>
              <a:t> </a:t>
            </a:r>
            <a:r>
              <a:rPr lang="ko-KR" altLang="en-US" b="1" dirty="0" err="1"/>
              <a:t>Java</a:t>
            </a:r>
            <a:r>
              <a:rPr lang="ko-KR" altLang="en-US" b="1" dirty="0"/>
              <a:t> </a:t>
            </a:r>
            <a:r>
              <a:rPr lang="ko-KR" altLang="en-US" b="1" dirty="0" err="1"/>
              <a:t>language</a:t>
            </a:r>
            <a:r>
              <a:rPr lang="ko-KR" altLang="en-US" b="1" dirty="0"/>
              <a:t>,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Komoran</a:t>
            </a:r>
            <a:r>
              <a:rPr lang="ko-KR" altLang="en-US" b="1" dirty="0"/>
              <a:t> </a:t>
            </a:r>
            <a:r>
              <a:rPr lang="ko-KR" altLang="en-US" b="1" dirty="0" err="1"/>
              <a:t>was</a:t>
            </a:r>
            <a:r>
              <a:rPr lang="ko-KR" altLang="en-US" b="1" dirty="0"/>
              <a:t> </a:t>
            </a:r>
            <a:r>
              <a:rPr lang="ko-KR" altLang="en-US" b="1" dirty="0" err="1"/>
              <a:t>used</a:t>
            </a:r>
            <a:r>
              <a:rPr lang="ko-KR" altLang="en-US" b="1" dirty="0"/>
              <a:t> </a:t>
            </a:r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high</a:t>
            </a:r>
            <a:r>
              <a:rPr lang="ko-KR" altLang="en-US" b="1" dirty="0"/>
              <a:t> </a:t>
            </a:r>
            <a:r>
              <a:rPr lang="ko-KR" altLang="en-US" b="1" dirty="0" err="1"/>
              <a:t>speed</a:t>
            </a:r>
            <a:r>
              <a:rPr lang="ko-KR" altLang="en-US" b="1" dirty="0"/>
              <a:t> and </a:t>
            </a:r>
            <a:r>
              <a:rPr lang="ko-KR" altLang="en-US" b="1" dirty="0" err="1"/>
              <a:t>accuracy</a:t>
            </a:r>
            <a:r>
              <a:rPr lang="ko-KR" alt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2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C33672-71BA-43C2-A7DF-D991A96634B6}"/>
              </a:ext>
            </a:extLst>
          </p:cNvPr>
          <p:cNvSpPr/>
          <p:nvPr/>
        </p:nvSpPr>
        <p:spPr>
          <a:xfrm>
            <a:off x="4231176" y="1253515"/>
            <a:ext cx="343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22222"/>
                </a:solidFill>
                <a:latin typeface="+mn-ea"/>
              </a:rPr>
              <a:t>Map/Reduce</a:t>
            </a:r>
            <a:r>
              <a:rPr lang="ko-KR" altLang="en-US" sz="2000" b="1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2000" b="1" kern="150" dirty="0">
                <a:latin typeface="+mn-ea"/>
                <a:cs typeface="Lohit Devanagari"/>
              </a:rPr>
              <a:t>Result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FE3DC-34CE-4BA3-A22E-E3F76AD9DC39}"/>
              </a:ext>
            </a:extLst>
          </p:cNvPr>
          <p:cNvSpPr/>
          <p:nvPr/>
        </p:nvSpPr>
        <p:spPr>
          <a:xfrm>
            <a:off x="8030925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Sqoop(Export) Result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60EF7A-D5DA-4134-A262-9D558E29E198}"/>
              </a:ext>
            </a:extLst>
          </p:cNvPr>
          <p:cNvSpPr/>
          <p:nvPr/>
        </p:nvSpPr>
        <p:spPr>
          <a:xfrm>
            <a:off x="349623" y="1253515"/>
            <a:ext cx="3594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sz="2000" b="1" kern="150" dirty="0">
                <a:latin typeface="+mn-ea"/>
                <a:cs typeface="Lohit Devanagari"/>
              </a:rPr>
              <a:t>Sqoop(Import)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6A7F-EF45-4D8A-863E-DD0E04D7FF9B}"/>
              </a:ext>
            </a:extLst>
          </p:cNvPr>
          <p:cNvSpPr/>
          <p:nvPr/>
        </p:nvSpPr>
        <p:spPr>
          <a:xfrm>
            <a:off x="4231176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Map input records=68408</a:t>
            </a:r>
            <a:br>
              <a:rPr lang="en-US" altLang="ko-KR" sz="1100" dirty="0">
                <a:highlight>
                  <a:srgbClr val="FFFF00"/>
                </a:highlight>
              </a:rPr>
            </a:br>
            <a:r>
              <a:rPr lang="en-US" altLang="ko-KR" sz="1100" dirty="0"/>
              <a:t>Map output records=317389</a:t>
            </a:r>
            <a:br>
              <a:rPr lang="en-US" altLang="ko-KR" sz="1100" dirty="0"/>
            </a:br>
            <a:r>
              <a:rPr lang="en-US" altLang="ko-KR" sz="1100" dirty="0"/>
              <a:t>Map output bytes=3777867</a:t>
            </a:r>
            <a:br>
              <a:rPr lang="en-US" altLang="ko-KR" sz="1100" dirty="0"/>
            </a:br>
            <a:r>
              <a:rPr lang="en-US" altLang="ko-KR" sz="1100" dirty="0"/>
              <a:t>Map output materialized bytes=154548</a:t>
            </a:r>
            <a:br>
              <a:rPr lang="en-US" altLang="ko-KR" sz="1100" dirty="0"/>
            </a:br>
            <a:r>
              <a:rPr lang="en-US" altLang="ko-KR" sz="1100" dirty="0"/>
              <a:t>Input split bytes=121</a:t>
            </a:r>
            <a:br>
              <a:rPr lang="en-US" altLang="ko-KR" sz="1100" dirty="0"/>
            </a:br>
            <a:r>
              <a:rPr lang="en-US" altLang="ko-KR" sz="1100" dirty="0"/>
              <a:t>Combine input records=317389</a:t>
            </a:r>
            <a:br>
              <a:rPr lang="en-US" altLang="ko-KR" sz="1100" dirty="0"/>
            </a:br>
            <a:r>
              <a:rPr lang="en-US" altLang="ko-KR" sz="1100" dirty="0"/>
              <a:t>Combine output records=10924</a:t>
            </a:r>
            <a:br>
              <a:rPr lang="en-US" altLang="ko-KR" sz="1100" dirty="0"/>
            </a:br>
            <a:r>
              <a:rPr lang="en-US" altLang="ko-KR" sz="1100" dirty="0"/>
              <a:t>Reduce input groups=10924</a:t>
            </a:r>
            <a:br>
              <a:rPr lang="en-US" altLang="ko-KR" sz="1100" dirty="0"/>
            </a:br>
            <a:r>
              <a:rPr lang="en-US" altLang="ko-KR" sz="1100" dirty="0"/>
              <a:t>Reduce shuffle bytes=154548</a:t>
            </a:r>
            <a:br>
              <a:rPr lang="en-US" altLang="ko-KR" sz="1100" dirty="0"/>
            </a:br>
            <a:r>
              <a:rPr lang="en-US" altLang="ko-KR" sz="1100" dirty="0"/>
              <a:t>Reduce input records=10924</a:t>
            </a:r>
            <a:br>
              <a:rPr lang="en-US" altLang="ko-KR" sz="1100" dirty="0"/>
            </a:br>
            <a:r>
              <a:rPr lang="en-US" altLang="ko-KR" sz="1100" dirty="0">
                <a:highlight>
                  <a:srgbClr val="FFFF00"/>
                </a:highlight>
              </a:rPr>
              <a:t>Reduce output records=10924</a:t>
            </a:r>
            <a:br>
              <a:rPr lang="en-US" altLang="ko-KR" sz="1100" dirty="0"/>
            </a:br>
            <a:r>
              <a:rPr lang="en-US" altLang="ko-KR" sz="1100" dirty="0"/>
              <a:t>Spilled Records=21848</a:t>
            </a:r>
            <a:br>
              <a:rPr lang="en-US" altLang="ko-KR" sz="1100" dirty="0"/>
            </a:br>
            <a:r>
              <a:rPr lang="en-US" altLang="ko-KR" sz="1100" dirty="0"/>
              <a:t>Shuffled Maps =1</a:t>
            </a:r>
            <a:br>
              <a:rPr lang="en-US" altLang="ko-KR" sz="1100" dirty="0"/>
            </a:br>
            <a:r>
              <a:rPr lang="en-US" altLang="ko-KR" sz="1100" dirty="0"/>
              <a:t>Failed Shuffles=0</a:t>
            </a:r>
            <a:br>
              <a:rPr lang="en-US" altLang="ko-KR" sz="1100" dirty="0"/>
            </a:br>
            <a:r>
              <a:rPr lang="en-US" altLang="ko-KR" sz="1100" dirty="0"/>
              <a:t>Merged Map outputs=1</a:t>
            </a:r>
            <a:br>
              <a:rPr lang="en-US" altLang="ko-KR" sz="1100" dirty="0"/>
            </a:br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)=1566013</a:t>
            </a:r>
            <a:br>
              <a:rPr lang="en-US" altLang="ko-KR" sz="1100" dirty="0"/>
            </a:br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)=79441010</a:t>
            </a:r>
            <a:br>
              <a:rPr lang="en-US" altLang="ko-KR" sz="1100" dirty="0"/>
            </a:br>
            <a:r>
              <a:rPr lang="en-US" altLang="ko-KR" sz="1100" dirty="0"/>
              <a:t>Physical memory (bytes) snapshot=1050202112</a:t>
            </a:r>
            <a:br>
              <a:rPr lang="en-US" altLang="ko-KR" sz="1100" dirty="0"/>
            </a:br>
            <a:r>
              <a:rPr lang="en-US" altLang="ko-KR" sz="1100" dirty="0"/>
              <a:t>Virtual memory (bytes) snapshot=5327437824</a:t>
            </a:r>
            <a:br>
              <a:rPr lang="en-US" altLang="ko-KR" sz="1100" dirty="0"/>
            </a:br>
            <a:r>
              <a:rPr lang="en-US" altLang="ko-KR" sz="1100" dirty="0"/>
              <a:t>Total committed heap usage (bytes)=860880896</a:t>
            </a:r>
            <a:br>
              <a:rPr lang="en-US" altLang="ko-KR" sz="1100" dirty="0"/>
            </a:br>
            <a:r>
              <a:rPr lang="en-US" altLang="ko-KR" sz="1100" dirty="0"/>
              <a:t>Peak Map Physical memory (bytes)=877592576</a:t>
            </a:r>
            <a:br>
              <a:rPr lang="en-US" altLang="ko-KR" sz="1100" dirty="0"/>
            </a:br>
            <a:r>
              <a:rPr lang="en-US" altLang="ko-KR" sz="1100" dirty="0"/>
              <a:t>Peak Map Virtual memory (bytes)=2683715584</a:t>
            </a:r>
            <a:br>
              <a:rPr lang="en-US" altLang="ko-KR" sz="1100" dirty="0"/>
            </a:br>
            <a:r>
              <a:rPr lang="en-US" altLang="ko-KR" sz="1100" dirty="0"/>
              <a:t>Peak Reduce Physical memory (bytes)=177844224</a:t>
            </a:r>
            <a:br>
              <a:rPr lang="en-US" altLang="ko-KR" sz="1100" dirty="0"/>
            </a:br>
            <a:r>
              <a:rPr lang="en-US" altLang="ko-KR" sz="1100" dirty="0"/>
              <a:t>Peak Reduce Virtual memory (bytes)=2664820736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45CA69-23AB-4F1A-9611-B4BB9096A7F3}"/>
              </a:ext>
            </a:extLst>
          </p:cNvPr>
          <p:cNvSpPr/>
          <p:nvPr/>
        </p:nvSpPr>
        <p:spPr>
          <a:xfrm>
            <a:off x="431427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records=26291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bytes=87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)=51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)=1740</a:t>
            </a:r>
            <a:endParaRPr lang="ko-KR" altLang="ko-KR" sz="1100" dirty="0"/>
          </a:p>
          <a:p>
            <a:r>
              <a:rPr lang="en-US" altLang="ko-KR" sz="1100" dirty="0"/>
              <a:t>Physical memory (bytes) snapshot=225447936</a:t>
            </a:r>
            <a:endParaRPr lang="ko-KR" altLang="ko-KR" sz="1100" dirty="0"/>
          </a:p>
          <a:p>
            <a:r>
              <a:rPr lang="en-US" altLang="ko-KR" sz="1100" dirty="0"/>
              <a:t>Virtual memory (bytes) snapshot=2666721280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(bytes)=188219392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(bytes)=225447936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(bytes)=2666721280</a:t>
            </a:r>
            <a:endParaRPr lang="ko-KR" altLang="ko-KR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39910-518C-4289-85B0-2A2449B5BA88}"/>
              </a:ext>
            </a:extLst>
          </p:cNvPr>
          <p:cNvSpPr/>
          <p:nvPr/>
        </p:nvSpPr>
        <p:spPr>
          <a:xfrm>
            <a:off x="8112729" y="1728790"/>
            <a:ext cx="3431381" cy="427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b="1" dirty="0"/>
              <a:t>Map-Reduce Framework</a:t>
            </a:r>
            <a:endParaRPr lang="ko-KR" altLang="ko-KR" sz="1200" b="1" dirty="0"/>
          </a:p>
          <a:p>
            <a:r>
              <a:rPr lang="en-US" altLang="ko-KR" sz="1100" dirty="0">
                <a:highlight>
                  <a:srgbClr val="FFFF00"/>
                </a:highlight>
              </a:rPr>
              <a:t>Map input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Map output records=10924</a:t>
            </a:r>
            <a:endParaRPr lang="ko-KR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Input split bytes=626</a:t>
            </a:r>
            <a:endParaRPr lang="ko-KR" altLang="ko-KR" sz="1100" dirty="0"/>
          </a:p>
          <a:p>
            <a:r>
              <a:rPr lang="en-US" altLang="ko-KR" sz="1100" dirty="0"/>
              <a:t>Spilled Records=0</a:t>
            </a:r>
            <a:endParaRPr lang="ko-KR" altLang="ko-KR" sz="1100" dirty="0"/>
          </a:p>
          <a:p>
            <a:r>
              <a:rPr lang="en-US" altLang="ko-KR" sz="1100" dirty="0"/>
              <a:t>Failed Shuffles=0</a:t>
            </a:r>
            <a:endParaRPr lang="ko-KR" altLang="ko-KR" sz="1100" dirty="0"/>
          </a:p>
          <a:p>
            <a:r>
              <a:rPr lang="en-US" altLang="ko-KR" sz="1100" dirty="0"/>
              <a:t>Merged Map outputs=0</a:t>
            </a:r>
            <a:endParaRPr lang="ko-KR" altLang="ko-KR" sz="1100" dirty="0"/>
          </a:p>
          <a:p>
            <a:r>
              <a:rPr lang="en-US" altLang="ko-KR" sz="1100" dirty="0"/>
              <a:t>GC time elapsed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)=740</a:t>
            </a:r>
            <a:endParaRPr lang="ko-KR" altLang="ko-KR" sz="1100" dirty="0"/>
          </a:p>
          <a:p>
            <a:r>
              <a:rPr lang="en-US" altLang="ko-KR" sz="1100" dirty="0"/>
              <a:t>CPU time spent (</a:t>
            </a:r>
            <a:r>
              <a:rPr lang="en-US" altLang="ko-KR" sz="1100" dirty="0" err="1"/>
              <a:t>ms</a:t>
            </a:r>
            <a:r>
              <a:rPr lang="en-US" altLang="ko-KR" sz="1100" dirty="0"/>
              <a:t>)=6080</a:t>
            </a:r>
            <a:endParaRPr lang="ko-KR" altLang="ko-KR" sz="1100" dirty="0"/>
          </a:p>
          <a:p>
            <a:r>
              <a:rPr lang="en-US" altLang="ko-KR" sz="1100" dirty="0"/>
              <a:t>Physical memory (bytes) snapshot=936022016</a:t>
            </a:r>
            <a:endParaRPr lang="ko-KR" altLang="ko-KR" sz="1100" dirty="0"/>
          </a:p>
          <a:p>
            <a:r>
              <a:rPr lang="en-US" altLang="ko-KR" sz="1100" dirty="0"/>
              <a:t>Virtual memory (bytes) snapshot=10656645120</a:t>
            </a:r>
            <a:endParaRPr lang="ko-KR" altLang="ko-KR" sz="1100" dirty="0"/>
          </a:p>
          <a:p>
            <a:r>
              <a:rPr lang="en-US" altLang="ko-KR" sz="1100" dirty="0"/>
              <a:t>Total committed heap usage (bytes)=728236032</a:t>
            </a:r>
            <a:endParaRPr lang="ko-KR" altLang="ko-KR" sz="1100" dirty="0"/>
          </a:p>
          <a:p>
            <a:r>
              <a:rPr lang="en-US" altLang="ko-KR" sz="1100" dirty="0"/>
              <a:t>Peak Map Physical memory (bytes)=249868288</a:t>
            </a:r>
            <a:endParaRPr lang="ko-KR" altLang="ko-KR" sz="1100" dirty="0"/>
          </a:p>
          <a:p>
            <a:r>
              <a:rPr lang="en-US" altLang="ko-KR" sz="1100" dirty="0"/>
              <a:t>Peak Map Virtual memory (bytes)=2667040768</a:t>
            </a:r>
            <a:endParaRPr lang="ko-KR" altLang="ko-KR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9B6269-FCBE-41BE-B31F-A0C0A43A1C8C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E245-4B4C-43EF-A32D-33CF30E818D4}"/>
              </a:ext>
            </a:extLst>
          </p:cNvPr>
          <p:cNvSpPr/>
          <p:nvPr/>
        </p:nvSpPr>
        <p:spPr>
          <a:xfrm>
            <a:off x="1425388" y="6261483"/>
            <a:ext cx="10125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As a result, 1,0924 nouns were stored in the database after normalization for 22 hours</a:t>
            </a:r>
          </a:p>
        </p:txBody>
      </p:sp>
    </p:spTree>
    <p:extLst>
      <p:ext uri="{BB962C8B-B14F-4D97-AF65-F5344CB8AC3E}">
        <p14:creationId xmlns:p14="http://schemas.microsoft.com/office/powerpoint/2010/main" val="149214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Implementation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BB2836-A3A8-4B9F-A69E-63906A9B3D55}"/>
              </a:ext>
            </a:extLst>
          </p:cNvPr>
          <p:cNvSpPr/>
          <p:nvPr/>
        </p:nvSpPr>
        <p:spPr>
          <a:xfrm>
            <a:off x="248640" y="1338273"/>
            <a:ext cx="454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Execution of T-SA number 31, Keyword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BFFB89-DF43-4A6F-97F4-19E1CF8A0BC6}"/>
              </a:ext>
            </a:extLst>
          </p:cNvPr>
          <p:cNvSpPr/>
          <p:nvPr/>
        </p:nvSpPr>
        <p:spPr>
          <a:xfrm>
            <a:off x="8414133" y="629287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Do the same way for number 32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60A6C4-CEC7-4D2C-8D5C-5C6113AA80D2}"/>
              </a:ext>
            </a:extLst>
          </p:cNvPr>
          <p:cNvGrpSpPr/>
          <p:nvPr/>
        </p:nvGrpSpPr>
        <p:grpSpPr>
          <a:xfrm>
            <a:off x="447418" y="2122798"/>
            <a:ext cx="11297163" cy="1126908"/>
            <a:chOff x="572107" y="4814233"/>
            <a:chExt cx="11297163" cy="112690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20E12B-3BDA-4E00-A173-6F4B5B49C3F4}"/>
                </a:ext>
              </a:extLst>
            </p:cNvPr>
            <p:cNvSpPr/>
            <p:nvPr/>
          </p:nvSpPr>
          <p:spPr>
            <a:xfrm>
              <a:off x="574963" y="5151432"/>
              <a:ext cx="11294307" cy="7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err="1"/>
                <a:t>sqoop</a:t>
              </a:r>
              <a:r>
                <a:rPr lang="en-US" altLang="ko-KR" sz="1600" dirty="0"/>
                <a:t> export --connect </a:t>
              </a:r>
              <a:r>
                <a:rPr lang="en-US" altLang="ko-KR" sz="1600" dirty="0" err="1"/>
                <a:t>jdbc:mysql</a:t>
              </a:r>
              <a:r>
                <a:rPr lang="en-US" altLang="ko-KR" sz="1600" dirty="0"/>
                <a:t>://localhost/ TWITTER --username T-SA --password 1234 --table KEYWORD_COUNT --export-</a:t>
              </a:r>
              <a:r>
                <a:rPr lang="en-US" altLang="ko-KR" sz="1600" dirty="0" err="1"/>
                <a:t>dir</a:t>
              </a:r>
              <a:r>
                <a:rPr lang="en-US" altLang="ko-KR" sz="1600" dirty="0"/>
                <a:t> hdfs://localhost:9000/user/vi/KEYWORD_OUTPUT/part-r-00000 --columns KEYWORD,COUNT 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--input-fields-terminated-by</a:t>
              </a:r>
              <a:r>
                <a:rPr lang="en-US" altLang="ko-KR" sz="1600" dirty="0"/>
                <a:t> "\t"</a:t>
              </a:r>
              <a:endParaRPr lang="ko-KR" altLang="en-US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E7E458-2741-41E7-AFA2-0C3A48E08838}"/>
                </a:ext>
              </a:extLst>
            </p:cNvPr>
            <p:cNvSpPr txBox="1"/>
            <p:nvPr/>
          </p:nvSpPr>
          <p:spPr>
            <a:xfrm>
              <a:off x="572107" y="4814233"/>
              <a:ext cx="1831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SQOOP EXPORT </a:t>
              </a:r>
              <a:endParaRPr lang="ko-KR" altLang="en-US" sz="1600" b="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EF9F6-BE51-4FBF-9784-26EC89057ECF}"/>
              </a:ext>
            </a:extLst>
          </p:cNvPr>
          <p:cNvSpPr/>
          <p:nvPr/>
        </p:nvSpPr>
        <p:spPr>
          <a:xfrm>
            <a:off x="3516563" y="3700016"/>
            <a:ext cx="486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input-fields-terminated-by</a:t>
            </a:r>
            <a:r>
              <a:rPr lang="en-US" altLang="ko-KR" dirty="0"/>
              <a:t> means delimiter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582C2-5FCA-4061-AE69-FFD968C01B64}"/>
              </a:ext>
            </a:extLst>
          </p:cNvPr>
          <p:cNvSpPr/>
          <p:nvPr/>
        </p:nvSpPr>
        <p:spPr>
          <a:xfrm>
            <a:off x="1661789" y="4915404"/>
            <a:ext cx="956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These commands are executed automatically using the system function of </a:t>
            </a:r>
            <a:r>
              <a:rPr lang="en-US" altLang="ko-KR" b="1" dirty="0" err="1">
                <a:solidFill>
                  <a:srgbClr val="FF0000"/>
                </a:solidFill>
              </a:rPr>
              <a:t>os</a:t>
            </a:r>
            <a:r>
              <a:rPr lang="en-US" altLang="ko-KR" b="1" dirty="0">
                <a:solidFill>
                  <a:srgbClr val="FF0000"/>
                </a:solidFill>
              </a:rPr>
              <a:t> modules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02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43CB-FA24-4277-B233-6E5755A4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4. </a:t>
            </a:r>
            <a:r>
              <a:rPr lang="en-US" altLang="ko-KR" sz="6000" b="1" dirty="0">
                <a:ea typeface="조선일보명조" panose="02030304000000000000" pitchFamily="18" charset="-127"/>
                <a:cs typeface="조선일보명조" panose="02030304000000000000" pitchFamily="18" charset="-127"/>
              </a:rPr>
              <a:t>VISUALIZATION</a:t>
            </a:r>
            <a:br>
              <a:rPr lang="en-US" altLang="ko-KR" sz="6000" b="1" dirty="0"/>
            </a:b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1846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1368AB-EB62-4AE2-8374-B895A5FBD386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3CFA9-72E1-4CD5-85B7-5DAC892820A4}"/>
              </a:ext>
            </a:extLst>
          </p:cNvPr>
          <p:cNvSpPr/>
          <p:nvPr/>
        </p:nvSpPr>
        <p:spPr>
          <a:xfrm>
            <a:off x="475128" y="333862"/>
            <a:ext cx="8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0F9D7-A9F7-4D80-B963-BC59034A5EB2}"/>
              </a:ext>
            </a:extLst>
          </p:cNvPr>
          <p:cNvSpPr txBox="1"/>
          <p:nvPr/>
        </p:nvSpPr>
        <p:spPr>
          <a:xfrm>
            <a:off x="-1" y="5566440"/>
            <a:ext cx="12192000" cy="105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dirty="0"/>
              <a:t>What is </a:t>
            </a:r>
            <a:r>
              <a:rPr lang="en-US" altLang="ko-KR" dirty="0" err="1"/>
              <a:t>WordCloud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A technique for visualizing </a:t>
            </a:r>
            <a:r>
              <a:rPr lang="en-US" altLang="ko-KR" sz="2400" dirty="0">
                <a:solidFill>
                  <a:srgbClr val="FF0000"/>
                </a:solidFill>
              </a:rPr>
              <a:t>key words</a:t>
            </a:r>
            <a:r>
              <a:rPr lang="en-US" altLang="ko-KR" dirty="0"/>
              <a:t> intuitively.</a:t>
            </a:r>
            <a:br>
              <a:rPr lang="en-US" altLang="ko-KR" dirty="0"/>
            </a:br>
            <a:r>
              <a:rPr lang="en-US" altLang="ko-KR" dirty="0"/>
              <a:t>The more frequently a word is used, the greater its writing.</a:t>
            </a:r>
            <a:endParaRPr lang="ko-KR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B9687-8101-4C74-90B4-FCB263594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3" y="1711995"/>
            <a:ext cx="6776215" cy="3684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1175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331301E-A805-430A-8864-0FF0FDB7E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5" b="4737"/>
          <a:stretch/>
        </p:blipFill>
        <p:spPr>
          <a:xfrm>
            <a:off x="349623" y="1338273"/>
            <a:ext cx="11332493" cy="46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4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EE8E514-84CD-4C44-BB7C-4BBC8CFB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89" y="1563190"/>
            <a:ext cx="7617854" cy="41422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E75FE-03B5-447C-891E-2FAD45ED671B}"/>
              </a:ext>
            </a:extLst>
          </p:cNvPr>
          <p:cNvSpPr txBox="1"/>
          <p:nvPr/>
        </p:nvSpPr>
        <p:spPr>
          <a:xfrm>
            <a:off x="8166847" y="5566440"/>
            <a:ext cx="328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X axis - election campaign period</a:t>
            </a:r>
          </a:p>
          <a:p>
            <a:pPr algn="r"/>
            <a:r>
              <a:rPr lang="en-US" altLang="ko-KR" sz="1400" dirty="0"/>
              <a:t>Y axis - keyword mentioning tweets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7E2C1-AF9D-4B85-828A-2DD7DF129EB6}"/>
              </a:ext>
            </a:extLst>
          </p:cNvPr>
          <p:cNvSpPr txBox="1"/>
          <p:nvPr/>
        </p:nvSpPr>
        <p:spPr>
          <a:xfrm>
            <a:off x="-1" y="5566440"/>
            <a:ext cx="12192000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altLang="ko-KR" dirty="0" err="1"/>
              <a:t>aaaaaaaaa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69827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Result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B9BE1FA-5EF2-45B6-8940-490FE11B0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3" y="1424600"/>
            <a:ext cx="8812306" cy="47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141965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Reference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273258" cy="329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100" dirty="0" err="1">
                <a:latin typeface="휴먼명조" panose="02010504000101010101" pitchFamily="2" charset="-127"/>
                <a:cs typeface="Times New Roman" panose="02020603050405020304" pitchFamily="18" charset="0"/>
              </a:rPr>
              <a:t>Tweetrend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http://tweetrend.com/</a:t>
            </a:r>
            <a:endParaRPr lang="ko-KR" altLang="ko-KR" sz="2000" u="sng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 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Foller.me beta,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https://foller.me/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en-US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중앙선거관리위원회 선거통계시스템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http://info.nec.go.kr/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Twitter Developer, </a:t>
            </a: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https://developer.twitter.com/</a:t>
            </a: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Search Tweets, </a:t>
            </a:r>
            <a:r>
              <a:rPr lang="en-US" altLang="ko-KR" u="sng" kern="100" dirty="0">
                <a:latin typeface="휴먼명조" panose="02010504000101010101" pitchFamily="2" charset="-127"/>
                <a:cs typeface="Times New Roman" panose="02020603050405020304" pitchFamily="18" charset="0"/>
              </a:rPr>
              <a:t>https://developer.twitter.com/en/docs/tweets/search/guides/standard-operators</a:t>
            </a:r>
          </a:p>
          <a:p>
            <a:pPr>
              <a:lnSpc>
                <a:spcPct val="107000"/>
              </a:lnSpc>
            </a:pPr>
            <a:endParaRPr lang="en-US" altLang="ko-KR" kern="100" dirty="0">
              <a:latin typeface="휴먼명조" panose="02010504000101010101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ko-KR" altLang="ko-KR" sz="1600" dirty="0"/>
              <a:t>정재화</a:t>
            </a:r>
            <a:r>
              <a:rPr lang="en-US" altLang="ko-KR" sz="1600" dirty="0"/>
              <a:t>, </a:t>
            </a:r>
            <a:r>
              <a:rPr lang="ko-KR" altLang="ko-KR" sz="1600" dirty="0"/>
              <a:t>시작하세요</a:t>
            </a:r>
            <a:r>
              <a:rPr lang="en-US" altLang="ko-KR" sz="1600" dirty="0"/>
              <a:t>!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프로그래밍 빅데이터 분석을 위한 </a:t>
            </a:r>
            <a:r>
              <a:rPr lang="ko-KR" altLang="ko-KR" sz="1600" dirty="0" err="1"/>
              <a:t>하둡</a:t>
            </a:r>
            <a:r>
              <a:rPr lang="ko-KR" altLang="ko-KR" sz="1600" dirty="0"/>
              <a:t> 기초부터</a:t>
            </a:r>
            <a:r>
              <a:rPr lang="en-US" altLang="ko-KR" sz="1600" dirty="0"/>
              <a:t> YARN</a:t>
            </a:r>
            <a:r>
              <a:rPr lang="ko-KR" altLang="ko-KR" sz="1600" dirty="0"/>
              <a:t>까지</a:t>
            </a:r>
            <a:r>
              <a:rPr lang="en-US" altLang="ko-KR" sz="1600" dirty="0"/>
              <a:t>[</a:t>
            </a:r>
            <a:r>
              <a:rPr lang="ko-KR" altLang="ko-KR" sz="1600" dirty="0"/>
              <a:t>개정</a:t>
            </a:r>
            <a:r>
              <a:rPr lang="en-US" altLang="ko-KR" sz="1600" dirty="0"/>
              <a:t>2</a:t>
            </a:r>
            <a:r>
              <a:rPr lang="ko-KR" altLang="ko-KR" sz="1600" dirty="0"/>
              <a:t>판</a:t>
            </a:r>
            <a:r>
              <a:rPr lang="en-US" altLang="ko-KR" sz="1600" dirty="0"/>
              <a:t>], 2016.05.13, </a:t>
            </a:r>
            <a:r>
              <a:rPr lang="ko-KR" altLang="ko-KR" sz="1600" dirty="0" err="1"/>
              <a:t>위키북스</a:t>
            </a:r>
            <a:endParaRPr lang="ko-KR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75773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9"/>
            <a:ext cx="12192000" cy="4127938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228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(20165072)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3"/>
                </a:rPr>
                <a:t>op2se1@gmail.com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Establishing and managing the MariaDB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Implementing Twitter APIs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Implementation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Creating and modifying documents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835656" cy="2049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Lee Yunhyuck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(20165062)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4"/>
                </a:rPr>
                <a:t>leeyh5134@naver.com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Establishment of Sqoop Environment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 (Map/Reduce) Implementation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58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(20165073)</a:t>
              </a: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5"/>
                </a:rPr>
                <a:t>happykkk789@naver.com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Interlink Implementation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1355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Computer Engineering, </a:t>
              </a:r>
              <a:r>
                <a:rPr lang="en-US" altLang="ko-KR" sz="14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Chosun</a:t>
              </a:r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University (20144773)</a:t>
              </a:r>
            </a:p>
            <a:p>
              <a:pPr algn="r"/>
              <a:r>
                <a:rPr lang="en-US" altLang="ko-KR" sz="14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  <a:hlinkClick r:id="rId6"/>
                </a:rPr>
                <a:t>nero8879@naver.com</a:t>
              </a:r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00420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2328439" y="2547982"/>
            <a:ext cx="85653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Thank you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65766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3602619" y="2206012"/>
            <a:ext cx="49867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Q &amp; 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897920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397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Introduction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52607BD-DFC2-4E2B-9BC3-04341A8B98DD}"/>
              </a:ext>
            </a:extLst>
          </p:cNvPr>
          <p:cNvGrpSpPr/>
          <p:nvPr/>
        </p:nvGrpSpPr>
        <p:grpSpPr>
          <a:xfrm>
            <a:off x="0" y="1874688"/>
            <a:ext cx="12192000" cy="4434024"/>
            <a:chOff x="-424553" y="1333965"/>
            <a:chExt cx="13015672" cy="44340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CA5E24-5508-48CB-A8A7-BB3440D26370}"/>
                </a:ext>
              </a:extLst>
            </p:cNvPr>
            <p:cNvSpPr txBox="1"/>
            <p:nvPr/>
          </p:nvSpPr>
          <p:spPr>
            <a:xfrm>
              <a:off x="-424553" y="1398224"/>
              <a:ext cx="3651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이석준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SeokJune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MariaDB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 및 관리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문서 작성 및 수정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F8918C-BADE-4616-8004-840E151D6CD1}"/>
                </a:ext>
              </a:extLst>
            </p:cNvPr>
            <p:cNvSpPr txBox="1"/>
            <p:nvPr/>
          </p:nvSpPr>
          <p:spPr>
            <a:xfrm>
              <a:off x="8537737" y="1333965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이윤혁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(Lee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Yunhyuck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Hadoop3, Sqoop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환경 구축</a:t>
              </a:r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Hadoop(Map/Reduce)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A23E72-7940-4740-9007-4C27CBB7F2E2}"/>
                </a:ext>
              </a:extLst>
            </p:cNvPr>
            <p:cNvSpPr txBox="1"/>
            <p:nvPr/>
          </p:nvSpPr>
          <p:spPr>
            <a:xfrm>
              <a:off x="8939911" y="3693361"/>
              <a:ext cx="3651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배인규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(Bae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InGyu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Python, DB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연동 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B3B9F2-6B36-434B-B406-A080DFCA0916}"/>
                </a:ext>
              </a:extLst>
            </p:cNvPr>
            <p:cNvSpPr txBox="1"/>
            <p:nvPr/>
          </p:nvSpPr>
          <p:spPr>
            <a:xfrm>
              <a:off x="-162432" y="4286131"/>
              <a:ext cx="3651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서재익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(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Seo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JaeIck</a:t>
              </a:r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Twitter API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endParaRPr lang="en-US" altLang="ko-KR" sz="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r"/>
              <a:r>
                <a:rPr lang="en-US" altLang="ko-KR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Visualization </a:t>
              </a:r>
              <a:r>
                <a:rPr lang="ko-KR" altLang="en-US" sz="16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구현</a:t>
              </a:r>
              <a:endPara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CB7CEFE-1184-45CD-89A4-5CD5CF60AFFB}"/>
                </a:ext>
              </a:extLst>
            </p:cNvPr>
            <p:cNvCxnSpPr/>
            <p:nvPr/>
          </p:nvCxnSpPr>
          <p:spPr>
            <a:xfrm>
              <a:off x="1147482" y="1712259"/>
              <a:ext cx="20791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0757317-3584-47A7-9334-E26485D11E74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>
              <a:off x="3226655" y="1712259"/>
              <a:ext cx="427610" cy="9690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B0A56EEA-9328-4602-934A-7E2FCBBBF528}"/>
                </a:ext>
              </a:extLst>
            </p:cNvPr>
            <p:cNvCxnSpPr/>
            <p:nvPr/>
          </p:nvCxnSpPr>
          <p:spPr>
            <a:xfrm flipV="1">
              <a:off x="3452916" y="4159623"/>
              <a:ext cx="850142" cy="439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F0623C9-A913-444F-B47B-CC8D8DE05FB4}"/>
                </a:ext>
              </a:extLst>
            </p:cNvPr>
            <p:cNvCxnSpPr/>
            <p:nvPr/>
          </p:nvCxnSpPr>
          <p:spPr>
            <a:xfrm>
              <a:off x="1672137" y="4598894"/>
              <a:ext cx="1777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90EC3C0-3027-4A83-BA4F-E9A677F883B1}"/>
                </a:ext>
              </a:extLst>
            </p:cNvPr>
            <p:cNvCxnSpPr/>
            <p:nvPr/>
          </p:nvCxnSpPr>
          <p:spPr>
            <a:xfrm>
              <a:off x="8610605" y="1649506"/>
              <a:ext cx="200360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EC7112D-0638-4EC2-8146-8837E4A166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7459" y="4025154"/>
              <a:ext cx="16405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5DE992A4-7653-4D39-9941-3F40B185E969}"/>
                </a:ext>
              </a:extLst>
            </p:cNvPr>
            <p:cNvCxnSpPr/>
            <p:nvPr/>
          </p:nvCxnSpPr>
          <p:spPr>
            <a:xfrm flipH="1">
              <a:off x="7987553" y="1649506"/>
              <a:ext cx="623052" cy="1885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72133D1C-589A-41D3-B27D-2AC189794ADE}"/>
                </a:ext>
              </a:extLst>
            </p:cNvPr>
            <p:cNvCxnSpPr/>
            <p:nvPr/>
          </p:nvCxnSpPr>
          <p:spPr>
            <a:xfrm flipH="1">
              <a:off x="8382000" y="4025154"/>
              <a:ext cx="645459" cy="114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74CAAF-CD41-4DA5-B590-E13AB8A09E47}"/>
                </a:ext>
              </a:extLst>
            </p:cNvPr>
            <p:cNvGrpSpPr/>
            <p:nvPr/>
          </p:nvGrpSpPr>
          <p:grpSpPr>
            <a:xfrm>
              <a:off x="3654265" y="1827551"/>
              <a:ext cx="4837531" cy="3940438"/>
              <a:chOff x="3783634" y="1625944"/>
              <a:chExt cx="4837531" cy="3940438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69EB02C-80F3-47BF-93EF-C1FD424A8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3634" y="1625944"/>
                <a:ext cx="2160000" cy="170761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D747C98F-7F0E-47D8-9023-B9A6107D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4932" y="2001882"/>
                <a:ext cx="2160000" cy="1627563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B152BB28-4B23-4207-9867-5F19327AE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165" y="3792607"/>
                <a:ext cx="2160000" cy="1773775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2925B9F0-3206-4FD5-B3F7-29416E4B7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940" y="3491754"/>
                <a:ext cx="2160000" cy="1667647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225352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용어 정리</a:t>
            </a:r>
          </a:p>
        </p:txBody>
      </p:sp>
    </p:spTree>
    <p:extLst>
      <p:ext uri="{BB962C8B-B14F-4D97-AF65-F5344CB8AC3E}">
        <p14:creationId xmlns:p14="http://schemas.microsoft.com/office/powerpoint/2010/main" val="1839773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CLI( Command-Line Interface)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사용자의 명령어 입력을 기다리며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명령어 입력이 완료되면 해당 명령어를 실행하고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결과를 출력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정형 데이터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통계적 분석에 사용될 수 있을만한 형태로 정리되고 가공된 데이터를 의미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RDBMS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관계형 데이터베이스를 생성하고 수정하고 관리할 수 있는 소프트웨어</a:t>
            </a:r>
            <a:b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JVM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개발한 프로그램을 컴파일하여 만들어지는 바이트코드를 실행시키기 위한 가상 머신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</a:t>
            </a: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JDK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 환경에서 돌아가는 프로그램을 개발하는 데 필요한 툴들을 모아놓은 소프트웨어 패키지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endParaRPr lang="en-US" altLang="ko-KR" b="1" dirty="0">
              <a:solidFill>
                <a:srgbClr val="00206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pPr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 개발에 관련된 모든 작업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패키지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인클루딩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소스 코드 편집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컴파일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디버그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원격 서버 액세스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바이너리 배포 등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하나의 프로그램 안에서 모두 처리하는 환경을 제공하는 툴</a:t>
            </a: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342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ko-KR" altLang="en-US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용어 정리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6C176E-0D1D-4EC1-A3D3-6455FB829963}"/>
              </a:ext>
            </a:extLst>
          </p:cNvPr>
          <p:cNvSpPr/>
          <p:nvPr/>
        </p:nvSpPr>
        <p:spPr>
          <a:xfrm>
            <a:off x="349623" y="1563190"/>
            <a:ext cx="118423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콜렉터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(Collector)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에이전트로부터 로그 정보를 수신해서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하둡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분산 파일시스템에 저장하는 역할을 담당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대의 에이전트 서버로부터 데이터를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전송받지만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하나의 파일에 저장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b="1" dirty="0" err="1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맵리듀스</a:t>
            </a:r>
            <a:r>
              <a:rPr lang="en-US" altLang="ko-KR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(MapReduce)</a:t>
            </a:r>
            <a:r>
              <a:rPr lang="ko-KR" altLang="en-US" b="1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대용량 데이터 처리를 분산 병렬 컴퓨팅에서 처리하기 위한 목적으로 제작한 프레임워크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배열 안의 요소들을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짝지어 주는 </a:t>
            </a:r>
            <a:r>
              <a:rPr lang="ko-KR" altLang="en-US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맵과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Key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이용해서 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Value</a:t>
            </a:r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값을 합쳐주는 리듀스로 이루어짐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4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7A081-4FAA-41EF-84C3-C085F4784A31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/>
              <a:t>예상질문</a:t>
            </a:r>
          </a:p>
        </p:txBody>
      </p:sp>
    </p:spTree>
    <p:extLst>
      <p:ext uri="{BB962C8B-B14F-4D97-AF65-F5344CB8AC3E}">
        <p14:creationId xmlns:p14="http://schemas.microsoft.com/office/powerpoint/2010/main" val="918678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03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3F1D17-F633-4D06-B57B-246102759369}"/>
              </a:ext>
            </a:extLst>
          </p:cNvPr>
          <p:cNvGrpSpPr/>
          <p:nvPr/>
        </p:nvGrpSpPr>
        <p:grpSpPr>
          <a:xfrm>
            <a:off x="8170327" y="2457450"/>
            <a:ext cx="1880242" cy="2823882"/>
            <a:chOff x="8170327" y="2457450"/>
            <a:chExt cx="1880242" cy="28238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318535-D662-4EC7-91FF-B3D72FBCE123}"/>
                </a:ext>
              </a:extLst>
            </p:cNvPr>
            <p:cNvSpPr/>
            <p:nvPr/>
          </p:nvSpPr>
          <p:spPr>
            <a:xfrm>
              <a:off x="8185910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3.2.0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3408BB4-DB5E-4FAB-A834-1EEA2F09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13" y="3475772"/>
              <a:ext cx="1440000" cy="89290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D86CE7A-9B72-42C7-9DE9-8C3DE492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08" b="89853" l="8377" r="9254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27" y="2457450"/>
              <a:ext cx="1864800" cy="5364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888F60-D576-4FDE-A3FD-D4C13314D9FE}"/>
                </a:ext>
              </a:extLst>
            </p:cNvPr>
            <p:cNvSpPr/>
            <p:nvPr/>
          </p:nvSpPr>
          <p:spPr>
            <a:xfrm>
              <a:off x="8179884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2623139-555E-496F-9E27-8A3AC9527539}"/>
              </a:ext>
            </a:extLst>
          </p:cNvPr>
          <p:cNvGrpSpPr/>
          <p:nvPr/>
        </p:nvGrpSpPr>
        <p:grpSpPr>
          <a:xfrm>
            <a:off x="4141867" y="2457450"/>
            <a:ext cx="1874032" cy="2823882"/>
            <a:chOff x="4141867" y="2457450"/>
            <a:chExt cx="1874032" cy="282388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6C48F6-33C0-49C3-93E7-F75F108C4A9E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3FE867-2414-43F4-A46B-9173339F7AC8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A5C49F8-D30E-4AAD-9477-E24E8570C409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FE9FC01-3813-47EC-A924-39B6CA7F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CB78FE-1DC3-4425-8FA7-A784BAAE9FA7}"/>
              </a:ext>
            </a:extLst>
          </p:cNvPr>
          <p:cNvGrpSpPr/>
          <p:nvPr/>
        </p:nvGrpSpPr>
        <p:grpSpPr>
          <a:xfrm>
            <a:off x="6156097" y="2457450"/>
            <a:ext cx="1870685" cy="2823882"/>
            <a:chOff x="1700944" y="1867157"/>
            <a:chExt cx="1870685" cy="28238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ED5A72-49D2-417F-9D34-EA2BE2CC7B81}"/>
                </a:ext>
              </a:extLst>
            </p:cNvPr>
            <p:cNvSpPr/>
            <p:nvPr/>
          </p:nvSpPr>
          <p:spPr>
            <a:xfrm>
              <a:off x="1700944" y="1867157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0E6872-1987-4F7F-98EE-40EA92CC7DD9}"/>
                </a:ext>
              </a:extLst>
            </p:cNvPr>
            <p:cNvSpPr/>
            <p:nvPr/>
          </p:nvSpPr>
          <p:spPr>
            <a:xfrm>
              <a:off x="1706970" y="4260734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2019-03(4.11)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6A403E2-33D9-47E9-9B0F-E36C0BB222FC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39" y="3202226"/>
            <a:ext cx="1440000" cy="14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96C9E1-C8BF-4C43-85B6-4E5EB02519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t="-11402" r="-4444" b="-8848"/>
          <a:stretch/>
        </p:blipFill>
        <p:spPr>
          <a:xfrm>
            <a:off x="6156097" y="2457450"/>
            <a:ext cx="1864800" cy="53640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09FC02D-60D9-45D4-AAB8-6B5C475591BC}"/>
              </a:ext>
            </a:extLst>
          </p:cNvPr>
          <p:cNvGrpSpPr/>
          <p:nvPr/>
        </p:nvGrpSpPr>
        <p:grpSpPr>
          <a:xfrm>
            <a:off x="2117896" y="2457450"/>
            <a:ext cx="1870685" cy="2823882"/>
            <a:chOff x="2117896" y="2457450"/>
            <a:chExt cx="1870685" cy="282388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C142E99-2AD5-4217-BC2B-372E9CB1F3F6}"/>
                </a:ext>
              </a:extLst>
            </p:cNvPr>
            <p:cNvGrpSpPr/>
            <p:nvPr/>
          </p:nvGrpSpPr>
          <p:grpSpPr>
            <a:xfrm>
              <a:off x="2117896" y="2457450"/>
              <a:ext cx="1870685" cy="2823882"/>
              <a:chOff x="1700944" y="1867157"/>
              <a:chExt cx="1870685" cy="282388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D316862-6C3E-4EDC-B746-A7ECC5CE816E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22E019D-D788-4AA0-B087-0704CD68FDAB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0C274B9-2260-451D-8732-1E38A39B4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2117896" y="2457450"/>
              <a:ext cx="1864800" cy="5364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50385F1-547F-4954-8148-599454B17DB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38" y="3382226"/>
              <a:ext cx="1440000" cy="1080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1BFE015-43E7-4250-89DD-A06E41AC6FBA}"/>
              </a:ext>
            </a:extLst>
          </p:cNvPr>
          <p:cNvGrpSpPr/>
          <p:nvPr/>
        </p:nvGrpSpPr>
        <p:grpSpPr>
          <a:xfrm>
            <a:off x="107014" y="2457450"/>
            <a:ext cx="1870685" cy="2823882"/>
            <a:chOff x="107014" y="2457450"/>
            <a:chExt cx="1870685" cy="282388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FED4D47-AF92-48B8-B9E8-DD5BBB0A833A}"/>
                </a:ext>
              </a:extLst>
            </p:cNvPr>
            <p:cNvGrpSpPr/>
            <p:nvPr/>
          </p:nvGrpSpPr>
          <p:grpSpPr>
            <a:xfrm>
              <a:off x="107014" y="2457450"/>
              <a:ext cx="1870685" cy="2823882"/>
              <a:chOff x="2833243" y="2652260"/>
              <a:chExt cx="1870685" cy="282388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17875F-9DED-48F8-B196-7098FF0D5D09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1D5BD4C-920D-4F6F-BE1C-43784F722832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39DD1DD-DF51-4BE0-B4F9-9C8EABE6D87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322356" y="3202226"/>
              <a:ext cx="1440000" cy="14400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F37168C-63DB-4456-9C73-2B346C8D32EB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107014" y="2489200"/>
              <a:ext cx="1864800" cy="522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0A60AB-7AEB-4756-927A-7AABE7DFFFFF}"/>
              </a:ext>
            </a:extLst>
          </p:cNvPr>
          <p:cNvGrpSpPr/>
          <p:nvPr/>
        </p:nvGrpSpPr>
        <p:grpSpPr>
          <a:xfrm>
            <a:off x="10214300" y="2457450"/>
            <a:ext cx="1870685" cy="2823882"/>
            <a:chOff x="10214300" y="2457450"/>
            <a:chExt cx="1870685" cy="282388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A35D324-A0F3-46BF-9F6C-ED9C28E7CC7E}"/>
                </a:ext>
              </a:extLst>
            </p:cNvPr>
            <p:cNvGrpSpPr/>
            <p:nvPr/>
          </p:nvGrpSpPr>
          <p:grpSpPr>
            <a:xfrm>
              <a:off x="10214300" y="2457450"/>
              <a:ext cx="1870685" cy="2823882"/>
              <a:chOff x="5175276" y="2652260"/>
              <a:chExt cx="1870685" cy="2823882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CD78FBD-2D89-46C7-B75E-D83402465C54}"/>
                  </a:ext>
                </a:extLst>
              </p:cNvPr>
              <p:cNvSpPr/>
              <p:nvPr/>
            </p:nvSpPr>
            <p:spPr>
              <a:xfrm>
                <a:off x="5181302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1.4.7</a:t>
                </a: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7A83958-F9CC-4AFF-BA09-765F3878A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852" y="3684197"/>
                <a:ext cx="1440000" cy="892909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CD11E32-0928-47F8-BB97-28C5CE82385A}"/>
                  </a:ext>
                </a:extLst>
              </p:cNvPr>
              <p:cNvSpPr/>
              <p:nvPr/>
            </p:nvSpPr>
            <p:spPr>
              <a:xfrm>
                <a:off x="5175276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 descr="sqoopì ëí ì´ë¯¸ì§ ê²ìê²°ê³¼">
              <a:extLst>
                <a:ext uri="{FF2B5EF4-FFF2-40B4-BE49-F238E27FC236}">
                  <a16:creationId xmlns:a16="http://schemas.microsoft.com/office/drawing/2014/main" id="{2454A66A-4661-47DC-BA85-3897D2E4A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4703" y="2585691"/>
              <a:ext cx="1642346" cy="434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9D4AB0-B506-4CA7-A25E-CBAB4E787283}"/>
              </a:ext>
            </a:extLst>
          </p:cNvPr>
          <p:cNvSpPr/>
          <p:nvPr/>
        </p:nvSpPr>
        <p:spPr>
          <a:xfrm>
            <a:off x="107014" y="5324196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58E963-10C4-4480-9266-F6660925B0B3}"/>
              </a:ext>
            </a:extLst>
          </p:cNvPr>
          <p:cNvSpPr/>
          <p:nvPr/>
        </p:nvSpPr>
        <p:spPr>
          <a:xfrm>
            <a:off x="2117896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0BDA61-D7E1-4FEC-A402-79BB53679B60}"/>
              </a:ext>
            </a:extLst>
          </p:cNvPr>
          <p:cNvSpPr/>
          <p:nvPr/>
        </p:nvSpPr>
        <p:spPr>
          <a:xfrm>
            <a:off x="4154588" y="5324195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297DB9-38AC-4865-BA7C-617E7243F068}"/>
              </a:ext>
            </a:extLst>
          </p:cNvPr>
          <p:cNvSpPr/>
          <p:nvPr/>
        </p:nvSpPr>
        <p:spPr>
          <a:xfrm>
            <a:off x="6159445" y="5324194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952269-8546-4502-B25F-BF9552C6D97D}"/>
              </a:ext>
            </a:extLst>
          </p:cNvPr>
          <p:cNvSpPr/>
          <p:nvPr/>
        </p:nvSpPr>
        <p:spPr>
          <a:xfrm>
            <a:off x="8183232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653D1-C60A-4708-B4FD-90124D6EC784}"/>
              </a:ext>
            </a:extLst>
          </p:cNvPr>
          <p:cNvSpPr/>
          <p:nvPr/>
        </p:nvSpPr>
        <p:spPr>
          <a:xfrm>
            <a:off x="10217648" y="5322441"/>
            <a:ext cx="1861311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FFFF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altLang="ko-KR" sz="1100" b="1" dirty="0">
              <a:solidFill>
                <a:srgbClr val="FFFFFF"/>
              </a:solidFill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25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파이썬</a:t>
            </a:r>
            <a:r>
              <a:rPr lang="en-US" altLang="ko-KR" dirty="0"/>
              <a:t>(Python)</a:t>
            </a:r>
            <a:r>
              <a:rPr lang="ko-KR" altLang="ko-KR" dirty="0"/>
              <a:t>은</a:t>
            </a:r>
            <a:r>
              <a:rPr lang="en-US" altLang="ko-KR" dirty="0"/>
              <a:t> 1991</a:t>
            </a:r>
            <a:r>
              <a:rPr lang="ko-KR" altLang="ko-KR" dirty="0"/>
              <a:t>년 프로그래머인 귀도 반 </a:t>
            </a:r>
            <a:r>
              <a:rPr lang="ko-KR" altLang="ko-KR" dirty="0" err="1"/>
              <a:t>로섬</a:t>
            </a:r>
            <a:r>
              <a:rPr lang="en-US" altLang="ko-KR" dirty="0"/>
              <a:t>(Guido van Rossum)</a:t>
            </a:r>
            <a:r>
              <a:rPr lang="ko-KR" altLang="ko-KR" dirty="0"/>
              <a:t>이 발표한 고급 프로그래밍 언어로</a:t>
            </a:r>
            <a:r>
              <a:rPr lang="en-US" altLang="ko-KR" dirty="0"/>
              <a:t>, </a:t>
            </a:r>
            <a:r>
              <a:rPr lang="ko-KR" altLang="ko-KR" dirty="0"/>
              <a:t>플랫폼 독립적이며 인터프리터식</a:t>
            </a:r>
            <a:r>
              <a:rPr lang="en-US" altLang="ko-KR" dirty="0"/>
              <a:t>, </a:t>
            </a:r>
            <a:r>
              <a:rPr lang="ko-KR" altLang="ko-KR" dirty="0"/>
              <a:t>객체 지향적</a:t>
            </a:r>
            <a:r>
              <a:rPr lang="en-US" altLang="ko-KR" dirty="0"/>
              <a:t>, </a:t>
            </a:r>
            <a:r>
              <a:rPr lang="ko-KR" altLang="ko-KR" dirty="0"/>
              <a:t>동적 타이</a:t>
            </a:r>
            <a:r>
              <a:rPr lang="ko-KR" altLang="en-US" dirty="0"/>
              <a:t>핑</a:t>
            </a:r>
            <a:r>
              <a:rPr lang="en-US" altLang="ko-KR" dirty="0"/>
              <a:t> </a:t>
            </a:r>
            <a:r>
              <a:rPr lang="ko-KR" altLang="ko-KR" dirty="0"/>
              <a:t>대화형 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파이썬은</a:t>
            </a:r>
            <a:r>
              <a:rPr lang="ko-KR" altLang="ko-KR" dirty="0"/>
              <a:t> 비영리의 파이썬 소프트웨어 재단이 관리하는 개방형</a:t>
            </a:r>
            <a:r>
              <a:rPr lang="en-US" altLang="ko-KR" dirty="0"/>
              <a:t>, </a:t>
            </a:r>
            <a:r>
              <a:rPr lang="ko-KR" altLang="ko-KR" dirty="0"/>
              <a:t>공동체 기반 개발 모델을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Python site </a:t>
            </a:r>
          </a:p>
          <a:p>
            <a:r>
              <a:rPr lang="en-US" altLang="ko-KR" sz="1600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sz="1600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500" b="1" dirty="0"/>
          </a:p>
          <a:p>
            <a:r>
              <a:rPr lang="en-US" altLang="ko-KR" b="1" dirty="0"/>
              <a:t>Python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python3</a:t>
            </a:r>
          </a:p>
          <a:p>
            <a:endParaRPr lang="en-US" altLang="ko-KR" sz="5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python3 --version</a:t>
            </a:r>
            <a:endParaRPr lang="ko-KR" altLang="ko-KR" sz="1600" dirty="0"/>
          </a:p>
          <a:p>
            <a:r>
              <a:rPr lang="en-US" altLang="ko-KR" sz="1400" dirty="0"/>
              <a:t>Python 3.6</a:t>
            </a:r>
            <a:endParaRPr lang="ko-KR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1E1CB9-CD5E-4F23-82BF-4C3CE412D3E5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2137882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B9A873-03F5-4007-A4F8-530245883322}"/>
                </a:ext>
              </a:extLst>
            </p:cNvPr>
            <p:cNvGrpSpPr/>
            <p:nvPr/>
          </p:nvGrpSpPr>
          <p:grpSpPr>
            <a:xfrm>
              <a:off x="2137882" y="2652260"/>
              <a:ext cx="1870685" cy="2823882"/>
              <a:chOff x="2833243" y="2652260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3DBA50-11C3-4644-8A85-3DEAFA61EF8D}"/>
                  </a:ext>
                </a:extLst>
              </p:cNvPr>
              <p:cNvSpPr/>
              <p:nvPr/>
            </p:nvSpPr>
            <p:spPr>
              <a:xfrm>
                <a:off x="2833243" y="265226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B404D57-3769-48F4-94E2-EA61386410E1}"/>
                  </a:ext>
                </a:extLst>
              </p:cNvPr>
              <p:cNvSpPr/>
              <p:nvPr/>
            </p:nvSpPr>
            <p:spPr>
              <a:xfrm>
                <a:off x="2839269" y="504583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3.6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B89E61-F69F-41DC-8189-C9FE828B9A82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5" r="33487" b="35951"/>
            <a:stretch/>
          </p:blipFill>
          <p:spPr>
            <a:xfrm>
              <a:off x="2353224" y="339703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C7FE355-39A0-430F-9FB7-5CE33D34F74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6" t="63652" r="27221"/>
            <a:stretch/>
          </p:blipFill>
          <p:spPr>
            <a:xfrm>
              <a:off x="2137882" y="2684010"/>
              <a:ext cx="18648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8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Purpose of Development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41DA-B3D4-40AC-B783-1BA36D646E40}"/>
              </a:ext>
            </a:extLst>
          </p:cNvPr>
          <p:cNvSpPr/>
          <p:nvPr/>
        </p:nvSpPr>
        <p:spPr>
          <a:xfrm>
            <a:off x="180600" y="3882258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To Compare and analyze the number of tweets and candidates mentioned.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145A25-65DF-43EB-B3FE-F3C89C586C31}"/>
              </a:ext>
            </a:extLst>
          </p:cNvPr>
          <p:cNvSpPr/>
          <p:nvPr/>
        </p:nvSpPr>
        <p:spPr>
          <a:xfrm>
            <a:off x="180600" y="4950118"/>
            <a:ext cx="1183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During the campaign period (2017.04.18 to 2017.05.09; from the day after the candidate registration deadline on the 22nd to the day of the election)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4B222F-5DB2-41C4-B86E-94063FFABE96}"/>
              </a:ext>
            </a:extLst>
          </p:cNvPr>
          <p:cNvSpPr/>
          <p:nvPr/>
        </p:nvSpPr>
        <p:spPr>
          <a:xfrm>
            <a:off x="180600" y="2412040"/>
            <a:ext cx="11830800" cy="948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Collects tweets with keywords related to candidates during the 19th presidential campaign.</a:t>
            </a:r>
            <a:endParaRPr lang="ko-KR" altLang="en-US" sz="2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661448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2429435" y="1563190"/>
            <a:ext cx="9278471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</a:t>
            </a:r>
            <a:r>
              <a:rPr lang="en-US" altLang="ko-KR" dirty="0"/>
              <a:t> MySQL</a:t>
            </a:r>
            <a:r>
              <a:rPr lang="ko-KR" altLang="ko-KR" dirty="0"/>
              <a:t>의 발전된 형태의 대체제로써</a:t>
            </a:r>
            <a:r>
              <a:rPr lang="en-US" altLang="ko-KR" dirty="0"/>
              <a:t>, https://downloads.mariadb.org/</a:t>
            </a:r>
            <a:r>
              <a:rPr lang="ko-KR" altLang="ko-KR" dirty="0"/>
              <a:t>에서 다운로드 받을 수 있으며</a:t>
            </a:r>
            <a:r>
              <a:rPr lang="en-US" altLang="ko-KR" dirty="0"/>
              <a:t>, GPL v2 </a:t>
            </a:r>
            <a:r>
              <a:rPr lang="ko-KR" altLang="ko-KR" dirty="0"/>
              <a:t>라이선스로 유지되고 있고</a:t>
            </a:r>
            <a:r>
              <a:rPr lang="en-US" altLang="ko-KR" dirty="0"/>
              <a:t>, MariaDB </a:t>
            </a:r>
            <a:r>
              <a:rPr lang="ko-KR" altLang="ko-KR" dirty="0"/>
              <a:t>커뮤니티와</a:t>
            </a:r>
            <a:r>
              <a:rPr lang="en-US" altLang="ko-KR" dirty="0"/>
              <a:t> MariaDB </a:t>
            </a:r>
            <a:r>
              <a:rPr lang="ko-KR" altLang="ko-KR" dirty="0"/>
              <a:t>재단이 주축이 되어 개발되고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MariaDB</a:t>
            </a:r>
            <a:r>
              <a:rPr lang="ko-KR" altLang="ko-KR" dirty="0"/>
              <a:t>는 현재까지 최신의</a:t>
            </a:r>
            <a:r>
              <a:rPr lang="en-US" altLang="ko-KR" dirty="0"/>
              <a:t> </a:t>
            </a:r>
            <a:r>
              <a:rPr lang="en-US" altLang="ko-KR" dirty="0" err="1"/>
              <a:t>MaySQL</a:t>
            </a:r>
            <a:r>
              <a:rPr lang="ko-KR" altLang="ko-KR" dirty="0"/>
              <a:t>과 같은 </a:t>
            </a:r>
            <a:r>
              <a:rPr lang="ko-KR" altLang="ko-KR" dirty="0" err="1"/>
              <a:t>브랜치로부터</a:t>
            </a:r>
            <a:r>
              <a:rPr lang="ko-KR" altLang="ko-KR" dirty="0"/>
              <a:t> </a:t>
            </a:r>
            <a:r>
              <a:rPr lang="ko-KR" altLang="ko-KR" dirty="0" err="1"/>
              <a:t>릴리즈되며</a:t>
            </a:r>
            <a:r>
              <a:rPr lang="en-US" altLang="ko-KR" dirty="0"/>
              <a:t>, </a:t>
            </a:r>
            <a:r>
              <a:rPr lang="ko-KR" altLang="ko-KR" dirty="0"/>
              <a:t>대개의 경우</a:t>
            </a:r>
            <a:r>
              <a:rPr lang="en-US" altLang="ko-KR" dirty="0"/>
              <a:t> MySQL</a:t>
            </a:r>
            <a:r>
              <a:rPr lang="ko-KR" altLang="ko-KR" dirty="0"/>
              <a:t>과 마찬가지로 동작한다</a:t>
            </a:r>
            <a:r>
              <a:rPr lang="en-US" altLang="ko-KR" dirty="0"/>
              <a:t>. MySQL</a:t>
            </a:r>
            <a:r>
              <a:rPr lang="ko-KR" altLang="ko-KR" dirty="0"/>
              <a:t>의 모든 명령어</a:t>
            </a:r>
            <a:r>
              <a:rPr lang="en-US" altLang="ko-KR" dirty="0"/>
              <a:t>, </a:t>
            </a:r>
            <a:r>
              <a:rPr lang="ko-KR" altLang="ko-KR" dirty="0"/>
              <a:t>인터페이스</a:t>
            </a:r>
            <a:r>
              <a:rPr lang="en-US" altLang="ko-KR" dirty="0"/>
              <a:t>, </a:t>
            </a:r>
            <a:r>
              <a:rPr lang="ko-KR" altLang="ko-KR" dirty="0"/>
              <a:t>라이브러리와</a:t>
            </a:r>
            <a:r>
              <a:rPr lang="en-US" altLang="ko-KR" dirty="0"/>
              <a:t> API</a:t>
            </a:r>
            <a:r>
              <a:rPr lang="ko-KR" altLang="ko-KR" dirty="0"/>
              <a:t>가</a:t>
            </a:r>
            <a:r>
              <a:rPr lang="en-US" altLang="ko-KR" dirty="0"/>
              <a:t> MariaDB</a:t>
            </a:r>
            <a:r>
              <a:rPr lang="ko-KR" altLang="ko-KR" dirty="0"/>
              <a:t>에도 존재한다</a:t>
            </a:r>
            <a:r>
              <a:rPr lang="en-US" altLang="ko-KR" dirty="0"/>
              <a:t>. </a:t>
            </a:r>
            <a:r>
              <a:rPr lang="ko-KR" altLang="ko-KR" dirty="0"/>
              <a:t>또한</a:t>
            </a:r>
            <a:r>
              <a:rPr lang="en-US" altLang="ko-KR" dirty="0"/>
              <a:t> MariaDB</a:t>
            </a:r>
            <a:r>
              <a:rPr lang="ko-KR" altLang="ko-KR" dirty="0"/>
              <a:t>로 데이터베이스를 변환할 필요도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site </a:t>
            </a:r>
          </a:p>
          <a:p>
            <a:r>
              <a:rPr lang="en-US" altLang="ko-KR" dirty="0">
                <a:ea typeface="조선일보명조" panose="02030304000000000000" pitchFamily="18" charset="-127"/>
                <a:cs typeface="조선일보명조" panose="02030304000000000000" pitchFamily="18" charset="-127"/>
                <a:hlinkClick r:id="rId3"/>
              </a:rPr>
              <a:t>https://www.python.org/</a:t>
            </a:r>
            <a:endParaRPr lang="en-US" altLang="ko-KR" dirty="0"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 </a:t>
            </a:r>
            <a:endParaRPr lang="ko-KR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A7B08A-E0AB-4FCF-A47E-C5E89F0CC4B6}"/>
              </a:ext>
            </a:extLst>
          </p:cNvPr>
          <p:cNvGrpSpPr/>
          <p:nvPr/>
        </p:nvGrpSpPr>
        <p:grpSpPr>
          <a:xfrm>
            <a:off x="349623" y="1563190"/>
            <a:ext cx="1870685" cy="2823882"/>
            <a:chOff x="4148764" y="265226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671FD3-A5AE-4D55-A961-319A01EBA055}"/>
                </a:ext>
              </a:extLst>
            </p:cNvPr>
            <p:cNvGrpSpPr/>
            <p:nvPr/>
          </p:nvGrpSpPr>
          <p:grpSpPr>
            <a:xfrm>
              <a:off x="4148764" y="265226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214E57-C967-47CB-B257-658F6D3221C6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26AC91B-3FF7-494C-AE11-2B1304078183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10.1.38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4FDD70-64ED-4237-8D56-FCC975B52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33" r="-3633"/>
            <a:stretch/>
          </p:blipFill>
          <p:spPr>
            <a:xfrm>
              <a:off x="4148764" y="2652260"/>
              <a:ext cx="1864800" cy="5364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7D9935-6B66-48ED-B9AF-6B04F09414C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106" y="3577036"/>
              <a:ext cx="144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9209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1338273"/>
            <a:ext cx="5746377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MariaDB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u="sng" dirty="0" err="1"/>
              <a:t>mariadb</a:t>
            </a:r>
            <a:r>
              <a:rPr lang="en-US" altLang="ko-KR" u="sng" dirty="0"/>
              <a:t>-server</a:t>
            </a:r>
          </a:p>
          <a:p>
            <a:endParaRPr lang="en-US" altLang="ko-KR" sz="400" b="1" dirty="0"/>
          </a:p>
          <a:p>
            <a:r>
              <a:rPr lang="en-US" altLang="ko-KR" b="1" dirty="0"/>
              <a:t>MariaDB </a:t>
            </a:r>
            <a:r>
              <a:rPr lang="ko-KR" altLang="en-US" b="1" dirty="0"/>
              <a:t>권한 테이블 설정</a:t>
            </a:r>
            <a:endParaRPr lang="ko-KR" altLang="ko-KR" dirty="0"/>
          </a:p>
          <a:p>
            <a:r>
              <a:rPr lang="en-US" altLang="ko-KR" dirty="0"/>
              <a:t>~$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u="sng" dirty="0" err="1"/>
              <a:t>mysql_secure_installation</a:t>
            </a:r>
            <a:endParaRPr lang="ko-KR" altLang="ko-KR" sz="400" dirty="0"/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dirty="0"/>
              <a:t>~$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ko-KR" dirty="0"/>
              <a:t>–</a:t>
            </a:r>
            <a:r>
              <a:rPr lang="en-US" altLang="ko-KR" dirty="0"/>
              <a:t>version</a:t>
            </a:r>
            <a:endParaRPr lang="ko-KR" altLang="ko-KR" dirty="0"/>
          </a:p>
          <a:p>
            <a:r>
              <a:rPr lang="en-US" altLang="ko-KR" u="sng" dirty="0" err="1"/>
              <a:t>mariadb</a:t>
            </a:r>
            <a:r>
              <a:rPr lang="en-US" altLang="ko-KR" u="sng" dirty="0"/>
              <a:t> Ver 15.1 </a:t>
            </a:r>
            <a:r>
              <a:rPr lang="en-US" altLang="ko-KR" u="sng" dirty="0" err="1"/>
              <a:t>Distrib</a:t>
            </a:r>
            <a:r>
              <a:rPr lang="en-US" altLang="ko-KR" u="sng" dirty="0"/>
              <a:t> 10.1.38-MariaDB, for </a:t>
            </a:r>
            <a:r>
              <a:rPr lang="en-US" altLang="ko-KR" u="sng" dirty="0" err="1"/>
              <a:t>debian</a:t>
            </a:r>
            <a:r>
              <a:rPr lang="en-US" altLang="ko-KR" u="sng" dirty="0"/>
              <a:t>-</a:t>
            </a:r>
            <a:r>
              <a:rPr lang="en-US" altLang="ko-KR" u="sng" dirty="0" err="1"/>
              <a:t>linux</a:t>
            </a:r>
            <a:r>
              <a:rPr lang="en-US" altLang="ko-KR" u="sng" dirty="0"/>
              <a:t>-gnu (x86_64) using </a:t>
            </a:r>
            <a:r>
              <a:rPr lang="en-US" altLang="ko-KR" u="sng" dirty="0" err="1"/>
              <a:t>readline</a:t>
            </a:r>
            <a:r>
              <a:rPr lang="en-US" altLang="ko-KR" u="sng" dirty="0"/>
              <a:t> 5.2</a:t>
            </a:r>
          </a:p>
          <a:p>
            <a:endParaRPr lang="ko-KR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8ABE7-5827-4698-9086-AA59CBC8FAAA}"/>
              </a:ext>
            </a:extLst>
          </p:cNvPr>
          <p:cNvSpPr/>
          <p:nvPr/>
        </p:nvSpPr>
        <p:spPr>
          <a:xfrm>
            <a:off x="6366934" y="1338273"/>
            <a:ext cx="5475444" cy="5295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Enter current password for root (enter for none)</a:t>
            </a:r>
            <a:r>
              <a:rPr lang="en-US" altLang="ko-KR" dirty="0"/>
              <a:t> </a:t>
            </a:r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en-US" altLang="ko-KR" dirty="0" err="1"/>
              <a:t>MariaDb</a:t>
            </a:r>
            <a:r>
              <a:rPr lang="ko-KR" altLang="ko-KR" dirty="0"/>
              <a:t>의</a:t>
            </a:r>
            <a:r>
              <a:rPr lang="en-US" altLang="ko-KR" dirty="0"/>
              <a:t> root</a:t>
            </a:r>
            <a:r>
              <a:rPr lang="ko-KR" altLang="ko-KR" dirty="0"/>
              <a:t>계정은 쉘</a:t>
            </a:r>
            <a:r>
              <a:rPr lang="en-US" altLang="ko-KR" dirty="0"/>
              <a:t> </a:t>
            </a:r>
            <a:r>
              <a:rPr lang="ko-KR" altLang="ko-KR" dirty="0"/>
              <a:t>인증이 기본적으로 </a:t>
            </a:r>
            <a:r>
              <a:rPr lang="ko-KR" altLang="en-US" dirty="0"/>
              <a:t>설</a:t>
            </a:r>
            <a:r>
              <a:rPr lang="ko-KR" altLang="ko-KR" dirty="0"/>
              <a:t>정되므로 </a:t>
            </a:r>
            <a:r>
              <a:rPr lang="en-US" altLang="ko-KR" dirty="0"/>
              <a:t>root</a:t>
            </a:r>
            <a:r>
              <a:rPr lang="ko-KR" altLang="ko-KR" dirty="0"/>
              <a:t>계정으로 실행됐다면 비밀번호 없이</a:t>
            </a:r>
            <a:r>
              <a:rPr lang="en-US" altLang="ko-KR" dirty="0"/>
              <a:t>(Enter) </a:t>
            </a:r>
            <a:r>
              <a:rPr lang="ko-KR" altLang="ko-KR" dirty="0"/>
              <a:t>아니면 비밀번호 입력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Set root password? [Y/n]</a:t>
            </a:r>
            <a:r>
              <a:rPr lang="en-US" altLang="ko-KR" dirty="0"/>
              <a:t> </a:t>
            </a:r>
            <a:r>
              <a:rPr lang="ko-KR" altLang="ko-KR" dirty="0"/>
              <a:t>→ 따로 패스워드를 </a:t>
            </a:r>
            <a:r>
              <a:rPr lang="ko-KR" altLang="en-US" dirty="0"/>
              <a:t>설</a:t>
            </a:r>
            <a:r>
              <a:rPr lang="ko-KR" altLang="ko-KR" dirty="0"/>
              <a:t>정하고 싶으면</a:t>
            </a:r>
            <a:r>
              <a:rPr lang="en-US" altLang="ko-KR" dirty="0"/>
              <a:t> Y, root</a:t>
            </a:r>
            <a:r>
              <a:rPr lang="ko-KR" altLang="ko-KR" dirty="0"/>
              <a:t>그대로 사용</a:t>
            </a:r>
            <a:r>
              <a:rPr lang="en-US" altLang="ko-KR" dirty="0"/>
              <a:t> </a:t>
            </a:r>
            <a:r>
              <a:rPr lang="ko-KR" altLang="ko-KR" dirty="0" err="1"/>
              <a:t>할려면</a:t>
            </a:r>
            <a:r>
              <a:rPr lang="en-US" altLang="ko-KR" dirty="0"/>
              <a:t> n</a:t>
            </a:r>
          </a:p>
          <a:p>
            <a:endParaRPr lang="en-US" altLang="ko-KR" sz="400" dirty="0"/>
          </a:p>
          <a:p>
            <a:r>
              <a:rPr lang="en-US" altLang="ko-KR" b="1" dirty="0"/>
              <a:t>Remove anonymous users? [Y/n]</a:t>
            </a:r>
            <a:r>
              <a:rPr lang="en-US" altLang="ko-KR" dirty="0"/>
              <a:t> </a:t>
            </a:r>
            <a:r>
              <a:rPr lang="ko-KR" altLang="ko-KR" dirty="0"/>
              <a:t>→ 익명 사용자를 삭제</a:t>
            </a:r>
            <a:r>
              <a:rPr lang="en-US" altLang="ko-KR" dirty="0"/>
              <a:t> </a:t>
            </a:r>
            <a:r>
              <a:rPr lang="ko-KR" altLang="ko-KR" dirty="0"/>
              <a:t>할지</a:t>
            </a:r>
            <a:r>
              <a:rPr lang="en-US" altLang="ko-KR" dirty="0"/>
              <a:t> </a:t>
            </a:r>
            <a:r>
              <a:rPr lang="ko-KR" altLang="ko-KR" dirty="0"/>
              <a:t>여부</a:t>
            </a:r>
            <a:endParaRPr lang="en-US" altLang="ko-KR" dirty="0"/>
          </a:p>
          <a:p>
            <a:r>
              <a:rPr lang="en-US" altLang="ko-KR" b="1" dirty="0"/>
              <a:t>Disallow root login remotely? [Y/n]</a:t>
            </a:r>
            <a:r>
              <a:rPr lang="en-US" altLang="ko-KR" dirty="0"/>
              <a:t> </a:t>
            </a:r>
            <a:r>
              <a:rPr lang="ko-KR" altLang="ko-KR" dirty="0"/>
              <a:t>→ 원격 접속으로 루트 로그인 허용 여부</a:t>
            </a:r>
            <a:endParaRPr lang="en-US" altLang="ko-KR" sz="400" dirty="0"/>
          </a:p>
          <a:p>
            <a:r>
              <a:rPr lang="en-US" altLang="ko-KR" b="1" dirty="0"/>
              <a:t>Remove test database and access to it? [Y/n]</a:t>
            </a:r>
            <a:r>
              <a:rPr lang="en-US" altLang="ko-KR" dirty="0"/>
              <a:t> </a:t>
            </a:r>
            <a:r>
              <a:rPr lang="ko-KR" altLang="ko-KR" dirty="0"/>
              <a:t>→ 테스트 데이터베이스 삭제 여부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b="1" dirty="0"/>
              <a:t>Reload privilege tables now? [Y/n]</a:t>
            </a:r>
            <a:r>
              <a:rPr lang="en-US" altLang="ko-KR" dirty="0"/>
              <a:t> </a:t>
            </a:r>
            <a:r>
              <a:rPr lang="ko-KR" altLang="ko-KR" dirty="0"/>
              <a:t>→ 지금까지 작성한 권한 테이블을 적용 여부</a:t>
            </a:r>
          </a:p>
        </p:txBody>
      </p:sp>
    </p:spTree>
    <p:extLst>
      <p:ext uri="{BB962C8B-B14F-4D97-AF65-F5344CB8AC3E}">
        <p14:creationId xmlns:p14="http://schemas.microsoft.com/office/powerpoint/2010/main" val="3231058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CEE3F-124D-4B16-8F60-1D47716DCE7B}"/>
              </a:ext>
            </a:extLst>
          </p:cNvPr>
          <p:cNvSpPr/>
          <p:nvPr/>
        </p:nvSpPr>
        <p:spPr>
          <a:xfrm>
            <a:off x="4512972" y="1563190"/>
            <a:ext cx="7194934" cy="28238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- </a:t>
            </a:r>
            <a:r>
              <a:rPr lang="ko-KR" altLang="ko-KR" dirty="0"/>
              <a:t>이클립스</a:t>
            </a:r>
            <a:r>
              <a:rPr lang="en-US" altLang="ko-KR" dirty="0"/>
              <a:t>(Eclipse)</a:t>
            </a:r>
            <a:r>
              <a:rPr lang="ko-KR" altLang="ko-KR" dirty="0"/>
              <a:t>는 다양한 플랫폼에서 쓸 수 있으며</a:t>
            </a:r>
            <a:r>
              <a:rPr lang="en-US" altLang="ko-KR" dirty="0"/>
              <a:t>, </a:t>
            </a:r>
            <a:r>
              <a:rPr lang="ko-KR" altLang="ko-KR" dirty="0"/>
              <a:t>자바를 비롯한 다양한 언어를 지원하는 프로그래밍 통합 개발 환경을 목적으로 시작하였으나</a:t>
            </a:r>
            <a:r>
              <a:rPr lang="en-US" altLang="ko-KR" dirty="0"/>
              <a:t>, </a:t>
            </a:r>
            <a:r>
              <a:rPr lang="ko-KR" altLang="ko-KR" dirty="0"/>
              <a:t>현재는</a:t>
            </a:r>
            <a:r>
              <a:rPr lang="en-US" altLang="ko-KR" dirty="0"/>
              <a:t> OSGi(Open Service Gateway initiative)</a:t>
            </a:r>
            <a:r>
              <a:rPr lang="ko-KR" altLang="ko-KR" dirty="0"/>
              <a:t>를 도입하여</a:t>
            </a:r>
            <a:r>
              <a:rPr lang="en-US" altLang="ko-KR" dirty="0"/>
              <a:t>, </a:t>
            </a:r>
            <a:r>
              <a:rPr lang="ko-KR" altLang="ko-KR" dirty="0"/>
              <a:t>범용 응용 소프트웨어 플랫폼으로 진화하였다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OpenJDK</a:t>
            </a:r>
            <a:r>
              <a:rPr lang="ko-KR" altLang="ko-KR" dirty="0"/>
              <a:t>는</a:t>
            </a:r>
            <a:r>
              <a:rPr lang="en-US" altLang="ko-KR" dirty="0"/>
              <a:t> Java SE (Standard Edition) </a:t>
            </a:r>
            <a:r>
              <a:rPr lang="ko-KR" altLang="ko-KR" dirty="0"/>
              <a:t>기반의 오픈 소스</a:t>
            </a:r>
            <a:r>
              <a:rPr lang="en-US" altLang="ko-KR" dirty="0"/>
              <a:t> JDK</a:t>
            </a:r>
            <a:r>
              <a:rPr lang="ko-KR" altLang="ko-KR" dirty="0"/>
              <a:t>다</a:t>
            </a:r>
            <a:r>
              <a:rPr lang="en-US" altLang="ko-KR" dirty="0"/>
              <a:t>. 2006</a:t>
            </a:r>
            <a:r>
              <a:rPr lang="ko-KR" altLang="ko-KR" dirty="0"/>
              <a:t>년</a:t>
            </a:r>
            <a:r>
              <a:rPr lang="en-US" altLang="ko-KR" dirty="0"/>
              <a:t> Sun Micro System </a:t>
            </a:r>
            <a:r>
              <a:rPr lang="ko-KR" altLang="ko-KR" dirty="0"/>
              <a:t>은</a:t>
            </a:r>
            <a:r>
              <a:rPr lang="en-US" altLang="ko-KR" dirty="0"/>
              <a:t> Java</a:t>
            </a:r>
            <a:r>
              <a:rPr lang="ko-KR" altLang="ko-KR" dirty="0"/>
              <a:t>를 오픈 </a:t>
            </a:r>
            <a:r>
              <a:rPr lang="ko-KR" altLang="ko-KR" dirty="0" err="1"/>
              <a:t>소스화한다고</a:t>
            </a:r>
            <a:r>
              <a:rPr lang="ko-KR" altLang="ko-KR" dirty="0"/>
              <a:t> 발표하였다</a:t>
            </a:r>
            <a:r>
              <a:rPr lang="en-US" altLang="ko-KR" dirty="0"/>
              <a:t>. </a:t>
            </a:r>
            <a:r>
              <a:rPr lang="ko-KR" altLang="ko-KR" dirty="0"/>
              <a:t>그리고 그해</a:t>
            </a:r>
            <a:r>
              <a:rPr lang="en-US" altLang="ko-KR" dirty="0"/>
              <a:t> 11</a:t>
            </a:r>
            <a:r>
              <a:rPr lang="ko-KR" altLang="ko-KR" dirty="0"/>
              <a:t>월</a:t>
            </a:r>
            <a:r>
              <a:rPr lang="en-US" altLang="ko-KR" dirty="0"/>
              <a:t>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ko-KR" dirty="0"/>
              <a:t>과 컴파일러를</a:t>
            </a:r>
            <a:r>
              <a:rPr lang="en-US" altLang="ko-KR" dirty="0"/>
              <a:t> GNU General Public License(</a:t>
            </a:r>
            <a:r>
              <a:rPr lang="ko-KR" altLang="ko-KR" dirty="0"/>
              <a:t>이하</a:t>
            </a:r>
            <a:r>
              <a:rPr lang="en-US" altLang="ko-KR" dirty="0"/>
              <a:t> GPL)</a:t>
            </a:r>
            <a:r>
              <a:rPr lang="ko-KR" altLang="ko-KR" dirty="0"/>
              <a:t>로 풀었다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OpenJDK </a:t>
            </a:r>
            <a:r>
              <a:rPr lang="ko-KR" altLang="ko-KR" b="1" dirty="0"/>
              <a:t>설치</a:t>
            </a:r>
            <a:endParaRPr lang="ko-KR" altLang="ko-KR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u="sng" dirty="0"/>
              <a:t>openjdk-8-jdk</a:t>
            </a:r>
          </a:p>
          <a:p>
            <a:endParaRPr lang="en-US" altLang="ko-KR" sz="400" u="sng" dirty="0"/>
          </a:p>
          <a:p>
            <a:r>
              <a:rPr lang="en-US" altLang="ko-KR" b="1" dirty="0"/>
              <a:t>Version Check</a:t>
            </a:r>
          </a:p>
          <a:p>
            <a:r>
              <a:rPr lang="en-US" altLang="ko-KR" sz="1600" dirty="0"/>
              <a:t>~$ java –version</a:t>
            </a:r>
          </a:p>
          <a:p>
            <a:r>
              <a:rPr lang="en-US" altLang="ko-KR" sz="1400" dirty="0" err="1"/>
              <a:t>openjdk</a:t>
            </a:r>
            <a:r>
              <a:rPr lang="en-US" altLang="ko-KR" sz="1400" dirty="0"/>
              <a:t> version "1.8.0_191"</a:t>
            </a:r>
            <a:endParaRPr lang="ko-KR" altLang="ko-KR" sz="1400" dirty="0"/>
          </a:p>
          <a:p>
            <a:r>
              <a:rPr lang="en-US" altLang="ko-KR" sz="1400" dirty="0"/>
              <a:t>OpenJDK Runtime Environment (build 1.8.0_191-8u191-b12-2ubuntu0.18.04.1-b12)</a:t>
            </a:r>
            <a:endParaRPr lang="ko-KR" altLang="ko-KR" sz="1400" dirty="0"/>
          </a:p>
          <a:p>
            <a:r>
              <a:rPr lang="en-US" altLang="ko-KR" sz="1400" dirty="0"/>
              <a:t>OpenJDK 64-Bit Server VM (build 25.191-b12, mixed mode)</a:t>
            </a:r>
            <a:endParaRPr lang="ko-KR" altLang="ko-KR" sz="1400" dirty="0"/>
          </a:p>
          <a:p>
            <a:endParaRPr lang="ko-KR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316CF0-CA85-49C2-AFFB-A971E94A696C}"/>
              </a:ext>
            </a:extLst>
          </p:cNvPr>
          <p:cNvGrpSpPr/>
          <p:nvPr/>
        </p:nvGrpSpPr>
        <p:grpSpPr>
          <a:xfrm>
            <a:off x="2435984" y="1563190"/>
            <a:ext cx="1870685" cy="2823882"/>
            <a:chOff x="6156097" y="2457450"/>
            <a:chExt cx="1870685" cy="282388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F3726-CED8-4A80-8F75-8C1EC53B4EB1}"/>
                </a:ext>
              </a:extLst>
            </p:cNvPr>
            <p:cNvGrpSpPr/>
            <p:nvPr/>
          </p:nvGrpSpPr>
          <p:grpSpPr>
            <a:xfrm>
              <a:off x="6156097" y="2457450"/>
              <a:ext cx="1870685" cy="2823882"/>
              <a:chOff x="1700944" y="1867157"/>
              <a:chExt cx="1870685" cy="28238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B7353CA-B093-49D3-A630-4062CCA9A522}"/>
                  </a:ext>
                </a:extLst>
              </p:cNvPr>
              <p:cNvSpPr/>
              <p:nvPr/>
            </p:nvSpPr>
            <p:spPr>
              <a:xfrm>
                <a:off x="1700944" y="1867157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8160E2-CEFE-41AD-8670-9A85EF2C8E54}"/>
                  </a:ext>
                </a:extLst>
              </p:cNvPr>
              <p:cNvSpPr/>
              <p:nvPr/>
            </p:nvSpPr>
            <p:spPr>
              <a:xfrm>
                <a:off x="1706970" y="4260734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2019-03(4.11)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7D21208-F738-4170-8EF7-DA721244D65C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439" y="3202226"/>
              <a:ext cx="1440000" cy="144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CF0E3A-6B7F-4F0E-8915-35588BBF2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65" t="-11402" r="-4444" b="-8848"/>
            <a:stretch/>
          </p:blipFill>
          <p:spPr>
            <a:xfrm>
              <a:off x="6156097" y="2457450"/>
              <a:ext cx="1864800" cy="536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93062F-6CD2-4C07-BB2F-70EA0F952E10}"/>
              </a:ext>
            </a:extLst>
          </p:cNvPr>
          <p:cNvGrpSpPr/>
          <p:nvPr/>
        </p:nvGrpSpPr>
        <p:grpSpPr>
          <a:xfrm>
            <a:off x="349623" y="1563190"/>
            <a:ext cx="1874032" cy="2823882"/>
            <a:chOff x="4141867" y="2457450"/>
            <a:chExt cx="1874032" cy="28238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22666F-088D-43AE-8379-B16317C5BD1F}"/>
                </a:ext>
              </a:extLst>
            </p:cNvPr>
            <p:cNvSpPr/>
            <p:nvPr/>
          </p:nvSpPr>
          <p:spPr>
            <a:xfrm>
              <a:off x="4141867" y="2457450"/>
              <a:ext cx="1864659" cy="2823882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CCD46-7DBC-488F-9326-627AE9119FA6}"/>
                </a:ext>
              </a:extLst>
            </p:cNvPr>
            <p:cNvSpPr/>
            <p:nvPr/>
          </p:nvSpPr>
          <p:spPr>
            <a:xfrm>
              <a:off x="4147893" y="4851027"/>
              <a:ext cx="1864659" cy="4303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ko-KR" sz="1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1.8.0_191</a:t>
              </a:r>
              <a:endParaRPr lang="en-US" altLang="ko-KR" sz="15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D0F8CA9-C0DC-41CF-8BFA-0BF0E36BBA3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4" t="32076" r="938" b="32263"/>
            <a:stretch/>
          </p:blipFill>
          <p:spPr>
            <a:xfrm>
              <a:off x="4151099" y="2457450"/>
              <a:ext cx="1864800" cy="536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26884E0-9B75-4017-858D-D6C11F91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196" y="3202226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2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3" y="4529200"/>
            <a:ext cx="11358283" cy="21046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ko-KR" dirty="0"/>
              <a:t>아파치 </a:t>
            </a:r>
            <a:r>
              <a:rPr lang="ko-KR" altLang="ko-KR" dirty="0" err="1"/>
              <a:t>하둡</a:t>
            </a:r>
            <a:r>
              <a:rPr lang="en-US" altLang="ko-KR" dirty="0"/>
              <a:t>(Apache, High-Availability Distributed Object-Oriented Platform)</a:t>
            </a:r>
            <a:r>
              <a:rPr lang="ko-KR" altLang="ko-KR" dirty="0"/>
              <a:t>은 대량의 자료를 처리할 수 있는 큰 컴퓨터 클러스터에서 동작하는 분산 응용 프로그램을 지원하는 </a:t>
            </a:r>
            <a:r>
              <a:rPr lang="ko-KR" altLang="ko-KR" dirty="0" err="1"/>
              <a:t>프리웨어</a:t>
            </a:r>
            <a:r>
              <a:rPr lang="ko-KR" altLang="ko-KR" dirty="0"/>
              <a:t> 자바 소프트웨어 프레임워크이다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스쿱</a:t>
            </a:r>
            <a:r>
              <a:rPr lang="en-US" altLang="ko-KR" dirty="0"/>
              <a:t>(Sqoop)</a:t>
            </a:r>
            <a:r>
              <a:rPr lang="ko-KR" altLang="ko-KR" dirty="0"/>
              <a:t>은 구조화된 관계형 데이터베이스와 아파치 </a:t>
            </a:r>
            <a:r>
              <a:rPr lang="ko-KR" altLang="ko-KR" dirty="0" err="1"/>
              <a:t>하둡</a:t>
            </a:r>
            <a:r>
              <a:rPr lang="ko-KR" altLang="ko-KR" dirty="0"/>
              <a:t> 간의 대용량 데이터들을 효율적으로 변환하여 주는</a:t>
            </a:r>
            <a:r>
              <a:rPr lang="en-US" altLang="ko-KR" dirty="0"/>
              <a:t> CLI(Command-Line Interface) </a:t>
            </a:r>
            <a:r>
              <a:rPr lang="ko-KR" altLang="ko-KR" dirty="0"/>
              <a:t>애플리케이션이다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CC285-3032-4AB1-A6C7-A9FE1746F133}"/>
              </a:ext>
            </a:extLst>
          </p:cNvPr>
          <p:cNvGrpSpPr/>
          <p:nvPr/>
        </p:nvGrpSpPr>
        <p:grpSpPr>
          <a:xfrm>
            <a:off x="352451" y="1425388"/>
            <a:ext cx="11547030" cy="3083860"/>
            <a:chOff x="352451" y="1425388"/>
            <a:chExt cx="11547030" cy="30838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B6990E-45A9-44C9-A97C-3A9DC8B841A3}"/>
                </a:ext>
              </a:extLst>
            </p:cNvPr>
            <p:cNvGrpSpPr/>
            <p:nvPr/>
          </p:nvGrpSpPr>
          <p:grpSpPr>
            <a:xfrm>
              <a:off x="352451" y="1559719"/>
              <a:ext cx="1880242" cy="2823882"/>
              <a:chOff x="8170327" y="2457450"/>
              <a:chExt cx="1880242" cy="2823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62E69C-9482-42C2-A040-FCF6E87B4A10}"/>
                  </a:ext>
                </a:extLst>
              </p:cNvPr>
              <p:cNvSpPr/>
              <p:nvPr/>
            </p:nvSpPr>
            <p:spPr>
              <a:xfrm>
                <a:off x="8185910" y="4851027"/>
                <a:ext cx="1864659" cy="43030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50000"/>
                  </a:lnSpc>
                </a:pPr>
                <a:r>
                  <a:rPr lang="en-US" altLang="ko-KR" sz="1500" b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3.2.0</a:t>
                </a:r>
                <a:endParaRPr lang="en-US" altLang="ko-KR" sz="1500" b="1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FDF8316-3848-4921-B842-9DEAD0688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2213" y="3475772"/>
                <a:ext cx="1440000" cy="892909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78FC815-26B7-4997-BE24-74F8CFC3C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8" b="89853" l="8377" r="9254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327" y="2457450"/>
                <a:ext cx="1864800" cy="536400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10A1604-CCA4-47CA-BD20-FB041587CCC2}"/>
                  </a:ext>
                </a:extLst>
              </p:cNvPr>
              <p:cNvSpPr/>
              <p:nvPr/>
            </p:nvSpPr>
            <p:spPr>
              <a:xfrm>
                <a:off x="8179884" y="2457450"/>
                <a:ext cx="1864659" cy="282388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F88462-038F-4F99-9384-DFF6FD8AE185}"/>
                </a:ext>
              </a:extLst>
            </p:cNvPr>
            <p:cNvGrpSpPr/>
            <p:nvPr/>
          </p:nvGrpSpPr>
          <p:grpSpPr>
            <a:xfrm>
              <a:off x="2445022" y="1559719"/>
              <a:ext cx="1870685" cy="2823882"/>
              <a:chOff x="10214300" y="2457450"/>
              <a:chExt cx="1870685" cy="282388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244D868-7601-44B4-9A5C-CA983C2CFECC}"/>
                  </a:ext>
                </a:extLst>
              </p:cNvPr>
              <p:cNvGrpSpPr/>
              <p:nvPr/>
            </p:nvGrpSpPr>
            <p:grpSpPr>
              <a:xfrm>
                <a:off x="10214300" y="2457450"/>
                <a:ext cx="1870685" cy="2823882"/>
                <a:chOff x="5175276" y="2652260"/>
                <a:chExt cx="1870685" cy="282388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27BC91E-08BE-4D40-B46F-4B4D100D7768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1.4.7</a:t>
                  </a:r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A2EE0118-2B4B-4E75-9040-830A4D172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852" y="3684197"/>
                  <a:ext cx="1440000" cy="892909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8FF4CC9-A06B-47E6-9A2C-02A276E8AFAE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2" descr="sqoopì ëí ì´ë¯¸ì§ ê²ìê²°ê³¼">
                <a:extLst>
                  <a:ext uri="{FF2B5EF4-FFF2-40B4-BE49-F238E27FC236}">
                    <a16:creationId xmlns:a16="http://schemas.microsoft.com/office/drawing/2014/main" id="{D9DF961C-717D-4DCE-80A9-41D07597B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4703" y="2585691"/>
                <a:ext cx="1642346" cy="43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C74F45D-F32D-431D-98CE-8BD2EC53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732" y="1425388"/>
              <a:ext cx="7577749" cy="3083860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5D8C2-9860-4468-BC69-1E65180F80AB}"/>
              </a:ext>
            </a:extLst>
          </p:cNvPr>
          <p:cNvSpPr/>
          <p:nvPr/>
        </p:nvSpPr>
        <p:spPr>
          <a:xfrm>
            <a:off x="8023412" y="4023186"/>
            <a:ext cx="1792941" cy="36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FE682A-D431-4B06-910D-0DBDF9877646}"/>
              </a:ext>
            </a:extLst>
          </p:cNvPr>
          <p:cNvSpPr/>
          <p:nvPr/>
        </p:nvSpPr>
        <p:spPr>
          <a:xfrm>
            <a:off x="6696636" y="3537125"/>
            <a:ext cx="5011270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6AB1F6-B30A-4C9D-AC2A-7FA9B0E13426}"/>
              </a:ext>
            </a:extLst>
          </p:cNvPr>
          <p:cNvSpPr/>
          <p:nvPr/>
        </p:nvSpPr>
        <p:spPr>
          <a:xfrm>
            <a:off x="6683189" y="2578041"/>
            <a:ext cx="2380129" cy="4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43C1A-4668-4150-94C7-7DA4D7F5539E}"/>
              </a:ext>
            </a:extLst>
          </p:cNvPr>
          <p:cNvCxnSpPr/>
          <p:nvPr/>
        </p:nvCxnSpPr>
        <p:spPr>
          <a:xfrm>
            <a:off x="8554720" y="4312920"/>
            <a:ext cx="360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0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/>
              <a:t>Hadoop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SSH(Secure Shell) </a:t>
            </a:r>
            <a:r>
              <a:rPr lang="ko-KR" altLang="ko-KR" sz="1600" b="1" dirty="0"/>
              <a:t>설정</a:t>
            </a:r>
            <a:endParaRPr lang="en-US" altLang="ko-KR" sz="1600" b="1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apt-get install </a:t>
            </a:r>
            <a:r>
              <a:rPr lang="en-US" altLang="ko-KR" sz="1600" dirty="0" err="1"/>
              <a:t>ssh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-keygen -t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-P '' -f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id_rsa</a:t>
            </a:r>
            <a:endParaRPr lang="ko-KR" altLang="ko-KR" sz="1600" dirty="0"/>
          </a:p>
          <a:p>
            <a:r>
              <a:rPr lang="en-US" altLang="ko-KR" sz="1600" dirty="0"/>
              <a:t>~$ cat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/id_rsa.pub&gt;&gt;~/.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0600 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authorized_keys</a:t>
            </a:r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b="1" dirty="0" err="1"/>
              <a:t>Protobuf</a:t>
            </a:r>
            <a:r>
              <a:rPr lang="en-US" altLang="ko-KR" sz="1600" b="1" dirty="0"/>
              <a:t> 2.5.0 </a:t>
            </a:r>
            <a:r>
              <a:rPr lang="ko-KR" altLang="en-US" sz="1600" b="1" dirty="0"/>
              <a:t>설치</a:t>
            </a:r>
            <a:endParaRPr lang="en-US" altLang="ko-KR" sz="1600" b="1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apt-get install g++ </a:t>
            </a:r>
            <a:r>
              <a:rPr lang="en-US" altLang="ko-KR" sz="1400" dirty="0" err="1"/>
              <a:t>pentium</a:t>
            </a:r>
            <a:r>
              <a:rPr lang="en-US" altLang="ko-KR" sz="1400" dirty="0"/>
              <a:t>-builder</a:t>
            </a:r>
          </a:p>
          <a:p>
            <a:r>
              <a:rPr lang="en-US" altLang="ko-KR" sz="1400" dirty="0"/>
              <a:t>~$ cd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/local/</a:t>
            </a:r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wget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https://github.com/google/protobuf/releases/download/v2.5.0/protobuf-2.5.0.tar.gz</a:t>
            </a:r>
            <a:endParaRPr lang="en-US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tar </a:t>
            </a:r>
            <a:r>
              <a:rPr lang="en-US" altLang="ko-KR" sz="1400" dirty="0" err="1"/>
              <a:t>xvzf</a:t>
            </a:r>
            <a:r>
              <a:rPr lang="en-US" altLang="ko-KR" sz="1400" dirty="0"/>
              <a:t> protobuf-2.5.0.tar.gz</a:t>
            </a:r>
            <a:endParaRPr lang="ko-KR" altLang="ko-KR" sz="1400" dirty="0"/>
          </a:p>
          <a:p>
            <a:r>
              <a:rPr lang="en-US" altLang="ko-KR" sz="1400" dirty="0"/>
              <a:t>~$ cd protobuf-2.5.0</a:t>
            </a:r>
            <a:endParaRPr lang="ko-KR" altLang="ko-KR" sz="1400" dirty="0"/>
          </a:p>
          <a:p>
            <a:r>
              <a:rPr lang="en-US" altLang="ko-KR" sz="1400" dirty="0"/>
              <a:t>~$ ./configure</a:t>
            </a:r>
            <a:endParaRPr lang="ko-KR" altLang="ko-KR" sz="1400" dirty="0"/>
          </a:p>
          <a:p>
            <a:r>
              <a:rPr lang="en-US" altLang="ko-KR" sz="1400" dirty="0"/>
              <a:t>~$  make</a:t>
            </a:r>
          </a:p>
          <a:p>
            <a:r>
              <a:rPr lang="en-US" altLang="ko-KR" sz="1400" dirty="0"/>
              <a:t>~$  make install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altLang="ko-KR" b="1" dirty="0"/>
              <a:t>Hadoop3.2.0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hadoop-3.2.0.tar.gz</a:t>
            </a:r>
            <a:endParaRPr lang="ko-KR" altLang="ko-KR" sz="1600" dirty="0"/>
          </a:p>
          <a:p>
            <a:r>
              <a:rPr lang="en-US" altLang="ko-KR" sz="1600" dirty="0"/>
              <a:t>~$ ln -s hadoop3.2.0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r>
              <a:rPr lang="en-US" altLang="ko-KR" sz="1600" dirty="0"/>
              <a:t> 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vi hadoop-env.sh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~$ vi core-site.xml</a:t>
            </a:r>
          </a:p>
          <a:p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  <a:br>
              <a:rPr lang="en-US" altLang="ko-KR" sz="1600" dirty="0"/>
            </a:br>
            <a:r>
              <a:rPr lang="en-US" altLang="ko-KR" sz="1600" dirty="0"/>
              <a:t>~$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호환성 확인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https://hadoop.apache.org/docs/r3.2.0/hadoop-mapreduce-client/hadoop-mapreduce-client-core/dependency-analysis.html</a:t>
            </a:r>
            <a:endParaRPr lang="en-US" altLang="ko-KR" sz="1400" u="sng" dirty="0"/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하둡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5"/>
              </a:rPr>
              <a:t>https://www-eu.apache.org/dist/hadoop/common/hadoop-3.2.0/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6259512" y="2586038"/>
            <a:ext cx="5470526" cy="135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HADOOP_HOME=/home/</a:t>
            </a:r>
            <a:r>
              <a:rPr lang="en-US" altLang="ko-KR" sz="1200" dirty="0" err="1"/>
              <a:t>yunhyuck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hadoop</a:t>
            </a:r>
            <a:endParaRPr lang="ko-KR" altLang="ko-KR" sz="1200" dirty="0"/>
          </a:p>
          <a:p>
            <a:r>
              <a:rPr lang="en-US" altLang="ko-KR" sz="1200" dirty="0"/>
              <a:t>export PATH=$PATH:$HADOOP_HOME/bin</a:t>
            </a:r>
            <a:endParaRPr lang="ko-KR" altLang="ko-KR" sz="1200" dirty="0"/>
          </a:p>
          <a:p>
            <a:r>
              <a:rPr lang="en-US" altLang="ko-KR" sz="1200" dirty="0"/>
              <a:t>export PATH=$PATH:$HADOOP_HOME/</a:t>
            </a:r>
            <a:r>
              <a:rPr lang="en-US" altLang="ko-KR" sz="1200" dirty="0" err="1"/>
              <a:t>sbin</a:t>
            </a:r>
            <a:endParaRPr lang="ko-KR" altLang="ko-KR" sz="1200" dirty="0"/>
          </a:p>
          <a:p>
            <a:r>
              <a:rPr lang="en-US" altLang="ko-KR" sz="1200" dirty="0"/>
              <a:t>export HADOOP_MAPRED_HOME=${HADOOP_HOME}</a:t>
            </a:r>
            <a:endParaRPr lang="ko-KR" altLang="ko-KR" sz="1200" dirty="0"/>
          </a:p>
          <a:p>
            <a:r>
              <a:rPr lang="en-US" altLang="ko-KR" sz="1200" dirty="0"/>
              <a:t>export HADOOP_COMMON_HOME=${HADOOP_HOME}</a:t>
            </a:r>
            <a:endParaRPr lang="ko-KR" altLang="ko-KR" sz="1200" dirty="0"/>
          </a:p>
          <a:p>
            <a:r>
              <a:rPr lang="en-US" altLang="ko-KR" sz="1200" dirty="0"/>
              <a:t>export HADOOP_HDFS_HOME=${HADOOP_HOME}</a:t>
            </a:r>
            <a:endParaRPr lang="ko-KR" altLang="ko-KR" sz="1200" dirty="0"/>
          </a:p>
          <a:p>
            <a:r>
              <a:rPr lang="en-US" altLang="ko-KR" sz="1200" dirty="0"/>
              <a:t>export YARN_HOME=${HADOOP_HOME}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259512" y="4207669"/>
            <a:ext cx="5470526" cy="264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/java-8-openjdk-amd64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6259512" y="4707732"/>
            <a:ext cx="5470526" cy="81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&lt;configuration&gt;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&lt;name&gt;</a:t>
            </a:r>
            <a:r>
              <a:rPr lang="en-US" altLang="ko-KR" sz="900" dirty="0" err="1">
                <a:solidFill>
                  <a:schemeClr val="tx1"/>
                </a:solidFill>
              </a:rPr>
              <a:t>fs.defaultFS</a:t>
            </a:r>
            <a:r>
              <a:rPr lang="en-US" altLang="ko-KR" sz="900" dirty="0">
                <a:solidFill>
                  <a:schemeClr val="tx1"/>
                </a:solidFill>
              </a:rPr>
              <a:t>&lt;/name&gt;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&lt;value&gt;hdfs://localhost:9000&lt;/value&gt;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107916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4402E-F879-40C9-84A4-4579533A8CEF}"/>
              </a:ext>
            </a:extLst>
          </p:cNvPr>
          <p:cNvGrpSpPr/>
          <p:nvPr/>
        </p:nvGrpSpPr>
        <p:grpSpPr>
          <a:xfrm>
            <a:off x="349623" y="1338273"/>
            <a:ext cx="5663033" cy="5326846"/>
            <a:chOff x="349623" y="1338273"/>
            <a:chExt cx="5663033" cy="53268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16C3F92-86CC-4B95-B553-6F88FFD28B90}"/>
                </a:ext>
              </a:extLst>
            </p:cNvPr>
            <p:cNvSpPr/>
            <p:nvPr/>
          </p:nvSpPr>
          <p:spPr>
            <a:xfrm>
              <a:off x="349623" y="1338273"/>
              <a:ext cx="5663033" cy="53268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 startAt="3"/>
              </a:pPr>
              <a:r>
                <a:rPr lang="en-US" altLang="ko-KR" b="1" dirty="0"/>
                <a:t>Hadoop3.2.0 </a:t>
              </a:r>
              <a:r>
                <a:rPr lang="ko-KR" altLang="en-US" b="1" dirty="0"/>
                <a:t>설치</a:t>
              </a:r>
              <a:endParaRPr lang="en-US" altLang="ko-KR" b="1" dirty="0"/>
            </a:p>
            <a:p>
              <a:r>
                <a:rPr lang="en-US" altLang="ko-KR" sz="1600" dirty="0"/>
                <a:t>~$ vi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hdfs-site.xml</a:t>
              </a:r>
              <a:endParaRPr lang="ko-KR" altLang="ko-KR" sz="1600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vi yarn-site.xml</a:t>
              </a:r>
              <a:endParaRPr lang="en-US" altLang="ko-KR" sz="1600" b="1" dirty="0"/>
            </a:p>
            <a:p>
              <a:endParaRPr lang="en-US" altLang="ko-KR" sz="1600" b="1" dirty="0"/>
            </a:p>
            <a:p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  <a:endParaRPr lang="en-US" altLang="ko-KR" sz="1600" b="1" dirty="0"/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 </a:t>
              </a:r>
            </a:p>
            <a:p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  <a:br>
                <a:rPr lang="en-US" altLang="ko-KR" sz="1600" dirty="0"/>
              </a:br>
              <a:r>
                <a:rPr lang="en-US" altLang="ko-KR" sz="1600" dirty="0"/>
                <a:t>~$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67F86F4-FF16-41DF-BA50-068F9F08A8D8}"/>
                </a:ext>
              </a:extLst>
            </p:cNvPr>
            <p:cNvSpPr/>
            <p:nvPr/>
          </p:nvSpPr>
          <p:spPr>
            <a:xfrm>
              <a:off x="445876" y="2026179"/>
              <a:ext cx="5470526" cy="2305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&lt;configuration&gt;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dfs.replication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</a:t>
              </a:r>
              <a:r>
                <a:rPr lang="en-US" altLang="ko-KR" sz="1000" b="1" dirty="0"/>
                <a:t>1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dfs.namenode.name.dir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NameNode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&lt;property&gt;</a:t>
              </a:r>
              <a:endParaRPr lang="ko-KR" altLang="ko-KR" sz="1000" dirty="0"/>
            </a:p>
            <a:p>
              <a:r>
                <a:rPr lang="en-US" altLang="ko-KR" sz="1000" dirty="0"/>
                <a:t>&lt;name&gt;</a:t>
              </a:r>
              <a:r>
                <a:rPr lang="en-US" altLang="ko-KR" sz="1000" dirty="0" err="1"/>
                <a:t>dfs.datanode.data.dir</a:t>
              </a:r>
              <a:r>
                <a:rPr lang="en-US" altLang="ko-KR" sz="1000" dirty="0"/>
                <a:t>&lt;/name&gt;</a:t>
              </a:r>
              <a:endParaRPr lang="ko-KR" altLang="ko-KR" sz="1000" dirty="0"/>
            </a:p>
            <a:p>
              <a:r>
                <a:rPr lang="en-US" altLang="ko-KR" sz="1000" dirty="0"/>
                <a:t>&lt;value&gt;/home/yunhyuck/Hadoop3_data/</a:t>
              </a:r>
              <a:r>
                <a:rPr lang="en-US" altLang="ko-KR" sz="1000" dirty="0" err="1"/>
                <a:t>DataNode</a:t>
              </a:r>
              <a:r>
                <a:rPr lang="en-US" altLang="ko-KR" sz="1000" dirty="0"/>
                <a:t>&lt;/value&gt;</a:t>
              </a:r>
              <a:endParaRPr lang="ko-KR" altLang="ko-KR" sz="1000" dirty="0"/>
            </a:p>
            <a:p>
              <a:r>
                <a:rPr lang="en-US" altLang="ko-KR" sz="1000" dirty="0"/>
                <a:t>&lt;/property&gt;</a:t>
              </a:r>
              <a:endParaRPr lang="ko-KR" altLang="ko-KR" sz="1000" dirty="0"/>
            </a:p>
            <a:p>
              <a:r>
                <a:rPr lang="en-US" altLang="ko-KR" sz="1000" dirty="0"/>
                <a:t>&lt;/configuration&gt;</a:t>
              </a:r>
              <a:endParaRPr lang="en-US" altLang="ko-KR" sz="7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2CF52E-3E00-4E21-B8FA-1857A2209FFE}"/>
                </a:ext>
              </a:extLst>
            </p:cNvPr>
            <p:cNvSpPr/>
            <p:nvPr/>
          </p:nvSpPr>
          <p:spPr>
            <a:xfrm>
              <a:off x="445876" y="4703796"/>
              <a:ext cx="5470526" cy="1854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&lt;configuration&gt;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</a:t>
              </a:r>
              <a:r>
                <a:rPr lang="en-US" altLang="ko-KR" sz="1050" dirty="0">
                  <a:solidFill>
                    <a:schemeClr val="tx1"/>
                  </a:solidFill>
                </a:rPr>
                <a:t>-services&lt;/name&gt;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mapreduce_shuffle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&lt;name&gt;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yarn.nodemanager.aux-services.mapreduce_shuffle.class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&lt;/name&gt;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&lt;value&gt;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org.apache.hadoop.mapred.ShuffleHandler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&lt;/value&gt;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&lt;/property&gt;</a:t>
              </a:r>
              <a:endParaRPr lang="ko-KR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</a:rPr>
                <a:t>&lt;/configuration&gt;</a:t>
              </a:r>
              <a:endParaRPr lang="en-US" altLang="ko-KR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C8674-06F2-448B-9B95-52638E3B0A72}"/>
              </a:ext>
            </a:extLst>
          </p:cNvPr>
          <p:cNvSpPr/>
          <p:nvPr/>
        </p:nvSpPr>
        <p:spPr>
          <a:xfrm>
            <a:off x="6274173" y="1338273"/>
            <a:ext cx="5663033" cy="53268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b="1" dirty="0"/>
          </a:p>
          <a:p>
            <a:r>
              <a:rPr lang="en-US" altLang="ko-KR" sz="1600" dirty="0"/>
              <a:t>~$ vi mapred-site.xml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dirty="0"/>
              <a:t>~$ bin/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namenode</a:t>
            </a:r>
            <a:r>
              <a:rPr lang="en-US" altLang="ko-KR" sz="1600" dirty="0"/>
              <a:t> -format</a:t>
            </a:r>
          </a:p>
          <a:p>
            <a:r>
              <a:rPr lang="en-US" altLang="ko-KR" sz="1600" dirty="0"/>
              <a:t>~$ </a:t>
            </a:r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</a:t>
            </a:r>
            <a:endParaRPr lang="en-US" altLang="ko-KR" sz="1600" b="1" dirty="0"/>
          </a:p>
          <a:p>
            <a:r>
              <a:rPr lang="en-US" altLang="ko-KR" sz="1600" dirty="0"/>
              <a:t>~$ sbin/start-all.sh</a:t>
            </a:r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7BA91-B0BC-4ACA-BC75-E2739AB3406C}"/>
              </a:ext>
            </a:extLst>
          </p:cNvPr>
          <p:cNvSpPr/>
          <p:nvPr/>
        </p:nvSpPr>
        <p:spPr>
          <a:xfrm>
            <a:off x="6371851" y="1621879"/>
            <a:ext cx="5470526" cy="23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&lt;configuration&gt;</a:t>
            </a:r>
            <a:endParaRPr lang="ko-KR" altLang="ko-KR" sz="1050" dirty="0"/>
          </a:p>
          <a:p>
            <a:r>
              <a:rPr lang="en-US" altLang="ko-KR" sz="1050" dirty="0"/>
              <a:t>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&lt;name&gt;mapreduce.framework.name&lt;/name&gt;</a:t>
            </a:r>
            <a:endParaRPr lang="ko-KR" altLang="ko-KR" sz="1050" dirty="0"/>
          </a:p>
          <a:p>
            <a:r>
              <a:rPr lang="en-US" altLang="ko-KR" sz="1050" dirty="0"/>
              <a:t>        &lt;value&gt;yarn&lt;/value&gt;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mapreduce.admin.user.env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    &lt;property&gt;</a:t>
            </a:r>
            <a:endParaRPr lang="ko-KR" altLang="ko-KR" sz="1050" dirty="0"/>
          </a:p>
          <a:p>
            <a:r>
              <a:rPr lang="en-US" altLang="ko-KR" sz="1050" dirty="0"/>
              <a:t>        &lt;name&gt;</a:t>
            </a:r>
            <a:r>
              <a:rPr lang="en-US" altLang="ko-KR" sz="1050" dirty="0" err="1"/>
              <a:t>yarn.app.mapreduce.am.env</a:t>
            </a:r>
            <a:r>
              <a:rPr lang="en-US" altLang="ko-KR" sz="1050" dirty="0"/>
              <a:t>&lt;/name&gt;</a:t>
            </a:r>
            <a:endParaRPr lang="ko-KR" altLang="ko-KR" sz="1050" dirty="0"/>
          </a:p>
          <a:p>
            <a:r>
              <a:rPr lang="en-US" altLang="ko-KR" sz="1050" dirty="0"/>
              <a:t>        &lt;value&gt;HADOOP_MAPRED_HOME=$HADOOP_COMMON_HOME&lt;/value&gt;</a:t>
            </a:r>
            <a:endParaRPr lang="ko-KR" altLang="ko-KR" sz="1050" dirty="0"/>
          </a:p>
          <a:p>
            <a:r>
              <a:rPr lang="en-US" altLang="ko-KR" sz="1050" dirty="0"/>
              <a:t>    &lt;/property&gt;</a:t>
            </a:r>
            <a:endParaRPr lang="ko-KR" altLang="ko-KR" sz="1050" dirty="0"/>
          </a:p>
          <a:p>
            <a:r>
              <a:rPr lang="en-US" altLang="ko-KR" sz="1050" dirty="0"/>
              <a:t>&lt;/configuration&gt;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34DC-0E55-4B58-9563-84312B5A2590}"/>
              </a:ext>
            </a:extLst>
          </p:cNvPr>
          <p:cNvSpPr/>
          <p:nvPr/>
        </p:nvSpPr>
        <p:spPr>
          <a:xfrm>
            <a:off x="6371851" y="4294535"/>
            <a:ext cx="5470526" cy="114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2019-03-29 20:07:15,364 INFO </a:t>
            </a:r>
            <a:r>
              <a:rPr lang="en-US" altLang="ko-KR" sz="1000" dirty="0" err="1"/>
              <a:t>namenode.NameNode</a:t>
            </a:r>
            <a:r>
              <a:rPr lang="en-US" altLang="ko-KR" sz="1000" dirty="0"/>
              <a:t>: STARTUP_MSG:</a:t>
            </a:r>
            <a:endParaRPr lang="ko-KR" altLang="ko-KR" sz="1000" dirty="0"/>
          </a:p>
          <a:p>
            <a:r>
              <a:rPr lang="en-US" altLang="ko-KR" sz="1000" dirty="0"/>
              <a:t>/************************************************************</a:t>
            </a:r>
            <a:endParaRPr lang="ko-KR" altLang="ko-KR" sz="1000" dirty="0"/>
          </a:p>
          <a:p>
            <a:r>
              <a:rPr lang="en-US" altLang="ko-KR" sz="1000" dirty="0"/>
              <a:t>STARTUP_MSG: Starting </a:t>
            </a:r>
            <a:r>
              <a:rPr lang="en-US" altLang="ko-KR" sz="1000" dirty="0" err="1"/>
              <a:t>NameNode</a:t>
            </a:r>
            <a:endParaRPr lang="ko-KR" altLang="ko-KR" sz="1000" dirty="0"/>
          </a:p>
          <a:p>
            <a:r>
              <a:rPr lang="en-US" altLang="ko-KR" sz="1000" dirty="0"/>
              <a:t>STARTUP_MSG:   host = </a:t>
            </a:r>
            <a:r>
              <a:rPr lang="en-US" altLang="ko-KR" sz="1000" dirty="0" err="1"/>
              <a:t>yunhyuc</a:t>
            </a:r>
            <a:r>
              <a:rPr lang="en-US" altLang="ko-KR" sz="1000" dirty="0"/>
              <a:t>/127.0.1.1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 = [-format]</a:t>
            </a:r>
            <a:endParaRPr lang="ko-KR" altLang="ko-KR" sz="1000" dirty="0"/>
          </a:p>
          <a:p>
            <a:r>
              <a:rPr lang="en-US" altLang="ko-KR" sz="1000" dirty="0"/>
              <a:t>STARTUP_MSG:   version = 3.2.0</a:t>
            </a:r>
            <a:endParaRPr lang="ko-KR" altLang="ko-KR" sz="1000" dirty="0"/>
          </a:p>
          <a:p>
            <a:r>
              <a:rPr lang="en-US" altLang="ko-KR" sz="1000" dirty="0"/>
              <a:t>STARTUP_MSG:  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= 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25301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F362E-884C-48D1-9E70-F66EE5A0B636}"/>
              </a:ext>
            </a:extLst>
          </p:cNvPr>
          <p:cNvSpPr/>
          <p:nvPr/>
        </p:nvSpPr>
        <p:spPr>
          <a:xfrm>
            <a:off x="349624" y="1338273"/>
            <a:ext cx="5568577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Sqoop</a:t>
            </a:r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3"/>
              </a:rPr>
              <a:t>http://apache.tt.co.kr/sqoop/1.4.7/sqoop-1.4.7.bin__hadoop-2.6.0.tar.gz</a:t>
            </a:r>
            <a:endParaRPr lang="en-US" altLang="ko-KR" sz="1600" dirty="0"/>
          </a:p>
          <a:p>
            <a:r>
              <a:rPr lang="en-US" altLang="ko-KR" sz="1600" dirty="0"/>
              <a:t>~$ tar </a:t>
            </a:r>
            <a:r>
              <a:rPr lang="en-US" altLang="ko-KR" sz="1600" dirty="0" err="1"/>
              <a:t>xvzf</a:t>
            </a:r>
            <a:r>
              <a:rPr lang="en-US" altLang="ko-KR" sz="1600" dirty="0"/>
              <a:t> sqoop-1.4.7.bin__hadoop-2.6.0.tar.gz</a:t>
            </a:r>
          </a:p>
          <a:p>
            <a:r>
              <a:rPr lang="en-US" altLang="ko-KR" sz="1600" dirty="0"/>
              <a:t>~$ ln -s sqoop-1.4.7.bin__hadoop-2.6.0 </a:t>
            </a:r>
            <a:r>
              <a:rPr lang="en-US" altLang="ko-KR" sz="1600" dirty="0" err="1"/>
              <a:t>sqoop</a:t>
            </a:r>
            <a:endParaRPr lang="en-US" altLang="ko-KR" sz="1600" dirty="0"/>
          </a:p>
          <a:p>
            <a:r>
              <a:rPr lang="en-US" altLang="ko-KR" sz="1600" dirty="0"/>
              <a:t>~$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gedit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~$ source ~/.</a:t>
            </a:r>
            <a:r>
              <a:rPr lang="en-US" altLang="ko-KR" sz="1600" dirty="0" err="1"/>
              <a:t>bashrc</a:t>
            </a:r>
            <a:endParaRPr lang="en-US" altLang="ko-KR" sz="1600" dirty="0"/>
          </a:p>
          <a:p>
            <a:r>
              <a:rPr lang="en-US" altLang="ko-KR" sz="1600" dirty="0"/>
              <a:t>~/</a:t>
            </a:r>
            <a:r>
              <a:rPr lang="en-US" altLang="ko-KR" sz="1600" dirty="0" err="1"/>
              <a:t>sqoop</a:t>
            </a:r>
            <a:r>
              <a:rPr lang="en-US" altLang="ko-KR" sz="1600" dirty="0"/>
              <a:t>/conf$ cp sqoop-env-template.sh sqoop-env.sh</a:t>
            </a:r>
            <a:endParaRPr lang="ko-KR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6C3F92-86CC-4B95-B553-6F88FFD28B90}"/>
              </a:ext>
            </a:extLst>
          </p:cNvPr>
          <p:cNvSpPr/>
          <p:nvPr/>
        </p:nvSpPr>
        <p:spPr>
          <a:xfrm>
            <a:off x="6179344" y="1338273"/>
            <a:ext cx="5663033" cy="42552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~/</a:t>
            </a:r>
            <a:r>
              <a:rPr lang="en-US" altLang="ko-KR" b="1" dirty="0" err="1"/>
              <a:t>sqoop</a:t>
            </a:r>
            <a:r>
              <a:rPr lang="en-US" altLang="ko-KR" b="1" dirty="0"/>
              <a:t>/conf$ </a:t>
            </a:r>
            <a:r>
              <a:rPr lang="en-US" altLang="ko-KR" b="1" dirty="0" err="1"/>
              <a:t>sqoop</a:t>
            </a:r>
            <a:endParaRPr lang="ko-KR" altLang="ko-KR" b="1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hbase</a:t>
            </a:r>
            <a:r>
              <a:rPr lang="en-US" altLang="ko-KR" sz="1200" dirty="0"/>
              <a:t> does not exist! HBase imports will fail.</a:t>
            </a:r>
            <a:endParaRPr lang="ko-KR" altLang="ko-KR" sz="1200" dirty="0"/>
          </a:p>
          <a:p>
            <a:r>
              <a:rPr lang="en-US" altLang="ko-KR" sz="1200" dirty="0"/>
              <a:t>Please set $HBASE_HOME to the root of your HBase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jobs will fail.</a:t>
            </a:r>
            <a:endParaRPr lang="ko-KR" altLang="ko-KR" sz="1200" dirty="0"/>
          </a:p>
          <a:p>
            <a:r>
              <a:rPr lang="en-US" altLang="ko-KR" sz="1200" dirty="0"/>
              <a:t>Please set $HCAT_HOME to the root of your </a:t>
            </a:r>
            <a:r>
              <a:rPr lang="en-US" altLang="ko-KR" sz="1200" dirty="0" err="1"/>
              <a:t>HCatalog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$ACCUMULO_HOME to the root of your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installation.</a:t>
            </a:r>
            <a:endParaRPr lang="ko-KR" altLang="ko-KR" sz="1200" dirty="0"/>
          </a:p>
          <a:p>
            <a:r>
              <a:rPr lang="en-US" altLang="ko-KR" sz="1200" dirty="0"/>
              <a:t>Warning: /home/vi/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/../zookeeper does not exist! </a:t>
            </a:r>
            <a:r>
              <a:rPr lang="en-US" altLang="ko-KR" sz="1200" dirty="0" err="1"/>
              <a:t>Accumulo</a:t>
            </a:r>
            <a:r>
              <a:rPr lang="en-US" altLang="ko-KR" sz="1200" dirty="0"/>
              <a:t> imports will fail.</a:t>
            </a:r>
            <a:endParaRPr lang="ko-KR" altLang="ko-KR" sz="1200" dirty="0"/>
          </a:p>
          <a:p>
            <a:r>
              <a:rPr lang="en-US" altLang="ko-KR" sz="1200" dirty="0"/>
              <a:t>Please set $ZOOKEEPER_HOME to the root of your Zookeeper installation.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2364: HADOOP_ORG.APACHE.SQOOP.SQOOP_USER: bad substitution</a:t>
            </a:r>
            <a:endParaRPr lang="ko-KR" altLang="ko-KR" sz="1200" dirty="0"/>
          </a:p>
          <a:p>
            <a:r>
              <a:rPr lang="en-US" altLang="ko-KR" sz="1200" dirty="0"/>
              <a:t>/home/vi/</a:t>
            </a:r>
            <a:r>
              <a:rPr lang="en-US" altLang="ko-KR" sz="1200" dirty="0" err="1"/>
              <a:t>hadoop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libexec</a:t>
            </a:r>
            <a:r>
              <a:rPr lang="en-US" altLang="ko-KR" sz="1200" dirty="0"/>
              <a:t>/hadoop-functions.sh: </a:t>
            </a:r>
            <a:r>
              <a:rPr lang="ko-KR" altLang="ko-KR" sz="1200" dirty="0"/>
              <a:t>줄</a:t>
            </a:r>
            <a:r>
              <a:rPr lang="en-US" altLang="ko-KR" sz="1200" dirty="0"/>
              <a:t> 2459: HADOOP_ORG.APACHE.SQOOP.SQOOP_OPTS: bad substitution</a:t>
            </a:r>
            <a:endParaRPr lang="ko-KR" altLang="ko-KR" sz="1200" dirty="0"/>
          </a:p>
          <a:p>
            <a:r>
              <a:rPr lang="en-US" altLang="ko-KR" sz="1600" b="1" dirty="0"/>
              <a:t>Try '</a:t>
            </a:r>
            <a:r>
              <a:rPr lang="en-US" altLang="ko-KR" sz="1600" b="1" dirty="0" err="1"/>
              <a:t>sqoop</a:t>
            </a:r>
            <a:r>
              <a:rPr lang="en-US" altLang="ko-KR" sz="1600" b="1" dirty="0"/>
              <a:t> help' for usage. # </a:t>
            </a:r>
            <a:r>
              <a:rPr lang="ko-KR" altLang="ko-KR" sz="1600" b="1" dirty="0"/>
              <a:t>이렇게 뜬다면 설치 완료</a:t>
            </a:r>
            <a:r>
              <a:rPr lang="en-US" altLang="ko-KR" sz="1600" b="1" dirty="0"/>
              <a:t>.</a:t>
            </a:r>
            <a:endParaRPr lang="en-US" altLang="ko-KR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39729-6AF6-49F6-ABA1-E54B5391C37F}"/>
              </a:ext>
            </a:extLst>
          </p:cNvPr>
          <p:cNvSpPr/>
          <p:nvPr/>
        </p:nvSpPr>
        <p:spPr>
          <a:xfrm>
            <a:off x="349623" y="5691805"/>
            <a:ext cx="11492754" cy="10167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사이트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4"/>
              </a:rPr>
              <a:t>https://sqoop.apache.org/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스쿱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 경로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hlinkClick r:id="rId3"/>
              </a:rPr>
              <a:t>http://apache.tt.co.kr/sqoop/1.4.7/sqoop-1.4.7.bin__hadoop-2.6.0.tar.gz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F86F4-FF16-41DF-BA50-068F9F08A8D8}"/>
              </a:ext>
            </a:extLst>
          </p:cNvPr>
          <p:cNvSpPr/>
          <p:nvPr/>
        </p:nvSpPr>
        <p:spPr>
          <a:xfrm>
            <a:off x="412376" y="2921793"/>
            <a:ext cx="5470526" cy="66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export SQOOP_HOME=/home/vi/</a:t>
            </a:r>
            <a:r>
              <a:rPr lang="en-US" altLang="ko-KR" sz="1400" dirty="0" err="1"/>
              <a:t>sqoop</a:t>
            </a:r>
            <a:endParaRPr lang="ko-KR" altLang="ko-KR" sz="1400" dirty="0"/>
          </a:p>
          <a:p>
            <a:r>
              <a:rPr lang="en-US" altLang="ko-KR" sz="1400" dirty="0"/>
              <a:t>export PATH=$PATH:$SQOOP_HOME/bin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CF52E-3E00-4E21-B8FA-1857A2209FFE}"/>
              </a:ext>
            </a:extLst>
          </p:cNvPr>
          <p:cNvSpPr/>
          <p:nvPr/>
        </p:nvSpPr>
        <p:spPr>
          <a:xfrm>
            <a:off x="398649" y="4207669"/>
            <a:ext cx="5470526" cy="1312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#Set path to where bin/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r>
              <a:rPr lang="en-US" altLang="ko-KR" sz="1400" dirty="0">
                <a:solidFill>
                  <a:schemeClr val="tx1"/>
                </a:solidFill>
              </a:rPr>
              <a:t> is available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HADOOP_COMMON_HOME=/home/vi(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ko-KR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#Set path to where hadoop-*-core.jar is available</a:t>
            </a:r>
            <a:r>
              <a:rPr lang="ko-KR" altLang="ko-KR" sz="1400" dirty="0">
                <a:solidFill>
                  <a:schemeClr val="tx1"/>
                </a:solidFill>
              </a:rPr>
              <a:t>일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HADOOP_MAPRED_HOME=/home/vi(</a:t>
            </a:r>
            <a:r>
              <a:rPr lang="ko-KR" altLang="ko-KR" sz="1400" dirty="0">
                <a:solidFill>
                  <a:schemeClr val="tx1"/>
                </a:solidFill>
              </a:rPr>
              <a:t>계정이름</a:t>
            </a:r>
            <a:r>
              <a:rPr lang="en-US" altLang="ko-KR" sz="1400" dirty="0">
                <a:solidFill>
                  <a:schemeClr val="tx1"/>
                </a:solidFill>
              </a:rPr>
              <a:t>)/</a:t>
            </a:r>
            <a:r>
              <a:rPr lang="en-US" altLang="ko-KR" sz="1400" dirty="0" err="1">
                <a:solidFill>
                  <a:schemeClr val="tx1"/>
                </a:solidFill>
              </a:rPr>
              <a:t>hadoop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Related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Works</a:t>
            </a:r>
            <a:endParaRPr lang="en-US" altLang="ko-KR" sz="28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712A23-8926-4B29-BE50-A6DB0AD8D2A6}"/>
              </a:ext>
            </a:extLst>
          </p:cNvPr>
          <p:cNvGrpSpPr/>
          <p:nvPr/>
        </p:nvGrpSpPr>
        <p:grpSpPr>
          <a:xfrm>
            <a:off x="349623" y="1411080"/>
            <a:ext cx="5670394" cy="5092001"/>
            <a:chOff x="0" y="0"/>
            <a:chExt cx="6318476" cy="65840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AF737-1F76-41A5-BEED-E6559623501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318476" cy="6584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DDBCDF-F9BA-46CD-920A-2AA88FA4E3AD}"/>
                </a:ext>
              </a:extLst>
            </p:cNvPr>
            <p:cNvSpPr/>
            <p:nvPr/>
          </p:nvSpPr>
          <p:spPr>
            <a:xfrm>
              <a:off x="4532515" y="589281"/>
              <a:ext cx="1492250" cy="204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1AD8BF-DEC1-48F8-A4E5-FFCD45A45881}"/>
                </a:ext>
              </a:extLst>
            </p:cNvPr>
            <p:cNvSpPr/>
            <p:nvPr/>
          </p:nvSpPr>
          <p:spPr>
            <a:xfrm>
              <a:off x="183435" y="1408557"/>
              <a:ext cx="1399540" cy="2876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7CCB33-4384-42CC-8D1D-40B99B270296}"/>
                </a:ext>
              </a:extLst>
            </p:cNvPr>
            <p:cNvSpPr/>
            <p:nvPr/>
          </p:nvSpPr>
          <p:spPr>
            <a:xfrm>
              <a:off x="295146" y="2010410"/>
              <a:ext cx="5986145" cy="1838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DF43DC-0106-401C-8A97-22ED30D929F2}"/>
                </a:ext>
              </a:extLst>
            </p:cNvPr>
            <p:cNvSpPr/>
            <p:nvPr/>
          </p:nvSpPr>
          <p:spPr>
            <a:xfrm>
              <a:off x="171080" y="4740846"/>
              <a:ext cx="6110211" cy="1808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E0EE6-CA0A-4B00-B4D4-002D6AFE41F9}"/>
              </a:ext>
            </a:extLst>
          </p:cNvPr>
          <p:cNvSpPr/>
          <p:nvPr/>
        </p:nvSpPr>
        <p:spPr>
          <a:xfrm>
            <a:off x="6350579" y="1408120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Tweetrend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  <a:hlinkClick r:id="rId4"/>
              </a:rPr>
              <a:t> : http://tweetrend.com/</a:t>
            </a:r>
            <a:endParaRPr lang="en-US" altLang="ko-KR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7B286-BE46-449E-B76C-CD0B2143546B}"/>
              </a:ext>
            </a:extLst>
          </p:cNvPr>
          <p:cNvCxnSpPr>
            <a:cxnSpLocks/>
          </p:cNvCxnSpPr>
          <p:nvPr/>
        </p:nvCxnSpPr>
        <p:spPr>
          <a:xfrm>
            <a:off x="5807232" y="1945892"/>
            <a:ext cx="670105" cy="3177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C5951-6C16-4BAC-9801-390562DCD5E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1770233" y="2611679"/>
            <a:ext cx="4656304" cy="104883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E59F3F-A720-4049-AB32-CB6FD10CBF07}"/>
              </a:ext>
            </a:extLst>
          </p:cNvPr>
          <p:cNvSpPr txBox="1"/>
          <p:nvPr/>
        </p:nvSpPr>
        <p:spPr>
          <a:xfrm>
            <a:off x="6426536" y="2075841"/>
            <a:ext cx="54576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1. Set a period to search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: Up to 7 days searchable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(Free) : Searchable for up to 30 days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General member (Charged) : Searchable for up to 6 months</a:t>
            </a: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633B-1DD4-4F84-9780-1EA8985DC9B0}"/>
              </a:ext>
            </a:extLst>
          </p:cNvPr>
          <p:cNvSpPr txBox="1"/>
          <p:nvPr/>
        </p:nvSpPr>
        <p:spPr>
          <a:xfrm>
            <a:off x="6426537" y="3121907"/>
            <a:ext cx="3983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2. Enter search keyword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Non-members : 1 keyword can be entered</a:t>
            </a:r>
          </a:p>
          <a:p>
            <a:r>
              <a:rPr lang="ko-KR" altLang="en-US" sz="1400" dirty="0">
                <a:latin typeface="+mn-ea"/>
                <a:cs typeface="조선일보명조" panose="02030304000000000000" pitchFamily="18" charset="-127"/>
              </a:rPr>
              <a:t>     </a:t>
            </a:r>
            <a:r>
              <a:rPr lang="en-US" altLang="ko-KR" sz="1400" dirty="0">
                <a:latin typeface="+mn-ea"/>
                <a:cs typeface="조선일보명조" panose="02030304000000000000" pitchFamily="18" charset="-127"/>
              </a:rPr>
              <a:t>Login : Up to 3 keywords can be entered </a:t>
            </a:r>
            <a:endParaRPr lang="ko-KR" altLang="en-US" sz="1400" dirty="0">
              <a:latin typeface="+mn-ea"/>
              <a:cs typeface="조선일보명조" panose="02030304000000000000" pitchFamily="18" charset="-127"/>
            </a:endParaRPr>
          </a:p>
          <a:p>
            <a:endParaRPr lang="en-US" altLang="ko-KR" b="1" dirty="0">
              <a:latin typeface="+mn-ea"/>
              <a:cs typeface="조선일보명조" panose="02030304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3476B-4166-4FAB-AA89-BBF044E35FC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17819" y="4093662"/>
            <a:ext cx="408718" cy="6557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17264F-7BF5-4678-B171-0886AC6617D7}"/>
              </a:ext>
            </a:extLst>
          </p:cNvPr>
          <p:cNvSpPr txBox="1"/>
          <p:nvPr/>
        </p:nvSpPr>
        <p:spPr>
          <a:xfrm>
            <a:off x="6426537" y="3974572"/>
            <a:ext cx="40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3. Tweets Count by Date via Graph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AC59-59AF-43C3-BB69-27BBB4934258}"/>
              </a:ext>
            </a:extLst>
          </p:cNvPr>
          <p:cNvCxnSpPr>
            <a:cxnSpLocks/>
          </p:cNvCxnSpPr>
          <p:nvPr/>
        </p:nvCxnSpPr>
        <p:spPr>
          <a:xfrm flipV="1">
            <a:off x="6070600" y="5054067"/>
            <a:ext cx="355937" cy="2508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11582-6AAD-4D6F-9EA2-632939EC919B}"/>
              </a:ext>
            </a:extLst>
          </p:cNvPr>
          <p:cNvSpPr txBox="1"/>
          <p:nvPr/>
        </p:nvSpPr>
        <p:spPr>
          <a:xfrm>
            <a:off x="6426537" y="4518737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4. Print the list from the total number of tweets </a:t>
            </a:r>
          </a:p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and the most recent tweets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6600B1-5326-409D-8A26-EE65E5CB6C10}"/>
              </a:ext>
            </a:extLst>
          </p:cNvPr>
          <p:cNvSpPr/>
          <p:nvPr/>
        </p:nvSpPr>
        <p:spPr>
          <a:xfrm>
            <a:off x="6350579" y="5449880"/>
            <a:ext cx="5536272" cy="923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  <a:cs typeface="조선일보명조" panose="02030304000000000000" pitchFamily="18" charset="-127"/>
              </a:rPr>
              <a:t>To search for keywords to find associated keywords.</a:t>
            </a:r>
            <a:endParaRPr lang="ko-KR" altLang="en-US" sz="2000" b="1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00278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10236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Control Group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F10F6F-7D18-4C24-A3AA-A00FF961E723}"/>
              </a:ext>
            </a:extLst>
          </p:cNvPr>
          <p:cNvGrpSpPr/>
          <p:nvPr/>
        </p:nvGrpSpPr>
        <p:grpSpPr>
          <a:xfrm>
            <a:off x="3034319" y="2064383"/>
            <a:ext cx="6643459" cy="1841898"/>
            <a:chOff x="194101" y="1338273"/>
            <a:chExt cx="5247500" cy="18958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D3E0E4-8266-454A-B45F-B2542D58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101" y="1338273"/>
              <a:ext cx="5247500" cy="1895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553DEC-AA2D-42D2-8CB5-D33B6489D577}"/>
                </a:ext>
              </a:extLst>
            </p:cNvPr>
            <p:cNvSpPr/>
            <p:nvPr/>
          </p:nvSpPr>
          <p:spPr>
            <a:xfrm>
              <a:off x="2871788" y="1621631"/>
              <a:ext cx="1164431" cy="274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7CEE6F-14AA-468E-BDCF-49DD6E7D498A}"/>
                </a:ext>
              </a:extLst>
            </p:cNvPr>
            <p:cNvSpPr/>
            <p:nvPr/>
          </p:nvSpPr>
          <p:spPr>
            <a:xfrm>
              <a:off x="2731292" y="195977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C089D39-DD82-4A8E-8683-17C55CDEB874}"/>
                </a:ext>
              </a:extLst>
            </p:cNvPr>
            <p:cNvSpPr/>
            <p:nvPr/>
          </p:nvSpPr>
          <p:spPr>
            <a:xfrm>
              <a:off x="1069172" y="2805119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D9D72AA-6BC4-4885-90EA-3AC1103458A1}"/>
                </a:ext>
              </a:extLst>
            </p:cNvPr>
            <p:cNvSpPr/>
            <p:nvPr/>
          </p:nvSpPr>
          <p:spPr>
            <a:xfrm>
              <a:off x="1135845" y="3050390"/>
              <a:ext cx="340522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619F56-C0B3-456D-BDF0-5E419D04CAFE}"/>
                </a:ext>
              </a:extLst>
            </p:cNvPr>
            <p:cNvSpPr/>
            <p:nvPr/>
          </p:nvSpPr>
          <p:spPr>
            <a:xfrm>
              <a:off x="2418112" y="3045623"/>
              <a:ext cx="938780" cy="1062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AFC7E3-F8AB-4587-86E5-F028DAFB435A}"/>
              </a:ext>
            </a:extLst>
          </p:cNvPr>
          <p:cNvSpPr/>
          <p:nvPr/>
        </p:nvSpPr>
        <p:spPr>
          <a:xfrm>
            <a:off x="475129" y="1400108"/>
            <a:ext cx="106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조선일보명조" panose="02030304000000000000" pitchFamily="18" charset="-127"/>
              </a:rPr>
              <a:t>National Election Commission Election Statistics System </a:t>
            </a:r>
            <a:r>
              <a:rPr lang="en-US" altLang="ko-KR" b="1" dirty="0">
                <a:latin typeface="+mn-ea"/>
                <a:cs typeface="조선일보명조" panose="02030304000000000000" pitchFamily="18" charset="-127"/>
                <a:hlinkClick r:id="rId4"/>
              </a:rPr>
              <a:t>http://info.nec.go.kr/</a:t>
            </a:r>
            <a:endParaRPr lang="ko-KR" altLang="en-US" b="1" dirty="0">
              <a:latin typeface="+mn-ea"/>
              <a:cs typeface="조선일보명조" panose="02030304000000000000" pitchFamily="18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1F8BF93-3CF3-4A0F-9335-CE4011DC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b="29827"/>
          <a:stretch/>
        </p:blipFill>
        <p:spPr bwMode="auto">
          <a:xfrm>
            <a:off x="3034318" y="4435697"/>
            <a:ext cx="6643459" cy="952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D1B5B6-6FDD-4FD9-9F08-1E473EB568A6}"/>
              </a:ext>
            </a:extLst>
          </p:cNvPr>
          <p:cNvSpPr/>
          <p:nvPr/>
        </p:nvSpPr>
        <p:spPr>
          <a:xfrm>
            <a:off x="5121086" y="4451965"/>
            <a:ext cx="4545722" cy="935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4490721-2BF7-419F-9007-066E161FBFBF}"/>
              </a:ext>
            </a:extLst>
          </p:cNvPr>
          <p:cNvSpPr/>
          <p:nvPr/>
        </p:nvSpPr>
        <p:spPr>
          <a:xfrm>
            <a:off x="6184265" y="3984928"/>
            <a:ext cx="124393" cy="20781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5CCE-9E63-4844-B8E9-29D44B326DBB}"/>
              </a:ext>
            </a:extLst>
          </p:cNvPr>
          <p:cNvSpPr txBox="1"/>
          <p:nvPr/>
        </p:nvSpPr>
        <p:spPr>
          <a:xfrm>
            <a:off x="4296335" y="58427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586244-0561-4BB5-BBF8-8AD922884177}"/>
              </a:ext>
            </a:extLst>
          </p:cNvPr>
          <p:cNvSpPr/>
          <p:nvPr/>
        </p:nvSpPr>
        <p:spPr>
          <a:xfrm>
            <a:off x="1971915" y="5756784"/>
            <a:ext cx="9411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We use public data, among them, the election statistics system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 the National Election Commission will bring the votes of the top five candidates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7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Development Environment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C654D-43F1-4ACF-B048-C167546D6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89485"/>
              </p:ext>
            </p:extLst>
          </p:nvPr>
        </p:nvGraphicFramePr>
        <p:xfrm>
          <a:off x="349623" y="1563190"/>
          <a:ext cx="11566148" cy="4692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432">
                  <a:extLst>
                    <a:ext uri="{9D8B030D-6E8A-4147-A177-3AD203B41FA5}">
                      <a16:colId xmlns:a16="http://schemas.microsoft.com/office/drawing/2014/main" val="1270271575"/>
                    </a:ext>
                  </a:extLst>
                </a:gridCol>
                <a:gridCol w="1439465">
                  <a:extLst>
                    <a:ext uri="{9D8B030D-6E8A-4147-A177-3AD203B41FA5}">
                      <a16:colId xmlns:a16="http://schemas.microsoft.com/office/drawing/2014/main" val="3395747507"/>
                    </a:ext>
                  </a:extLst>
                </a:gridCol>
                <a:gridCol w="1339455">
                  <a:extLst>
                    <a:ext uri="{9D8B030D-6E8A-4147-A177-3AD203B41FA5}">
                      <a16:colId xmlns:a16="http://schemas.microsoft.com/office/drawing/2014/main" val="761912996"/>
                    </a:ext>
                  </a:extLst>
                </a:gridCol>
                <a:gridCol w="7543796">
                  <a:extLst>
                    <a:ext uri="{9D8B030D-6E8A-4147-A177-3AD203B41FA5}">
                      <a16:colId xmlns:a16="http://schemas.microsoft.com/office/drawing/2014/main" val="277627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Installation sequence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Name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Version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Reasons for use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0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Python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3.6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Easy to test and visualize acquisition data because it is based on a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CLI(Command Line Interface)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049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3"/>
                        </a:rPr>
                        <a:t>https://www.python.org/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MariaDB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10.1.38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Select RDBMS because the collection data is structured.</a:t>
                      </a:r>
                    </a:p>
                    <a:p>
                      <a:pPr latinLnBrk="1"/>
                      <a:r>
                        <a:rPr lang="en-US" altLang="ko-KR" sz="1400" dirty="0"/>
                        <a:t>RDMBS owned by Oracle selects </a:t>
                      </a:r>
                      <a:r>
                        <a:rPr lang="en-US" altLang="ko-KR" sz="1400" dirty="0" err="1"/>
                        <a:t>MariaDB</a:t>
                      </a:r>
                      <a:r>
                        <a:rPr lang="en-US" altLang="ko-KR" sz="1400" dirty="0"/>
                        <a:t> because the license is uncertain.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9759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4"/>
                        </a:rPr>
                        <a:t>https://mariadb.com/kb/ko/mariadb</a:t>
                      </a:r>
                      <a:endParaRPr lang="en-US" altLang="ko-KR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OpenJDK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1.8.0_191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JVM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for running Java applications,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JDK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for compiles.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Select JDK 8 for Hadoop and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Sqoop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driving.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609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5"/>
                        </a:rPr>
                        <a:t>https://openjdk.java.net/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Eclipse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2019-03(4.11)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Free development tools as IDE(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Development Environment</a:t>
                      </a:r>
                      <a:r>
                        <a:rPr lang="en-US" altLang="ko-KR" sz="1400"/>
                        <a:t>).</a:t>
                      </a:r>
                    </a:p>
                    <a:p>
                      <a:pPr latinLnBrk="1"/>
                      <a:r>
                        <a:rPr lang="en-US" altLang="ko-KR" sz="1400"/>
                        <a:t>Implement Hadoop (JAVA-based open source frame work).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26290"/>
                  </a:ext>
                </a:extLst>
              </a:tr>
              <a:tr h="3493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6"/>
                        </a:rPr>
                        <a:t>https://www.eclipse.org/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  <a:endParaRPr lang="ko-KR" altLang="en-US" sz="1500" b="0" dirty="0">
                        <a:latin typeface="+mn-lt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8699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Hadoop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3.2.0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software frame work that supports distributed applications.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collection of </a:t>
                      </a: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over 2.0, performance is </a:t>
                      </a:r>
                      <a:r>
                        <a:rPr lang="en-US" altLang="ko-KR" sz="1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better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306"/>
                  </a:ext>
                </a:extLst>
              </a:tr>
              <a:tr h="1432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  <a:hlinkClick r:id="rId7"/>
                        </a:rPr>
                        <a:t>https://hadoop.apache.org/</a:t>
                      </a:r>
                      <a:r>
                        <a:rPr lang="en-US" altLang="ko-KR" sz="1500" b="0" dirty="0">
                          <a:latin typeface="+mn-lt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Sqoop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/>
                        <a:t>1.4.7</a:t>
                      </a:r>
                      <a:endParaRPr lang="ko-KR" altLang="en-US" sz="15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designed to transfer large amounts of data between Hadoop and RDBMS.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256938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hlinkClick r:id="rId8"/>
                        </a:rPr>
                        <a:t>https://sqoop.apache.org/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64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27726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8002"/>
            <a:ext cx="7107382" cy="45089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382233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solidFill>
                  <a:sysClr val="windowText" lastClr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Program Flowchart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B11CD-42C6-4E86-946F-7D8EB2022D14}"/>
              </a:ext>
            </a:extLst>
          </p:cNvPr>
          <p:cNvSpPr/>
          <p:nvPr/>
        </p:nvSpPr>
        <p:spPr>
          <a:xfrm>
            <a:off x="7251343" y="360387"/>
            <a:ext cx="4850351" cy="6481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[1, 2] (Data collection)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Using Twitter API, collect tweet (tweets, hashtags, etc.) and user information(ID, nickname, location information, follow count, number of followers, language, etc.).</a:t>
            </a:r>
          </a:p>
          <a:p>
            <a:pPr>
              <a:lnSpc>
                <a:spcPct val="107000"/>
              </a:lnSpc>
            </a:pPr>
            <a:endParaRPr lang="ko-KR" altLang="ko-KR" sz="14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[3]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the crawling data in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[4]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data from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to HDFS using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Sqoop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[5] (Data Analysis and Processing)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Normalize the data using Hadoop Map/reduce.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[6]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Store Normalized data from HDFS to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.</a:t>
            </a: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[7] (Save data)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Import data stored in </a:t>
            </a:r>
            <a:r>
              <a:rPr lang="en-US" altLang="ko-KR" sz="1500" kern="100" dirty="0" err="1">
                <a:latin typeface="+mn-ea"/>
                <a:cs typeface="조선일보명조" panose="02030304000000000000" pitchFamily="18" charset="-127"/>
              </a:rPr>
              <a:t>MariaDB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 into Python.</a:t>
            </a:r>
            <a:endParaRPr lang="en-US" altLang="ko-KR" sz="1500" b="1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ko-KR" altLang="ko-KR" sz="15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[8] (Data collection)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Collect data to compare (National Election Commission data).</a:t>
            </a:r>
            <a:endParaRPr lang="en-US" altLang="ko-KR" sz="1200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endParaRPr lang="en-US" altLang="ko-KR" sz="1500" b="1" kern="100" dirty="0">
              <a:latin typeface="+mn-ea"/>
              <a:cs typeface="조선일보명조" panose="02030304000000000000" pitchFamily="18" charset="-127"/>
            </a:endParaRPr>
          </a:p>
          <a:p>
            <a:pPr>
              <a:lnSpc>
                <a:spcPct val="107000"/>
              </a:lnSpc>
            </a:pP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[9]</a:t>
            </a:r>
            <a:r>
              <a:rPr lang="ko-KR" altLang="ko-KR" sz="1400" kern="100" dirty="0"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400" b="1" kern="100" dirty="0">
                <a:latin typeface="+mn-ea"/>
                <a:cs typeface="조선일보명조" panose="02030304000000000000" pitchFamily="18" charset="-127"/>
              </a:rPr>
              <a:t>(Analysis and Expression) </a:t>
            </a:r>
            <a:r>
              <a:rPr lang="en-US" altLang="ko-KR" sz="1500" kern="100" dirty="0">
                <a:latin typeface="+mn-ea"/>
                <a:cs typeface="조선일보명조" panose="02030304000000000000" pitchFamily="18" charset="-127"/>
              </a:rPr>
              <a:t>Visualize imported data (National Election Commission data, Normalization data)</a:t>
            </a:r>
            <a:endParaRPr lang="ko-KR" altLang="ko-KR" sz="1500" b="1" kern="100" dirty="0"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2C7D7-0764-44C8-98A0-4C62C6CA4089}"/>
              </a:ext>
            </a:extLst>
          </p:cNvPr>
          <p:cNvSpPr txBox="1"/>
          <p:nvPr/>
        </p:nvSpPr>
        <p:spPr>
          <a:xfrm>
            <a:off x="896818" y="4880877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4BB87-6DF0-467C-9D58-487CD7A7A5A9}"/>
              </a:ext>
            </a:extLst>
          </p:cNvPr>
          <p:cNvSpPr txBox="1"/>
          <p:nvPr/>
        </p:nvSpPr>
        <p:spPr>
          <a:xfrm>
            <a:off x="3546820" y="3751136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7C37-F194-4A03-A77A-9579F3139B53}"/>
              </a:ext>
            </a:extLst>
          </p:cNvPr>
          <p:cNvSpPr txBox="1"/>
          <p:nvPr/>
        </p:nvSpPr>
        <p:spPr>
          <a:xfrm>
            <a:off x="3546821" y="2896417"/>
            <a:ext cx="87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C67D-696F-4C3F-A4F9-0053047612AC}"/>
              </a:ext>
            </a:extLst>
          </p:cNvPr>
          <p:cNvSpPr txBox="1"/>
          <p:nvPr/>
        </p:nvSpPr>
        <p:spPr>
          <a:xfrm>
            <a:off x="1525974" y="4737850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7C8A9-283C-4BB7-BF83-7691ED4732D4}"/>
              </a:ext>
            </a:extLst>
          </p:cNvPr>
          <p:cNvSpPr txBox="1"/>
          <p:nvPr/>
        </p:nvSpPr>
        <p:spPr>
          <a:xfrm>
            <a:off x="5127994" y="2814870"/>
            <a:ext cx="197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Analysis and Processing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0CE11-D75A-4366-B001-663F3DA9E85A}"/>
              </a:ext>
            </a:extLst>
          </p:cNvPr>
          <p:cNvSpPr txBox="1"/>
          <p:nvPr/>
        </p:nvSpPr>
        <p:spPr>
          <a:xfrm>
            <a:off x="701648" y="3173639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Data collection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8E1F5-DFDC-46BC-A6D8-1E00A8EF77EC}"/>
              </a:ext>
            </a:extLst>
          </p:cNvPr>
          <p:cNvSpPr txBox="1"/>
          <p:nvPr/>
        </p:nvSpPr>
        <p:spPr>
          <a:xfrm>
            <a:off x="919261" y="3778976"/>
            <a:ext cx="776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Save data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BEC83F-21A8-4FCC-858A-0E712BE31B83}"/>
              </a:ext>
            </a:extLst>
          </p:cNvPr>
          <p:cNvSpPr txBox="1"/>
          <p:nvPr/>
        </p:nvSpPr>
        <p:spPr>
          <a:xfrm>
            <a:off x="-70927" y="4657423"/>
            <a:ext cx="1647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kern="100" dirty="0">
                <a:latin typeface="+mn-ea"/>
                <a:cs typeface="조선일보명조" panose="02030304000000000000" pitchFamily="18" charset="-127"/>
              </a:rPr>
              <a:t>Analysis and Expression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</p:spTree>
    <p:extLst>
      <p:ext uri="{BB962C8B-B14F-4D97-AF65-F5344CB8AC3E}">
        <p14:creationId xmlns:p14="http://schemas.microsoft.com/office/powerpoint/2010/main" val="343299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884EF8-13B8-4906-AFA1-F7D11047E8A5}"/>
              </a:ext>
            </a:extLst>
          </p:cNvPr>
          <p:cNvSpPr/>
          <p:nvPr/>
        </p:nvSpPr>
        <p:spPr>
          <a:xfrm>
            <a:off x="349623" y="432111"/>
            <a:ext cx="125506" cy="8079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0AF2E-A9E8-4669-AA0E-A190B65FCAD7}"/>
              </a:ext>
            </a:extLst>
          </p:cNvPr>
          <p:cNvSpPr/>
          <p:nvPr/>
        </p:nvSpPr>
        <p:spPr>
          <a:xfrm>
            <a:off x="475129" y="333862"/>
            <a:ext cx="702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 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Application of API</a:t>
            </a:r>
            <a:endParaRPr lang="en-US" altLang="ko-KR" sz="2400" b="1" dirty="0">
              <a:solidFill>
                <a:sysClr val="windowText" lastClr="00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29847-E268-4ADF-BB50-3923ADBD8563}"/>
              </a:ext>
            </a:extLst>
          </p:cNvPr>
          <p:cNvSpPr txBox="1"/>
          <p:nvPr/>
        </p:nvSpPr>
        <p:spPr>
          <a:xfrm>
            <a:off x="349623" y="1560464"/>
            <a:ext cx="447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Twitter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ISSUED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08623C-F722-475A-9F96-2C13AECD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" y="2050093"/>
            <a:ext cx="2138474" cy="2478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918C45-4678-4A6C-8F7A-202BF996CB26}"/>
              </a:ext>
            </a:extLst>
          </p:cNvPr>
          <p:cNvSpPr/>
          <p:nvPr/>
        </p:nvSpPr>
        <p:spPr>
          <a:xfrm>
            <a:off x="1203232" y="3289230"/>
            <a:ext cx="292893" cy="321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071506F-1A7C-4719-B562-F37A3409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34" y="2336554"/>
            <a:ext cx="2157981" cy="7040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22063F-17F2-40B6-8503-6718731D2E5E}"/>
              </a:ext>
            </a:extLst>
          </p:cNvPr>
          <p:cNvCxnSpPr>
            <a:cxnSpLocks/>
          </p:cNvCxnSpPr>
          <p:nvPr/>
        </p:nvCxnSpPr>
        <p:spPr>
          <a:xfrm>
            <a:off x="2518577" y="2602084"/>
            <a:ext cx="3370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6992CD-579B-42E0-8114-3370FA4DD9C2}"/>
              </a:ext>
            </a:extLst>
          </p:cNvPr>
          <p:cNvSpPr/>
          <p:nvPr/>
        </p:nvSpPr>
        <p:spPr>
          <a:xfrm>
            <a:off x="3626064" y="2719171"/>
            <a:ext cx="874434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3E3EEB-76A6-4013-86D6-B79F6E101221}"/>
              </a:ext>
            </a:extLst>
          </p:cNvPr>
          <p:cNvSpPr/>
          <p:nvPr/>
        </p:nvSpPr>
        <p:spPr>
          <a:xfrm>
            <a:off x="5693788" y="2075179"/>
            <a:ext cx="5514335" cy="1545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Must be written</a:t>
            </a:r>
          </a:p>
          <a:p>
            <a:endParaRPr lang="en-US" altLang="ko-KR" b="1" dirty="0"/>
          </a:p>
          <a:p>
            <a:r>
              <a:rPr lang="en-US" altLang="ko-KR" sz="1500" b="1" dirty="0"/>
              <a:t>App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name </a:t>
            </a:r>
            <a:r>
              <a:rPr lang="en-US" altLang="ko-KR" sz="1400" dirty="0"/>
              <a:t>(~32</a:t>
            </a:r>
            <a:r>
              <a:rPr lang="ko-KR" altLang="en-US" sz="1400" dirty="0"/>
              <a:t> </a:t>
            </a:r>
            <a:r>
              <a:rPr lang="en-US" altLang="ko-KR" sz="1400" dirty="0"/>
              <a:t>word)</a:t>
            </a:r>
          </a:p>
          <a:p>
            <a:r>
              <a:rPr lang="en-US" altLang="ko-KR" sz="1500" b="1" dirty="0"/>
              <a:t>Application description </a:t>
            </a:r>
            <a:r>
              <a:rPr lang="en-US" altLang="ko-KR" sz="1400" dirty="0"/>
              <a:t>(10~200 word)</a:t>
            </a:r>
          </a:p>
          <a:p>
            <a:r>
              <a:rPr lang="en-US" altLang="ko-KR" sz="1500" b="1" dirty="0"/>
              <a:t>Website URL </a:t>
            </a:r>
            <a:r>
              <a:rPr lang="en-US" altLang="ko-KR" sz="1400" dirty="0"/>
              <a:t>(Ability to display the origin of tweets you create)</a:t>
            </a:r>
            <a:r>
              <a:rPr lang="ko-KR" altLang="en-US" sz="1400" dirty="0"/>
              <a:t> </a:t>
            </a:r>
            <a:endParaRPr lang="en-US" altLang="ko-KR" dirty="0"/>
          </a:p>
          <a:p>
            <a:r>
              <a:rPr lang="en-US" altLang="ko-KR" sz="1500" b="1" dirty="0"/>
              <a:t>Tell us how app will be used </a:t>
            </a:r>
            <a:r>
              <a:rPr lang="en-US" altLang="ko-KR" sz="1400" dirty="0"/>
              <a:t>(100 word)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425E46-5BB2-4F31-B37F-7EAB00CF8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163" y="4071719"/>
            <a:ext cx="7032919" cy="19136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F7B14E7-6BAD-450D-A68E-87E1F33138C0}"/>
              </a:ext>
            </a:extLst>
          </p:cNvPr>
          <p:cNvCxnSpPr>
            <a:cxnSpLocks/>
          </p:cNvCxnSpPr>
          <p:nvPr/>
        </p:nvCxnSpPr>
        <p:spPr>
          <a:xfrm>
            <a:off x="5827750" y="3672291"/>
            <a:ext cx="0" cy="326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EF9987-E788-491A-9821-D216B815A853}"/>
              </a:ext>
            </a:extLst>
          </p:cNvPr>
          <p:cNvCxnSpPr>
            <a:cxnSpLocks/>
          </p:cNvCxnSpPr>
          <p:nvPr/>
        </p:nvCxnSpPr>
        <p:spPr>
          <a:xfrm>
            <a:off x="5152721" y="2602084"/>
            <a:ext cx="4562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7D322E-D37E-48F5-8BC4-FBF06A6F3200}"/>
              </a:ext>
            </a:extLst>
          </p:cNvPr>
          <p:cNvSpPr/>
          <p:nvPr/>
        </p:nvSpPr>
        <p:spPr>
          <a:xfrm>
            <a:off x="5601284" y="4920228"/>
            <a:ext cx="3959575" cy="33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475129" y="916859"/>
            <a:ext cx="677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keyword Search API based the 19</a:t>
            </a:r>
            <a:r>
              <a:rPr lang="en-US" altLang="ko-KR" sz="1600" b="1" baseline="30000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President Election Vote Analysis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E8C19-5A7C-4322-A33B-64D81239565D}"/>
              </a:ext>
            </a:extLst>
          </p:cNvPr>
          <p:cNvSpPr/>
          <p:nvPr/>
        </p:nvSpPr>
        <p:spPr>
          <a:xfrm>
            <a:off x="3422163" y="6251976"/>
            <a:ext cx="549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If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fill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out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some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questions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,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you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can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get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a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22222"/>
                </a:solidFill>
                <a:latin typeface="Arial Unicode MS"/>
                <a:ea typeface="inherit"/>
              </a:rPr>
              <a:t>key</a:t>
            </a:r>
            <a:r>
              <a:rPr lang="ko-KR" altLang="ko-KR" b="1" dirty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r>
              <a:rPr lang="ko-KR" altLang="ko-KR" sz="500" b="1" dirty="0"/>
              <a:t> </a:t>
            </a:r>
            <a:endParaRPr lang="ko-KR" altLang="ko-K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7094</Words>
  <Application>Microsoft Office PowerPoint</Application>
  <PresentationFormat>와이드스크린</PresentationFormat>
  <Paragraphs>710</Paragraphs>
  <Slides>46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Arial Unicode MS</vt:lpstr>
      <vt:lpstr>Noto Sans</vt:lpstr>
      <vt:lpstr>나눔바른고딕</vt:lpstr>
      <vt:lpstr>맑은 고딕</vt:lpstr>
      <vt:lpstr>조선일보명조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VISUALIZATION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yunhyuck</dc:creator>
  <cp:lastModifiedBy>chosun</cp:lastModifiedBy>
  <cp:revision>596</cp:revision>
  <dcterms:created xsi:type="dcterms:W3CDTF">2019-05-01T02:18:31Z</dcterms:created>
  <dcterms:modified xsi:type="dcterms:W3CDTF">2019-06-11T02:04:14Z</dcterms:modified>
</cp:coreProperties>
</file>