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mp" ContentType="image/p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sldIdLst>
    <p:sldId id="878" r:id="rId2"/>
    <p:sldId id="760" r:id="rId3"/>
    <p:sldId id="840" r:id="rId4"/>
    <p:sldId id="842" r:id="rId5"/>
    <p:sldId id="870" r:id="rId6"/>
    <p:sldId id="919" r:id="rId7"/>
    <p:sldId id="921" r:id="rId8"/>
    <p:sldId id="845" r:id="rId9"/>
    <p:sldId id="933" r:id="rId10"/>
    <p:sldId id="934" r:id="rId11"/>
    <p:sldId id="936" r:id="rId12"/>
    <p:sldId id="994" r:id="rId13"/>
    <p:sldId id="949" r:id="rId14"/>
    <p:sldId id="939" r:id="rId15"/>
    <p:sldId id="995" r:id="rId16"/>
    <p:sldId id="996" r:id="rId17"/>
    <p:sldId id="997" r:id="rId18"/>
    <p:sldId id="998" r:id="rId19"/>
    <p:sldId id="999" r:id="rId20"/>
    <p:sldId id="1000" r:id="rId21"/>
    <p:sldId id="889" r:id="rId22"/>
    <p:sldId id="1001" r:id="rId23"/>
    <p:sldId id="945" r:id="rId24"/>
    <p:sldId id="888" r:id="rId25"/>
    <p:sldId id="891" r:id="rId26"/>
    <p:sldId id="960" r:id="rId27"/>
    <p:sldId id="875" r:id="rId28"/>
    <p:sldId id="864" r:id="rId29"/>
    <p:sldId id="915" r:id="rId30"/>
    <p:sldId id="916" r:id="rId31"/>
    <p:sldId id="917" r:id="rId32"/>
    <p:sldId id="965" r:id="rId33"/>
    <p:sldId id="968" r:id="rId34"/>
    <p:sldId id="969" r:id="rId35"/>
    <p:sldId id="970" r:id="rId36"/>
    <p:sldId id="844" r:id="rId37"/>
    <p:sldId id="850" r:id="rId38"/>
    <p:sldId id="851" r:id="rId39"/>
    <p:sldId id="855" r:id="rId40"/>
    <p:sldId id="852" r:id="rId41"/>
    <p:sldId id="854" r:id="rId42"/>
    <p:sldId id="856" r:id="rId43"/>
    <p:sldId id="858" r:id="rId44"/>
    <p:sldId id="859" r:id="rId4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E3D9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435" autoAdjust="0"/>
    <p:restoredTop sz="95214" autoAdjust="0"/>
  </p:normalViewPr>
  <p:slideViewPr>
    <p:cSldViewPr snapToGrid="0">
      <p:cViewPr varScale="1">
        <p:scale>
          <a:sx n="95" d="100"/>
          <a:sy n="95" d="100"/>
        </p:scale>
        <p:origin x="96" y="1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209719-D61E-457A-9568-B68383E774C7}" type="datetimeFigureOut">
              <a:rPr lang="ko-KR" altLang="en-US" smtClean="0"/>
              <a:t>2019-06-09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DED1DF-7475-4524-B3FA-552A969B5E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12258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solidFill>
                <a:schemeClr val="bg2">
                  <a:lumMod val="50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C3DEF-A4BD-490E-A075-E423F0025E30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99334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111373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58668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55851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32761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5795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94954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57667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99473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solidFill>
                <a:schemeClr val="bg2">
                  <a:lumMod val="50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C3DEF-A4BD-490E-A075-E423F0025E30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486479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solidFill>
                <a:schemeClr val="bg2">
                  <a:lumMod val="50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C3DEF-A4BD-490E-A075-E423F0025E30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732334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427337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워드</a:t>
            </a:r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, </a:t>
            </a:r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라인</a:t>
            </a:r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, </a:t>
            </a:r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파이</a:t>
            </a:r>
            <a:endParaRPr lang="en-US" altLang="ko-KR" sz="1200" dirty="0">
              <a:solidFill>
                <a:schemeClr val="bg2">
                  <a:lumMod val="50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각 그래프 결과 글로 설명</a:t>
            </a:r>
            <a:endParaRPr lang="en-US" altLang="ko-KR" sz="1200" dirty="0">
              <a:solidFill>
                <a:schemeClr val="bg2">
                  <a:lumMod val="50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solidFill>
                <a:schemeClr val="bg2">
                  <a:lumMod val="50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워드 클라우드 설명</a:t>
            </a:r>
            <a:endParaRPr lang="en-US" altLang="ko-KR" sz="1200" dirty="0">
              <a:solidFill>
                <a:schemeClr val="bg2">
                  <a:lumMod val="50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C3DEF-A4BD-490E-A075-E423F0025E30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646951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solidFill>
                <a:schemeClr val="bg2">
                  <a:lumMod val="50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C3DEF-A4BD-490E-A075-E423F0025E30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344814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결과 설명</a:t>
            </a:r>
            <a:endParaRPr lang="en-US" altLang="ko-KR" sz="1200" dirty="0">
              <a:solidFill>
                <a:schemeClr val="bg2">
                  <a:lumMod val="50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C3DEF-A4BD-490E-A075-E423F0025E30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879327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solidFill>
                <a:schemeClr val="bg2">
                  <a:lumMod val="50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C3DEF-A4BD-490E-A075-E423F0025E30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596149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solidFill>
                <a:schemeClr val="bg2">
                  <a:lumMod val="50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C3DEF-A4BD-490E-A075-E423F0025E30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901187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solidFill>
                <a:schemeClr val="bg2">
                  <a:lumMod val="50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C3DEF-A4BD-490E-A075-E423F0025E30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310113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맡은 역할만</a:t>
            </a:r>
            <a:endParaRPr lang="en-US" altLang="ko-KR" sz="1200" dirty="0">
              <a:solidFill>
                <a:schemeClr val="bg2">
                  <a:lumMod val="50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C3DEF-A4BD-490E-A075-E423F0025E30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888078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solidFill>
                <a:schemeClr val="bg2">
                  <a:lumMod val="50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C3DEF-A4BD-490E-A075-E423F0025E30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93672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기간</a:t>
            </a:r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</a:t>
            </a:r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수정</a:t>
            </a:r>
            <a:endParaRPr lang="en-US" altLang="ko-KR" sz="1200" dirty="0">
              <a:solidFill>
                <a:schemeClr val="bg2">
                  <a:lumMod val="50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선거 기간</a:t>
            </a:r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-&gt; </a:t>
            </a:r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유세 기간</a:t>
            </a:r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글을 짧게</a:t>
            </a:r>
            <a:endParaRPr lang="en-US" altLang="ko-KR" sz="1200" dirty="0">
              <a:solidFill>
                <a:schemeClr val="bg2">
                  <a:lumMod val="50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solidFill>
                <a:schemeClr val="bg2">
                  <a:lumMod val="50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C3DEF-A4BD-490E-A075-E423F0025E30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641615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solidFill>
                <a:schemeClr val="bg2">
                  <a:lumMod val="50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C3DEF-A4BD-490E-A075-E423F0025E30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01327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solidFill>
                <a:schemeClr val="bg2">
                  <a:lumMod val="50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C3DEF-A4BD-490E-A075-E423F0025E30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06039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solidFill>
                <a:schemeClr val="bg2">
                  <a:lumMod val="50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C3DEF-A4BD-490E-A075-E423F0025E30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460633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solidFill>
                <a:schemeClr val="bg2">
                  <a:lumMod val="50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C3DEF-A4BD-490E-A075-E423F0025E30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150199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solidFill>
                <a:schemeClr val="bg2">
                  <a:lumMod val="50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C3DEF-A4BD-490E-A075-E423F0025E30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632378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solidFill>
                <a:schemeClr val="bg2">
                  <a:lumMod val="50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C3DEF-A4BD-490E-A075-E423F0025E30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94169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solidFill>
                <a:schemeClr val="bg2">
                  <a:lumMod val="50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C3DEF-A4BD-490E-A075-E423F0025E30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052605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solidFill>
                <a:schemeClr val="bg2">
                  <a:lumMod val="50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C3DEF-A4BD-490E-A075-E423F0025E30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856289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solidFill>
                <a:schemeClr val="bg2">
                  <a:lumMod val="50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C3DEF-A4BD-490E-A075-E423F0025E30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28103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solidFill>
                <a:schemeClr val="bg2">
                  <a:lumMod val="50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C3DEF-A4BD-490E-A075-E423F0025E30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76810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solidFill>
                <a:schemeClr val="bg2">
                  <a:lumMod val="50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C3DEF-A4BD-490E-A075-E423F0025E30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993525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solidFill>
                <a:schemeClr val="bg2">
                  <a:lumMod val="50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C3DEF-A4BD-490E-A075-E423F0025E30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089105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solidFill>
                <a:schemeClr val="bg2">
                  <a:lumMod val="50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C3DEF-A4BD-490E-A075-E423F0025E30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45024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solidFill>
                <a:schemeClr val="bg2">
                  <a:lumMod val="50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C3DEF-A4BD-490E-A075-E423F0025E30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97541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표 엑셀로 사진 찍어서 수정</a:t>
            </a:r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(</a:t>
            </a:r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수치만 표시</a:t>
            </a:r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. </a:t>
            </a:r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퍼센트 </a:t>
            </a:r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X)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표를 다음 페이지로 넘겨서</a:t>
            </a:r>
            <a:endParaRPr lang="en-US" altLang="ko-KR" sz="1200" dirty="0">
              <a:solidFill>
                <a:schemeClr val="bg2">
                  <a:lumMod val="50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C3DEF-A4BD-490E-A075-E423F0025E30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97856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사용이유 한 줄로 줄이기</a:t>
            </a:r>
            <a:endParaRPr lang="en-US" altLang="ko-KR" sz="1200" dirty="0">
              <a:solidFill>
                <a:schemeClr val="bg2">
                  <a:lumMod val="50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(</a:t>
            </a:r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단어 설명 추가</a:t>
            </a:r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, </a:t>
            </a:r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예상 질문과 설명</a:t>
            </a:r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CLI-</a:t>
            </a:r>
            <a:r>
              <a:rPr lang="ko-KR" alt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사용자의 명령어 입력을 기다리며</a:t>
            </a:r>
            <a:r>
              <a:rPr lang="en-US" altLang="ko-KR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사용자의 명령어 입력이 완료되면 해당 명령어를 실행하고</a:t>
            </a:r>
            <a:r>
              <a:rPr lang="en-US" altLang="ko-KR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결과를 문자열 형태로 출력</a:t>
            </a:r>
            <a:r>
              <a:rPr lang="en-US" altLang="ko-KR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altLang="ko-KR" sz="1200" dirty="0">
              <a:solidFill>
                <a:schemeClr val="bg2">
                  <a:lumMod val="50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정형 데이터 </a:t>
            </a:r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-</a:t>
            </a:r>
            <a:r>
              <a:rPr lang="ko-KR" alt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통계적 분석에 사용될 수 있을만한 형태로 정리되고 가공된 데이터를 의미</a:t>
            </a:r>
            <a:r>
              <a:rPr lang="en-US" altLang="ko-KR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 </a:t>
            </a:r>
            <a:endParaRPr lang="en-US" altLang="ko-KR" sz="1200" dirty="0">
              <a:solidFill>
                <a:schemeClr val="bg2">
                  <a:lumMod val="50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RDBMS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JVM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JDK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IDE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C3DEF-A4BD-490E-A075-E423F0025E30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69845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 err="1">
                <a:solidFill>
                  <a:schemeClr val="bg2">
                    <a:lumMod val="50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플로우차트</a:t>
            </a:r>
            <a:endParaRPr lang="en-US" altLang="ko-KR" sz="1200" dirty="0">
              <a:solidFill>
                <a:schemeClr val="bg2">
                  <a:lumMod val="50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8</a:t>
            </a:r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번 비주얼로 바로</a:t>
            </a:r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</a:t>
            </a:r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보내기</a:t>
            </a:r>
            <a:endParaRPr lang="en-US" altLang="ko-KR" sz="1200" dirty="0">
              <a:solidFill>
                <a:schemeClr val="bg2">
                  <a:lumMod val="50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9</a:t>
            </a:r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번 시각화로 붙이기</a:t>
            </a:r>
            <a:endParaRPr lang="en-US" altLang="ko-KR" sz="1200" dirty="0">
              <a:solidFill>
                <a:schemeClr val="bg2">
                  <a:lumMod val="50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C3DEF-A4BD-490E-A075-E423F0025E30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14829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1229FD-0763-4E52-8F69-E72F92CFF9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21C4EBA-5ABC-4CE6-B090-0CCD562FAD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57BD75-D259-47DF-A209-0F0759E6F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ABC5B-CDB6-4C1B-84E4-11EC51EF39C6}" type="datetimeFigureOut">
              <a:rPr lang="ko-KR" altLang="en-US" smtClean="0"/>
              <a:t>2019-06-09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114EEA-DD5F-46B9-9731-E72717174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3E7D6E-9E8A-4E2C-ACBE-E38B3EE2E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997A9-76DD-44FB-8883-7AC0BC8482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2387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476987-A93C-40D7-A9F7-47EB01B60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87B4DB8-5EAB-4CA8-8B43-74BF8BBD62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4D67ED-9CEE-409A-948A-0BFAF813B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ABC5B-CDB6-4C1B-84E4-11EC51EF39C6}" type="datetimeFigureOut">
              <a:rPr lang="ko-KR" altLang="en-US" smtClean="0"/>
              <a:t>2019-06-09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B7D151-6D6E-4FA3-B8F4-90187F824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7DE9FE-C5F1-4F7E-BC3B-212541D2D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997A9-76DD-44FB-8883-7AC0BC8482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2779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133CD80-B81C-4E2B-87E9-822DC80CD9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07E7479-30C8-4B47-8E94-712B571A41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8BDEE5-0916-4D3F-A55D-688A21164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ABC5B-CDB6-4C1B-84E4-11EC51EF39C6}" type="datetimeFigureOut">
              <a:rPr lang="ko-KR" altLang="en-US" smtClean="0"/>
              <a:t>2019-06-09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D0BB52-90F4-4C77-A850-7E7C12FF2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D6CDA5-A79D-43D2-BBD7-A0B8288C9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997A9-76DD-44FB-8883-7AC0BC8482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4589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50490A-759A-47C0-8DDC-68624DE8C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3B4D11-AC50-4335-BE83-838358687F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FF3757-DDB9-4F73-8593-887466584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ABC5B-CDB6-4C1B-84E4-11EC51EF39C6}" type="datetimeFigureOut">
              <a:rPr lang="ko-KR" altLang="en-US" smtClean="0"/>
              <a:t>2019-06-09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8485F8-F55A-4E37-9CC1-0EB3A26B2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EFD4C5-6FEA-4D28-8527-EFB33A753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997A9-76DD-44FB-8883-7AC0BC8482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2049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914733-87A3-4F3D-B72C-499B0AEC0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3145498-0A18-4429-AA9C-8CD16DCC00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6A58F8-CE07-4EE0-974D-2DF181723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ABC5B-CDB6-4C1B-84E4-11EC51EF39C6}" type="datetimeFigureOut">
              <a:rPr lang="ko-KR" altLang="en-US" smtClean="0"/>
              <a:t>2019-06-09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588827-AF7B-4722-BBEF-2B022B377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385FDD-6EA7-4DE9-B67A-2A79869FA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997A9-76DD-44FB-8883-7AC0BC8482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4515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E5EF0A-27EE-4A2B-9538-664DE1D86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CC8307-CD0F-43F1-BE0C-15399BA2D0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F982665-D501-45E9-A29D-AE6BC55D41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0E2D7E2-990C-432B-BE55-951991D9E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ABC5B-CDB6-4C1B-84E4-11EC51EF39C6}" type="datetimeFigureOut">
              <a:rPr lang="ko-KR" altLang="en-US" smtClean="0"/>
              <a:t>2019-06-09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B5B80BE-6E03-4561-8103-531CBB9EA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5F86C0-7D09-4B94-BFDF-1999D3ACE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997A9-76DD-44FB-8883-7AC0BC8482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9423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103FAC-8A32-476E-84F1-B3E9BB76E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9CB78D6-18F4-45F7-9AF7-30AFCE1750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9B5399B-DADD-4650-94E9-2729113CC5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5E77D96-2D2C-4F5C-A6A2-B8F8506D1F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BB8E329-7B53-4D3F-8FB4-EE79B44060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96EBB7E-291F-4201-B4AA-6DC6E9B3F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ABC5B-CDB6-4C1B-84E4-11EC51EF39C6}" type="datetimeFigureOut">
              <a:rPr lang="ko-KR" altLang="en-US" smtClean="0"/>
              <a:t>2019-06-09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C4C9AE9-3767-49B8-B72C-5C0BAF1DB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AC74239-DE36-482B-BD17-FE6C7855B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997A9-76DD-44FB-8883-7AC0BC8482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8382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CEC939-7E27-48E4-A472-A2FE5C3B3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7557E9C-DC4A-46A0-9F86-872845120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ABC5B-CDB6-4C1B-84E4-11EC51EF39C6}" type="datetimeFigureOut">
              <a:rPr lang="ko-KR" altLang="en-US" smtClean="0"/>
              <a:t>2019-06-09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29CA074-8A8C-4091-BB1F-5D875B451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068E1F3-7C02-4473-AD57-EDC3752DE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997A9-76DD-44FB-8883-7AC0BC8482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4784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14946AB-9407-4C48-93C1-2CB560CFE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ABC5B-CDB6-4C1B-84E4-11EC51EF39C6}" type="datetimeFigureOut">
              <a:rPr lang="ko-KR" altLang="en-US" smtClean="0"/>
              <a:t>2019-06-09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F2258D0-7AFF-47AF-BAA3-A62C278DF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4A43C94-6700-40C9-9BF0-A1D5C4739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997A9-76DD-44FB-8883-7AC0BC8482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3645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952A91-602D-4CC7-A2CF-0776722F9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AE9B4A-97E4-447D-B230-E623A3A4C1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7ABE949-5ED0-405C-8C86-299ACA1C55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BADA249-32DC-46F1-83DD-D8B18BA7F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ABC5B-CDB6-4C1B-84E4-11EC51EF39C6}" type="datetimeFigureOut">
              <a:rPr lang="ko-KR" altLang="en-US" smtClean="0"/>
              <a:t>2019-06-09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17EFB7A-435E-4429-9433-3E92EFE6D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A99044B-0478-4118-BF83-FA31DD8C1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997A9-76DD-44FB-8883-7AC0BC8482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308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05415D-CA8B-42D0-BC1A-BDDAE5B1A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0C580A7-5681-4D3C-9F88-A12FB2B9C0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03967E0-D655-4E74-B262-0D8BA1DB6F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E2F7ACC-7FB2-401E-9986-8BAAA0D44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ABC5B-CDB6-4C1B-84E4-11EC51EF39C6}" type="datetimeFigureOut">
              <a:rPr lang="ko-KR" altLang="en-US" smtClean="0"/>
              <a:t>2019-06-09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2AC7E53-83B4-4590-B360-0759C3A63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0D3FF0F-9A6C-42D5-BF52-AA004ECA7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997A9-76DD-44FB-8883-7AC0BC8482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5425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rgbClr val="E3D9D7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E583A1C-53E7-438C-843C-AAB152643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E634C58-E5A3-4523-991F-485A486FE0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7560DF-6A1F-4BA1-899F-EA75EA2392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ABC5B-CDB6-4C1B-84E4-11EC51EF39C6}" type="datetimeFigureOut">
              <a:rPr lang="ko-KR" altLang="en-US" smtClean="0"/>
              <a:t>2019-06-09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7D493E-0D15-4DD2-BB73-595AA260DE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85ED50-EA60-45B0-9EA2-107831A190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2997A9-76DD-44FB-8883-7AC0BC8482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6183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twitter.com/en/docs/tweets/search/api-reference/get-search-tweets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foller.me/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eveloper.twitter.com/" TargetMode="External"/><Relationship Id="rId4" Type="http://schemas.openxmlformats.org/officeDocument/2006/relationships/hyperlink" Target="http://info.nec.go.kr/" TargetMode="Externa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hyperlink" Target="mailto:op2se1@gmail.com" TargetMode="External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nero8879@naver.com" TargetMode="External"/><Relationship Id="rId5" Type="http://schemas.openxmlformats.org/officeDocument/2006/relationships/hyperlink" Target="mailto:happykkk789@naver.com" TargetMode="External"/><Relationship Id="rId10" Type="http://schemas.openxmlformats.org/officeDocument/2006/relationships/image" Target="../media/image4.png"/><Relationship Id="rId4" Type="http://schemas.openxmlformats.org/officeDocument/2006/relationships/hyperlink" Target="mailto:leeyh5134@naver.com" TargetMode="External"/><Relationship Id="rId9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3" Type="http://schemas.openxmlformats.org/officeDocument/2006/relationships/image" Target="../media/image19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microsoft.com/office/2007/relationships/hdphoto" Target="../media/hdphoto1.wdp"/><Relationship Id="rId10" Type="http://schemas.openxmlformats.org/officeDocument/2006/relationships/image" Target="../media/image25.png"/><Relationship Id="rId4" Type="http://schemas.openxmlformats.org/officeDocument/2006/relationships/image" Target="../media/image20.png"/><Relationship Id="rId9" Type="http://schemas.openxmlformats.org/officeDocument/2006/relationships/image" Target="../media/image24.png"/><Relationship Id="rId14" Type="http://schemas.openxmlformats.org/officeDocument/2006/relationships/hyperlink" Target="https://www.python.org/" TargetMode="Externa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4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microsoft.com/office/2007/relationships/hdphoto" Target="../media/hdphoto1.wdp"/><Relationship Id="rId4" Type="http://schemas.openxmlformats.org/officeDocument/2006/relationships/image" Target="../media/image20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oogle/protobuf/releases/download/v2.5.0/protobuf-2.5.0.tar.gz" TargetMode="Externa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-eu.apache.org/dist/hadoop/common/hadoop-3.2.0/" TargetMode="External"/><Relationship Id="rId4" Type="http://schemas.openxmlformats.org/officeDocument/2006/relationships/hyperlink" Target="https://hadoop.apache.org/docs/r3.2.0/hadoop-mapreduce-client/hadoop-mapreduce-client-core/dependency-analysis.html" TargetMode="Externa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://apache.tt.co.kr/sqoop/1.4.7/sqoop-1.4.7.bin__hadoop-2.6.0.tar.gz" TargetMode="External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qoop.apache.org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tweetrend.com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hyperlink" Target="http://info.nec.go.kr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mariadb.com/kb/ko/mariadb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36EEC282-9289-470B-B4FE-CCE8F0A93531}"/>
              </a:ext>
            </a:extLst>
          </p:cNvPr>
          <p:cNvSpPr/>
          <p:nvPr/>
        </p:nvSpPr>
        <p:spPr>
          <a:xfrm>
            <a:off x="2571750" y="1590675"/>
            <a:ext cx="7048500" cy="18383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3B3ED9E-4B84-4CD6-B061-4EE76D506D9E}"/>
              </a:ext>
            </a:extLst>
          </p:cNvPr>
          <p:cNvSpPr/>
          <p:nvPr/>
        </p:nvSpPr>
        <p:spPr>
          <a:xfrm>
            <a:off x="1842248" y="2088582"/>
            <a:ext cx="9029700" cy="1226118"/>
          </a:xfrm>
          <a:prstGeom prst="rect">
            <a:avLst/>
          </a:prstGeom>
          <a:solidFill>
            <a:srgbClr val="7A78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0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T-SA:</a:t>
            </a:r>
          </a:p>
          <a:p>
            <a:r>
              <a:rPr lang="en-US" altLang="ko-KR" sz="20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    Twitter keyword Search API based the 19</a:t>
            </a:r>
            <a:r>
              <a:rPr lang="en-US" altLang="ko-KR" sz="2000" b="1" baseline="300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th</a:t>
            </a:r>
            <a:r>
              <a:rPr lang="en-US" altLang="ko-KR" sz="20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President Election Vote Analysis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2B0FED5D-F295-4C08-AEC8-94833AEF16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384571"/>
              </p:ext>
            </p:extLst>
          </p:nvPr>
        </p:nvGraphicFramePr>
        <p:xfrm>
          <a:off x="5950323" y="3429000"/>
          <a:ext cx="5096435" cy="2651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17111">
                  <a:extLst>
                    <a:ext uri="{9D8B030D-6E8A-4147-A177-3AD203B41FA5}">
                      <a16:colId xmlns:a16="http://schemas.microsoft.com/office/drawing/2014/main" val="3741069749"/>
                    </a:ext>
                  </a:extLst>
                </a:gridCol>
                <a:gridCol w="3379324">
                  <a:extLst>
                    <a:ext uri="{9D8B030D-6E8A-4147-A177-3AD203B41FA5}">
                      <a16:colId xmlns:a16="http://schemas.microsoft.com/office/drawing/2014/main" val="2078644485"/>
                    </a:ext>
                  </a:extLst>
                </a:gridCol>
              </a:tblGrid>
              <a:tr h="29285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>
                          <a:latin typeface="조선일보명조" panose="02030304000000000000" pitchFamily="18" charset="-127"/>
                          <a:ea typeface="조선일보명조" panose="02030304000000000000" pitchFamily="18" charset="-127"/>
                          <a:cs typeface="조선일보명조" panose="02030304000000000000" pitchFamily="18" charset="-127"/>
                        </a:rPr>
                        <a:t>Subject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  <a:latin typeface="조선일보명조" panose="02030304000000000000" pitchFamily="18" charset="-127"/>
                        <a:ea typeface="조선일보명조" panose="02030304000000000000" pitchFamily="18" charset="-127"/>
                        <a:cs typeface="조선일보명조" panose="02030304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  <a:latin typeface="조선일보명조" panose="02030304000000000000" pitchFamily="18" charset="-127"/>
                          <a:ea typeface="조선일보명조" panose="02030304000000000000" pitchFamily="18" charset="-127"/>
                          <a:cs typeface="조선일보명조" panose="02030304000000000000" pitchFamily="18" charset="-127"/>
                        </a:rPr>
                        <a:t>Industrial-Academic Capstone Design 1 (2019-1 semester)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  <a:latin typeface="조선일보명조" panose="02030304000000000000" pitchFamily="18" charset="-127"/>
                        <a:ea typeface="조선일보명조" panose="02030304000000000000" pitchFamily="18" charset="-127"/>
                        <a:cs typeface="조선일보명조" panose="02030304000000000000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9745347"/>
                  </a:ext>
                </a:extLst>
              </a:tr>
              <a:tr h="2928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조선일보명조" panose="02030304000000000000" pitchFamily="18" charset="-127"/>
                          <a:ea typeface="조선일보명조" panose="02030304000000000000" pitchFamily="18" charset="-127"/>
                          <a:cs typeface="조선일보명조" panose="02030304000000000000" pitchFamily="18" charset="-127"/>
                        </a:rPr>
                        <a:t>Professor in charge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조선일보명조" panose="02030304000000000000" pitchFamily="18" charset="-127"/>
                          <a:ea typeface="조선일보명조" panose="02030304000000000000" pitchFamily="18" charset="-127"/>
                          <a:cs typeface="조선일보명조" panose="02030304000000000000" pitchFamily="18" charset="-127"/>
                        </a:rPr>
                        <a:t>Professional Chong Hyun Sook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  <a:latin typeface="조선일보명조" panose="02030304000000000000" pitchFamily="18" charset="-127"/>
                        <a:ea typeface="조선일보명조" panose="02030304000000000000" pitchFamily="18" charset="-127"/>
                        <a:cs typeface="조선일보명조" panose="02030304000000000000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4103678"/>
                  </a:ext>
                </a:extLst>
              </a:tr>
              <a:tr h="2928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  <a:latin typeface="조선일보명조" panose="02030304000000000000" pitchFamily="18" charset="-127"/>
                          <a:ea typeface="조선일보명조" panose="02030304000000000000" pitchFamily="18" charset="-127"/>
                          <a:cs typeface="조선일보명조" panose="02030304000000000000" pitchFamily="18" charset="-127"/>
                        </a:rPr>
                        <a:t>Team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조선일보명조" panose="02030304000000000000" pitchFamily="18" charset="-127"/>
                          <a:ea typeface="조선일보명조" panose="02030304000000000000" pitchFamily="18" charset="-127"/>
                          <a:cs typeface="조선일보명조" panose="02030304000000000000" pitchFamily="18" charset="-127"/>
                        </a:rPr>
                        <a:t>VI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  <a:latin typeface="조선일보명조" panose="02030304000000000000" pitchFamily="18" charset="-127"/>
                        <a:ea typeface="조선일보명조" panose="02030304000000000000" pitchFamily="18" charset="-127"/>
                        <a:cs typeface="조선일보명조" panose="02030304000000000000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2904614"/>
                  </a:ext>
                </a:extLst>
              </a:tr>
              <a:tr h="2928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  <a:latin typeface="조선일보명조" panose="02030304000000000000" pitchFamily="18" charset="-127"/>
                          <a:ea typeface="조선일보명조" panose="02030304000000000000" pitchFamily="18" charset="-127"/>
                          <a:cs typeface="조선일보명조" panose="02030304000000000000" pitchFamily="18" charset="-127"/>
                        </a:rPr>
                        <a:t>Team leader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조선일보명조" panose="02030304000000000000" pitchFamily="18" charset="-127"/>
                          <a:ea typeface="조선일보명조" panose="02030304000000000000" pitchFamily="18" charset="-127"/>
                          <a:cs typeface="조선일보명조" panose="02030304000000000000" pitchFamily="18" charset="-127"/>
                        </a:rPr>
                        <a:t>Lee Seok June (20165072)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461037"/>
                  </a:ext>
                </a:extLst>
              </a:tr>
              <a:tr h="2928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조선일보명조" panose="02030304000000000000" pitchFamily="18" charset="-127"/>
                          <a:ea typeface="조선일보명조" panose="02030304000000000000" pitchFamily="18" charset="-127"/>
                          <a:cs typeface="조선일보명조" panose="02030304000000000000" pitchFamily="18" charset="-127"/>
                        </a:rPr>
                        <a:t>team member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latin typeface="조선일보명조" panose="02030304000000000000" pitchFamily="18" charset="-127"/>
                          <a:ea typeface="조선일보명조" panose="02030304000000000000" pitchFamily="18" charset="-127"/>
                          <a:cs typeface="조선일보명조" panose="02030304000000000000" pitchFamily="18" charset="-127"/>
                        </a:rPr>
                        <a:t>Bae In </a:t>
                      </a:r>
                      <a:r>
                        <a:rPr lang="en-US" altLang="ko-KR" sz="1400" b="0" dirty="0" err="1">
                          <a:latin typeface="조선일보명조" panose="02030304000000000000" pitchFamily="18" charset="-127"/>
                          <a:ea typeface="조선일보명조" panose="02030304000000000000" pitchFamily="18" charset="-127"/>
                          <a:cs typeface="조선일보명조" panose="02030304000000000000" pitchFamily="18" charset="-127"/>
                        </a:rPr>
                        <a:t>Gyu</a:t>
                      </a:r>
                      <a:r>
                        <a:rPr lang="en-US" altLang="ko-KR" sz="1400" b="0" dirty="0">
                          <a:latin typeface="조선일보명조" panose="02030304000000000000" pitchFamily="18" charset="-127"/>
                          <a:ea typeface="조선일보명조" panose="02030304000000000000" pitchFamily="18" charset="-127"/>
                          <a:cs typeface="조선일보명조" panose="02030304000000000000" pitchFamily="18" charset="-127"/>
                        </a:rPr>
                        <a:t> (20165073)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3040217"/>
                  </a:ext>
                </a:extLst>
              </a:tr>
              <a:tr h="2928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dirty="0">
                        <a:solidFill>
                          <a:sysClr val="windowText" lastClr="000000"/>
                        </a:solidFill>
                        <a:latin typeface="조선일보명조" panose="02030304000000000000" pitchFamily="18" charset="-127"/>
                        <a:ea typeface="조선일보명조" panose="02030304000000000000" pitchFamily="18" charset="-127"/>
                        <a:cs typeface="조선일보명조" panose="02030304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err="1">
                          <a:latin typeface="조선일보명조" panose="02030304000000000000" pitchFamily="18" charset="-127"/>
                          <a:ea typeface="조선일보명조" panose="02030304000000000000" pitchFamily="18" charset="-127"/>
                          <a:cs typeface="조선일보명조" panose="02030304000000000000" pitchFamily="18" charset="-127"/>
                        </a:rPr>
                        <a:t>Seo</a:t>
                      </a:r>
                      <a:r>
                        <a:rPr lang="en-US" altLang="ko-KR" sz="1400" b="0" dirty="0">
                          <a:latin typeface="조선일보명조" panose="02030304000000000000" pitchFamily="18" charset="-127"/>
                          <a:ea typeface="조선일보명조" panose="02030304000000000000" pitchFamily="18" charset="-127"/>
                          <a:cs typeface="조선일보명조" panose="02030304000000000000" pitchFamily="18" charset="-127"/>
                        </a:rPr>
                        <a:t> Jae Ick (</a:t>
                      </a:r>
                      <a:r>
                        <a:rPr lang="en-US" altLang="ko-KR" sz="1400" dirty="0">
                          <a:latin typeface="조선일보명조" panose="02030304000000000000" pitchFamily="18" charset="-127"/>
                          <a:ea typeface="조선일보명조" panose="02030304000000000000" pitchFamily="18" charset="-127"/>
                          <a:cs typeface="조선일보명조" panose="02030304000000000000" pitchFamily="18" charset="-127"/>
                        </a:rPr>
                        <a:t>20144773)</a:t>
                      </a:r>
                      <a:endParaRPr lang="en-US" altLang="ko-KR" sz="1400" b="0" dirty="0">
                        <a:latin typeface="조선일보명조" panose="02030304000000000000" pitchFamily="18" charset="-127"/>
                        <a:ea typeface="조선일보명조" panose="02030304000000000000" pitchFamily="18" charset="-127"/>
                        <a:cs typeface="조선일보명조" panose="02030304000000000000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7847229"/>
                  </a:ext>
                </a:extLst>
              </a:tr>
              <a:tr h="2928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latin typeface="조선일보명조" panose="02030304000000000000" pitchFamily="18" charset="-127"/>
                          <a:ea typeface="조선일보명조" panose="02030304000000000000" pitchFamily="18" charset="-127"/>
                          <a:cs typeface="조선일보명조" panose="02030304000000000000" pitchFamily="18" charset="-127"/>
                        </a:rPr>
                        <a:t>presenter</a:t>
                      </a:r>
                      <a:endParaRPr lang="ko-KR" altLang="en-US" sz="1400" b="1" dirty="0">
                        <a:solidFill>
                          <a:sysClr val="windowText" lastClr="000000"/>
                        </a:solidFill>
                        <a:latin typeface="조선일보명조" panose="02030304000000000000" pitchFamily="18" charset="-127"/>
                        <a:ea typeface="조선일보명조" panose="02030304000000000000" pitchFamily="18" charset="-127"/>
                        <a:cs typeface="조선일보명조" panose="02030304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조선일보명조" panose="02030304000000000000" pitchFamily="18" charset="-127"/>
                          <a:ea typeface="조선일보명조" panose="02030304000000000000" pitchFamily="18" charset="-127"/>
                          <a:cs typeface="조선일보명조" panose="02030304000000000000" pitchFamily="18" charset="-127"/>
                        </a:rPr>
                        <a:t>Lee Yun </a:t>
                      </a:r>
                      <a:r>
                        <a:rPr lang="en-US" altLang="ko-KR" sz="1400" dirty="0" err="1">
                          <a:latin typeface="조선일보명조" panose="02030304000000000000" pitchFamily="18" charset="-127"/>
                          <a:ea typeface="조선일보명조" panose="02030304000000000000" pitchFamily="18" charset="-127"/>
                          <a:cs typeface="조선일보명조" panose="02030304000000000000" pitchFamily="18" charset="-127"/>
                        </a:rPr>
                        <a:t>hyuck</a:t>
                      </a:r>
                      <a:r>
                        <a:rPr lang="en-US" altLang="ko-KR" sz="1400" dirty="0">
                          <a:latin typeface="조선일보명조" panose="02030304000000000000" pitchFamily="18" charset="-127"/>
                          <a:ea typeface="조선일보명조" panose="02030304000000000000" pitchFamily="18" charset="-127"/>
                          <a:cs typeface="조선일보명조" panose="02030304000000000000" pitchFamily="18" charset="-127"/>
                        </a:rPr>
                        <a:t> (20165062)</a:t>
                      </a:r>
                      <a:endParaRPr lang="en-US" altLang="ko-KR" sz="1400" b="0" dirty="0">
                        <a:latin typeface="조선일보명조" panose="02030304000000000000" pitchFamily="18" charset="-127"/>
                        <a:ea typeface="조선일보명조" panose="02030304000000000000" pitchFamily="18" charset="-127"/>
                        <a:cs typeface="조선일보명조" panose="02030304000000000000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572193"/>
                  </a:ext>
                </a:extLst>
              </a:tr>
              <a:tr h="2928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latin typeface="조선일보명조" panose="02030304000000000000" pitchFamily="18" charset="-127"/>
                          <a:ea typeface="조선일보명조" panose="02030304000000000000" pitchFamily="18" charset="-127"/>
                          <a:cs typeface="조선일보명조" panose="02030304000000000000" pitchFamily="18" charset="-127"/>
                        </a:rPr>
                        <a:t>Announcement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latin typeface="조선일보명조" panose="02030304000000000000" pitchFamily="18" charset="-127"/>
                          <a:ea typeface="조선일보명조" panose="02030304000000000000" pitchFamily="18" charset="-127"/>
                          <a:cs typeface="조선일보명조" panose="02030304000000000000" pitchFamily="18" charset="-127"/>
                        </a:rPr>
                        <a:t>2019.06.13.</a:t>
                      </a:r>
                      <a:endParaRPr lang="ko-KR" altLang="en-US" sz="1400" b="1" dirty="0">
                        <a:solidFill>
                          <a:sysClr val="windowText" lastClr="000000"/>
                        </a:solidFill>
                        <a:latin typeface="조선일보명조" panose="02030304000000000000" pitchFamily="18" charset="-127"/>
                        <a:ea typeface="조선일보명조" panose="02030304000000000000" pitchFamily="18" charset="-127"/>
                        <a:cs typeface="조선일보명조" panose="02030304000000000000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33062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27090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6884EF8-13B8-4906-AFA1-F7D11047E8A5}"/>
              </a:ext>
            </a:extLst>
          </p:cNvPr>
          <p:cNvSpPr/>
          <p:nvPr/>
        </p:nvSpPr>
        <p:spPr>
          <a:xfrm>
            <a:off x="349623" y="432111"/>
            <a:ext cx="125506" cy="80791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2E0AF2E-A9E8-4669-AA0E-A190B65FCAD7}"/>
              </a:ext>
            </a:extLst>
          </p:cNvPr>
          <p:cNvSpPr/>
          <p:nvPr/>
        </p:nvSpPr>
        <p:spPr>
          <a:xfrm>
            <a:off x="475129" y="333862"/>
            <a:ext cx="70283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T-SA: </a:t>
            </a:r>
            <a:r>
              <a:rPr lang="en-US" altLang="ko-KR" sz="24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Application of API</a:t>
            </a:r>
            <a:endParaRPr lang="en-US" altLang="ko-KR" sz="2400" b="1" dirty="0">
              <a:solidFill>
                <a:sysClr val="windowText" lastClr="000000"/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3E29847-E268-4ADF-BB50-3923ADBD8563}"/>
              </a:ext>
            </a:extLst>
          </p:cNvPr>
          <p:cNvSpPr txBox="1"/>
          <p:nvPr/>
        </p:nvSpPr>
        <p:spPr>
          <a:xfrm>
            <a:off x="349623" y="1560464"/>
            <a:ext cx="44744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Twitter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API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TYPE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4391DC07-52A9-4477-B8FD-8A8DFD1AD7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6809" y="2552986"/>
            <a:ext cx="1873521" cy="217121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F2491876-09F0-467F-A794-DC787FA2C871}"/>
              </a:ext>
            </a:extLst>
          </p:cNvPr>
          <p:cNvSpPr/>
          <p:nvPr/>
        </p:nvSpPr>
        <p:spPr>
          <a:xfrm>
            <a:off x="3505443" y="3317380"/>
            <a:ext cx="718631" cy="17218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23AFEBE9-F857-494A-BF35-646095DE7C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0551" y="2552987"/>
            <a:ext cx="4664904" cy="2168775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D9C7AF60-64FD-4908-B77D-BD8CB89F9BDE}"/>
              </a:ext>
            </a:extLst>
          </p:cNvPr>
          <p:cNvCxnSpPr>
            <a:cxnSpLocks/>
          </p:cNvCxnSpPr>
          <p:nvPr/>
        </p:nvCxnSpPr>
        <p:spPr>
          <a:xfrm>
            <a:off x="4756200" y="3510510"/>
            <a:ext cx="25628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82A144E-CC3B-40E7-866A-1EF663DB47D7}"/>
              </a:ext>
            </a:extLst>
          </p:cNvPr>
          <p:cNvSpPr/>
          <p:nvPr/>
        </p:nvSpPr>
        <p:spPr>
          <a:xfrm>
            <a:off x="9333042" y="2671933"/>
            <a:ext cx="360226" cy="2418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542B922-755E-435B-9DDB-4B5B109C2415}"/>
              </a:ext>
            </a:extLst>
          </p:cNvPr>
          <p:cNvSpPr/>
          <p:nvPr/>
        </p:nvSpPr>
        <p:spPr>
          <a:xfrm>
            <a:off x="3354253" y="2606623"/>
            <a:ext cx="718631" cy="17218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8E709A0-853A-4DCC-908E-0927D452C587}"/>
              </a:ext>
            </a:extLst>
          </p:cNvPr>
          <p:cNvSpPr txBox="1"/>
          <p:nvPr/>
        </p:nvSpPr>
        <p:spPr>
          <a:xfrm>
            <a:off x="475129" y="916859"/>
            <a:ext cx="67762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2">
                    <a:lumMod val="7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Twitter keyword Search API based the 19</a:t>
            </a:r>
            <a:r>
              <a:rPr lang="en-US" altLang="ko-KR" sz="1600" b="1" baseline="30000" dirty="0">
                <a:solidFill>
                  <a:schemeClr val="bg2">
                    <a:lumMod val="7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th</a:t>
            </a:r>
            <a:r>
              <a:rPr lang="en-US" altLang="ko-KR" sz="1600" b="1" dirty="0">
                <a:solidFill>
                  <a:schemeClr val="bg2">
                    <a:lumMod val="7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President Election Vote Analysis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0C942C6-81D3-4D79-8932-C5420EC07634}"/>
              </a:ext>
            </a:extLst>
          </p:cNvPr>
          <p:cNvSpPr/>
          <p:nvPr/>
        </p:nvSpPr>
        <p:spPr>
          <a:xfrm>
            <a:off x="571500" y="5463628"/>
            <a:ext cx="112955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rgbClr val="000000"/>
                </a:solidFill>
                <a:latin typeface="Noto Sans"/>
              </a:rPr>
              <a:t>After logging in to the Twitter developer's site, you can upgrade it through Subscription.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2449856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8D6BA7C-C1A5-44AA-8F6D-9D8959D2D0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376" y="2080633"/>
            <a:ext cx="5743480" cy="362816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C6884EF8-13B8-4906-AFA1-F7D11047E8A5}"/>
              </a:ext>
            </a:extLst>
          </p:cNvPr>
          <p:cNvSpPr/>
          <p:nvPr/>
        </p:nvSpPr>
        <p:spPr>
          <a:xfrm>
            <a:off x="349623" y="432111"/>
            <a:ext cx="125506" cy="80791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2E0AF2E-A9E8-4669-AA0E-A190B65FCAD7}"/>
              </a:ext>
            </a:extLst>
          </p:cNvPr>
          <p:cNvSpPr/>
          <p:nvPr/>
        </p:nvSpPr>
        <p:spPr>
          <a:xfrm>
            <a:off x="475129" y="333862"/>
            <a:ext cx="70283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T-SA: </a:t>
            </a:r>
            <a:r>
              <a:rPr lang="en-US" altLang="ko-KR" sz="24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Application of API</a:t>
            </a:r>
            <a:endParaRPr lang="en-US" altLang="ko-KR" sz="2400" b="1" dirty="0">
              <a:solidFill>
                <a:sysClr val="windowText" lastClr="000000"/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3E29847-E268-4ADF-BB50-3923ADBD8563}"/>
              </a:ext>
            </a:extLst>
          </p:cNvPr>
          <p:cNvSpPr txBox="1"/>
          <p:nvPr/>
        </p:nvSpPr>
        <p:spPr>
          <a:xfrm>
            <a:off x="349623" y="1560464"/>
            <a:ext cx="44744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Twitter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API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TYPE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810CFAF-D619-415D-899C-06ADE1151E3D}"/>
              </a:ext>
            </a:extLst>
          </p:cNvPr>
          <p:cNvSpPr/>
          <p:nvPr/>
        </p:nvSpPr>
        <p:spPr>
          <a:xfrm>
            <a:off x="6376815" y="2086969"/>
            <a:ext cx="5667634" cy="36218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600" b="1" dirty="0"/>
              <a:t>What's the difference between Sandbox and Premium?</a:t>
            </a:r>
          </a:p>
          <a:p>
            <a:endParaRPr lang="en-US" altLang="ko-KR" sz="1600" b="1" dirty="0"/>
          </a:p>
          <a:p>
            <a:pPr marL="342900" indent="-342900">
              <a:buAutoNum type="arabicPeriod"/>
            </a:pPr>
            <a:r>
              <a:rPr lang="en-US" altLang="ko-KR" sz="1600" dirty="0"/>
              <a:t>Increase the number of tweets you can import from 100 to 500 on a single request</a:t>
            </a:r>
          </a:p>
          <a:p>
            <a:pPr marL="342900" indent="-342900">
              <a:buAutoNum type="arabicPeriod"/>
            </a:pPr>
            <a:endParaRPr lang="en-US" altLang="ko-KR" sz="1600" dirty="0"/>
          </a:p>
          <a:p>
            <a:pPr marL="342900" indent="-342900">
              <a:buAutoNum type="arabicPeriod"/>
            </a:pPr>
            <a:r>
              <a:rPr lang="en-US" altLang="ko-KR" sz="1600" dirty="0"/>
              <a:t>The number of characters in a tweet that can be viewed increases from 128 to 1024 characters</a:t>
            </a:r>
          </a:p>
          <a:p>
            <a:pPr marL="342900" indent="-342900">
              <a:buAutoNum type="arabicPeriod"/>
            </a:pPr>
            <a:endParaRPr lang="en-US" altLang="ko-KR" sz="1600" dirty="0"/>
          </a:p>
          <a:p>
            <a:pPr marL="342900" indent="-342900">
              <a:buAutoNum type="arabicPeriod"/>
            </a:pPr>
            <a:r>
              <a:rPr lang="en-US" altLang="ko-KR" sz="1600" dirty="0"/>
              <a:t>Increase the number of requests per minute from 30 to 60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F629D94-076D-4528-9B8B-40625E3D92DF}"/>
              </a:ext>
            </a:extLst>
          </p:cNvPr>
          <p:cNvSpPr/>
          <p:nvPr/>
        </p:nvSpPr>
        <p:spPr>
          <a:xfrm>
            <a:off x="2278085" y="2623190"/>
            <a:ext cx="3817915" cy="19966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FA73ACC-C47D-484A-9B06-7D9FB5173128}"/>
              </a:ext>
            </a:extLst>
          </p:cNvPr>
          <p:cNvSpPr/>
          <p:nvPr/>
        </p:nvSpPr>
        <p:spPr>
          <a:xfrm>
            <a:off x="2278084" y="3132747"/>
            <a:ext cx="3817915" cy="19966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D59EA8E-EFF4-4BB5-910B-F51346653576}"/>
              </a:ext>
            </a:extLst>
          </p:cNvPr>
          <p:cNvSpPr/>
          <p:nvPr/>
        </p:nvSpPr>
        <p:spPr>
          <a:xfrm>
            <a:off x="2283575" y="3628168"/>
            <a:ext cx="3817915" cy="19966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3B2F0F7-4C5F-4086-B60D-9D0C4D06F854}"/>
              </a:ext>
            </a:extLst>
          </p:cNvPr>
          <p:cNvSpPr/>
          <p:nvPr/>
        </p:nvSpPr>
        <p:spPr>
          <a:xfrm>
            <a:off x="4873709" y="4709539"/>
            <a:ext cx="461863" cy="19966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1133C7A-27E1-4002-A52D-2CAF7864C40E}"/>
              </a:ext>
            </a:extLst>
          </p:cNvPr>
          <p:cNvSpPr/>
          <p:nvPr/>
        </p:nvSpPr>
        <p:spPr>
          <a:xfrm>
            <a:off x="2907220" y="4714302"/>
            <a:ext cx="591696" cy="19966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8E709A0-853A-4DCC-908E-0927D452C587}"/>
              </a:ext>
            </a:extLst>
          </p:cNvPr>
          <p:cNvSpPr txBox="1"/>
          <p:nvPr/>
        </p:nvSpPr>
        <p:spPr>
          <a:xfrm>
            <a:off x="475129" y="916859"/>
            <a:ext cx="67762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2">
                    <a:lumMod val="7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Twitter keyword Search API based the 19</a:t>
            </a:r>
            <a:r>
              <a:rPr lang="en-US" altLang="ko-KR" sz="1600" b="1" baseline="30000" dirty="0">
                <a:solidFill>
                  <a:schemeClr val="bg2">
                    <a:lumMod val="7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th</a:t>
            </a:r>
            <a:r>
              <a:rPr lang="en-US" altLang="ko-KR" sz="1600" b="1" dirty="0">
                <a:solidFill>
                  <a:schemeClr val="bg2">
                    <a:lumMod val="7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President Election Vote Analysis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534EDF5-51F5-43F9-B3E6-12C5510035B7}"/>
              </a:ext>
            </a:extLst>
          </p:cNvPr>
          <p:cNvSpPr/>
          <p:nvPr/>
        </p:nvSpPr>
        <p:spPr>
          <a:xfrm>
            <a:off x="4187041" y="6066690"/>
            <a:ext cx="38985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So we used the premium version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4546087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6884EF8-13B8-4906-AFA1-F7D11047E8A5}"/>
              </a:ext>
            </a:extLst>
          </p:cNvPr>
          <p:cNvSpPr/>
          <p:nvPr/>
        </p:nvSpPr>
        <p:spPr>
          <a:xfrm>
            <a:off x="349623" y="432111"/>
            <a:ext cx="125506" cy="80791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2E0AF2E-A9E8-4669-AA0E-A190B65FCAD7}"/>
              </a:ext>
            </a:extLst>
          </p:cNvPr>
          <p:cNvSpPr/>
          <p:nvPr/>
        </p:nvSpPr>
        <p:spPr>
          <a:xfrm>
            <a:off x="475129" y="333862"/>
            <a:ext cx="70283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T-SA: </a:t>
            </a:r>
            <a:r>
              <a:rPr lang="en-US" altLang="ko-KR" sz="24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Implementation</a:t>
            </a:r>
            <a:endParaRPr lang="ko-KR" altLang="en-US" sz="2400" b="1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E709A0-853A-4DCC-908E-0927D452C587}"/>
              </a:ext>
            </a:extLst>
          </p:cNvPr>
          <p:cNvSpPr txBox="1"/>
          <p:nvPr/>
        </p:nvSpPr>
        <p:spPr>
          <a:xfrm>
            <a:off x="475129" y="916859"/>
            <a:ext cx="67762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2">
                    <a:lumMod val="7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Twitter keyword Search API based the 19</a:t>
            </a:r>
            <a:r>
              <a:rPr lang="en-US" altLang="ko-KR" sz="1600" b="1" baseline="30000" dirty="0">
                <a:solidFill>
                  <a:schemeClr val="bg2">
                    <a:lumMod val="7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th</a:t>
            </a:r>
            <a:r>
              <a:rPr lang="en-US" altLang="ko-KR" sz="1600" b="1" dirty="0">
                <a:solidFill>
                  <a:schemeClr val="bg2">
                    <a:lumMod val="7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President Election Vote Analysis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09FC366-DD2A-4C5C-9CB0-0AFDC624732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966"/>
          <a:stretch/>
        </p:blipFill>
        <p:spPr>
          <a:xfrm>
            <a:off x="1129555" y="1625861"/>
            <a:ext cx="3783806" cy="4970034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81634A53-5678-46CC-A0B0-6F81A1772EFE}"/>
              </a:ext>
            </a:extLst>
          </p:cNvPr>
          <p:cNvSpPr/>
          <p:nvPr/>
        </p:nvSpPr>
        <p:spPr>
          <a:xfrm>
            <a:off x="1019739" y="1164851"/>
            <a:ext cx="251684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rgbClr val="000000"/>
                </a:solidFill>
                <a:latin typeface="Noto Sans"/>
              </a:rPr>
              <a:t>Execution of T-SA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79F9292-4C71-4F57-9B65-7B2D2E05E455}"/>
              </a:ext>
            </a:extLst>
          </p:cNvPr>
          <p:cNvSpPr/>
          <p:nvPr/>
        </p:nvSpPr>
        <p:spPr>
          <a:xfrm>
            <a:off x="5214116" y="2548061"/>
            <a:ext cx="5745239" cy="14485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</a:rPr>
              <a:t>for x in range(0, </a:t>
            </a:r>
            <a:r>
              <a:rPr lang="en-US" altLang="ko-KR" sz="1600" dirty="0" err="1">
                <a:solidFill>
                  <a:schemeClr val="tx1"/>
                </a:solidFill>
              </a:rPr>
              <a:t>len</a:t>
            </a:r>
            <a:r>
              <a:rPr lang="en-US" altLang="ko-KR" sz="1600" dirty="0">
                <a:solidFill>
                  <a:schemeClr val="tx1"/>
                </a:solidFill>
              </a:rPr>
              <a:t>(Title)):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    for y in range(0, </a:t>
            </a:r>
            <a:r>
              <a:rPr lang="en-US" altLang="ko-KR" sz="1600" dirty="0" err="1">
                <a:solidFill>
                  <a:schemeClr val="tx1"/>
                </a:solidFill>
              </a:rPr>
              <a:t>len</a:t>
            </a:r>
            <a:r>
              <a:rPr lang="en-US" altLang="ko-KR" sz="1600" dirty="0">
                <a:solidFill>
                  <a:schemeClr val="tx1"/>
                </a:solidFill>
              </a:rPr>
              <a:t>(Title[x])):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        print('%</a:t>
            </a:r>
            <a:r>
              <a:rPr lang="en-US" altLang="ko-KR" sz="1600" dirty="0" err="1">
                <a:solidFill>
                  <a:schemeClr val="tx1"/>
                </a:solidFill>
              </a:rPr>
              <a:t>s.%s</a:t>
            </a:r>
            <a:r>
              <a:rPr lang="en-US" altLang="ko-KR" sz="1600" dirty="0">
                <a:solidFill>
                  <a:schemeClr val="tx1"/>
                </a:solidFill>
              </a:rPr>
              <a:t>' % (x + 1, Title[x][y])) if y == 0 else print('\</a:t>
            </a:r>
            <a:r>
              <a:rPr lang="en-US" altLang="ko-KR" sz="1600" dirty="0" err="1">
                <a:solidFill>
                  <a:schemeClr val="tx1"/>
                </a:solidFill>
              </a:rPr>
              <a:t>t%s%s</a:t>
            </a:r>
            <a:r>
              <a:rPr lang="en-US" altLang="ko-KR" sz="1600" dirty="0">
                <a:solidFill>
                  <a:schemeClr val="tx1"/>
                </a:solidFill>
              </a:rPr>
              <a:t>.%s' % (x + 1, y, Title[x][y]))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print('Choice Number(XX) &gt;&gt;&gt;')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4B4DC94-7F36-4A14-A9F7-75F542E14435}"/>
              </a:ext>
            </a:extLst>
          </p:cNvPr>
          <p:cNvSpPr/>
          <p:nvPr/>
        </p:nvSpPr>
        <p:spPr>
          <a:xfrm>
            <a:off x="5214116" y="425879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b="1" dirty="0"/>
              <a:t>Print the contents of the Title list using a repeated statement to reduce the use of the Print function.</a:t>
            </a:r>
            <a:endParaRPr lang="ko-KR" altLang="en-US" b="1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80E080D-58FF-40F6-A4CC-39FEFF2F7BA0}"/>
              </a:ext>
            </a:extLst>
          </p:cNvPr>
          <p:cNvSpPr/>
          <p:nvPr/>
        </p:nvSpPr>
        <p:spPr>
          <a:xfrm>
            <a:off x="5214116" y="5167343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b="1" dirty="0"/>
              <a:t>Each number has the function of importing data from a Twitter, storing or normalizing the data.</a:t>
            </a:r>
            <a:endParaRPr lang="ko-KR" altLang="en-US" b="1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FF7B432-DE94-41F9-A07F-A2F47EDF1C1E}"/>
              </a:ext>
            </a:extLst>
          </p:cNvPr>
          <p:cNvSpPr/>
          <p:nvPr/>
        </p:nvSpPr>
        <p:spPr>
          <a:xfrm>
            <a:off x="7153835" y="2649072"/>
            <a:ext cx="504265" cy="26894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58F23933-8EEC-4E40-9AE8-336737567B8D}"/>
              </a:ext>
            </a:extLst>
          </p:cNvPr>
          <p:cNvCxnSpPr>
            <a:stCxn id="13" idx="0"/>
          </p:cNvCxnSpPr>
          <p:nvPr/>
        </p:nvCxnSpPr>
        <p:spPr>
          <a:xfrm flipV="1">
            <a:off x="7405968" y="2285844"/>
            <a:ext cx="252132" cy="36322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AAC7977-DC7E-47D1-A154-0EA7B88E7B9D}"/>
              </a:ext>
            </a:extLst>
          </p:cNvPr>
          <p:cNvSpPr/>
          <p:nvPr/>
        </p:nvSpPr>
        <p:spPr>
          <a:xfrm>
            <a:off x="7587254" y="2082957"/>
            <a:ext cx="25500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/>
              <a:t>Title list stored of python list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2894875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6884EF8-13B8-4906-AFA1-F7D11047E8A5}"/>
              </a:ext>
            </a:extLst>
          </p:cNvPr>
          <p:cNvSpPr/>
          <p:nvPr/>
        </p:nvSpPr>
        <p:spPr>
          <a:xfrm>
            <a:off x="349623" y="432111"/>
            <a:ext cx="125506" cy="80791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2E0AF2E-A9E8-4669-AA0E-A190B65FCAD7}"/>
              </a:ext>
            </a:extLst>
          </p:cNvPr>
          <p:cNvSpPr/>
          <p:nvPr/>
        </p:nvSpPr>
        <p:spPr>
          <a:xfrm>
            <a:off x="475129" y="333862"/>
            <a:ext cx="70283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T-SA: </a:t>
            </a:r>
            <a:r>
              <a:rPr lang="en-US" altLang="ko-KR" sz="24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Implementation</a:t>
            </a:r>
            <a:endParaRPr lang="ko-KR" altLang="en-US" sz="2400" b="1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E709A0-853A-4DCC-908E-0927D452C587}"/>
              </a:ext>
            </a:extLst>
          </p:cNvPr>
          <p:cNvSpPr txBox="1"/>
          <p:nvPr/>
        </p:nvSpPr>
        <p:spPr>
          <a:xfrm>
            <a:off x="475129" y="916859"/>
            <a:ext cx="67762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2">
                    <a:lumMod val="7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Twitter keyword Search API based the 19</a:t>
            </a:r>
            <a:r>
              <a:rPr lang="en-US" altLang="ko-KR" sz="1600" b="1" baseline="30000" dirty="0">
                <a:solidFill>
                  <a:schemeClr val="bg2">
                    <a:lumMod val="7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th</a:t>
            </a:r>
            <a:r>
              <a:rPr lang="en-US" altLang="ko-KR" sz="1600" b="1" dirty="0">
                <a:solidFill>
                  <a:schemeClr val="bg2">
                    <a:lumMod val="7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President Election Vote Analysis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8BB2836-A3A8-4B9F-A69E-63906A9B3D55}"/>
              </a:ext>
            </a:extLst>
          </p:cNvPr>
          <p:cNvSpPr/>
          <p:nvPr/>
        </p:nvSpPr>
        <p:spPr>
          <a:xfrm>
            <a:off x="248640" y="1338273"/>
            <a:ext cx="43113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Execution of T-SA number 11, Search</a:t>
            </a:r>
            <a:endParaRPr lang="ko-KR" alt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989339-09E6-4497-951D-81A5AA9DDC25}"/>
              </a:ext>
            </a:extLst>
          </p:cNvPr>
          <p:cNvSpPr txBox="1"/>
          <p:nvPr/>
        </p:nvSpPr>
        <p:spPr>
          <a:xfrm>
            <a:off x="248640" y="1838410"/>
            <a:ext cx="50086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Run through </a:t>
            </a:r>
            <a:r>
              <a:rPr lang="en-US" altLang="ko-KR" sz="1600" dirty="0" err="1"/>
              <a:t>SearchTweet</a:t>
            </a:r>
            <a:r>
              <a:rPr lang="en-US" altLang="ko-KR" sz="1600" dirty="0"/>
              <a:t> function on TwitterAPI.py</a:t>
            </a:r>
            <a:endParaRPr lang="ko-KR" altLang="en-US" sz="16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8012B7B-5149-4258-BCA3-2BAC77B7B020}"/>
              </a:ext>
            </a:extLst>
          </p:cNvPr>
          <p:cNvSpPr/>
          <p:nvPr/>
        </p:nvSpPr>
        <p:spPr>
          <a:xfrm>
            <a:off x="2115669" y="2756657"/>
            <a:ext cx="8184777" cy="5109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err="1">
                <a:solidFill>
                  <a:schemeClr val="tx1"/>
                </a:solidFill>
              </a:rPr>
              <a:t>requests.get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en-US" altLang="ko-KR" b="1" dirty="0" err="1">
                <a:solidFill>
                  <a:srgbClr val="FF0000"/>
                </a:solidFill>
              </a:rPr>
              <a:t>searchUrl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en-US" altLang="ko-KR" b="1" dirty="0">
                <a:solidFill>
                  <a:srgbClr val="FF0000"/>
                </a:solidFill>
              </a:rPr>
              <a:t>headers</a:t>
            </a:r>
            <a:r>
              <a:rPr lang="en-US" altLang="ko-KR" dirty="0">
                <a:solidFill>
                  <a:schemeClr val="tx1"/>
                </a:solidFill>
              </a:rPr>
              <a:t> = </a:t>
            </a:r>
            <a:r>
              <a:rPr lang="en-US" altLang="ko-KR" dirty="0" err="1">
                <a:solidFill>
                  <a:schemeClr val="tx1"/>
                </a:solidFill>
              </a:rPr>
              <a:t>searchHeaders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en-US" altLang="ko-KR" b="1" dirty="0">
                <a:solidFill>
                  <a:srgbClr val="FF0000"/>
                </a:solidFill>
              </a:rPr>
              <a:t>params</a:t>
            </a:r>
            <a:r>
              <a:rPr lang="en-US" altLang="ko-KR" dirty="0">
                <a:solidFill>
                  <a:schemeClr val="tx1"/>
                </a:solidFill>
              </a:rPr>
              <a:t> = </a:t>
            </a:r>
            <a:r>
              <a:rPr lang="en-US" altLang="ko-KR" dirty="0" err="1">
                <a:solidFill>
                  <a:schemeClr val="tx1"/>
                </a:solidFill>
              </a:rPr>
              <a:t>searchParams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165CA9-C89C-4590-8966-01DD4F887400}"/>
              </a:ext>
            </a:extLst>
          </p:cNvPr>
          <p:cNvSpPr txBox="1"/>
          <p:nvPr/>
        </p:nvSpPr>
        <p:spPr>
          <a:xfrm>
            <a:off x="2115670" y="2387325"/>
            <a:ext cx="3457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/>
              <a:t>Request Tweets from </a:t>
            </a:r>
            <a:r>
              <a:rPr lang="en-US" altLang="ko-KR" b="1" dirty="0" err="1"/>
              <a:t>fullarchive</a:t>
            </a:r>
            <a:endParaRPr lang="ko-KR" altLang="en-US" sz="1600" b="1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D07C72F-93A4-4245-9CF2-F2BC1D933B13}"/>
              </a:ext>
            </a:extLst>
          </p:cNvPr>
          <p:cNvSpPr/>
          <p:nvPr/>
        </p:nvSpPr>
        <p:spPr>
          <a:xfrm>
            <a:off x="2115670" y="4016888"/>
            <a:ext cx="870361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/>
              <a:t>headers</a:t>
            </a:r>
            <a:r>
              <a:rPr lang="en-US" altLang="ko-KR" dirty="0"/>
              <a:t> means the accessible key that was previously issued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8C541B1-5EC3-4B3A-9642-1436B9D4AC36}"/>
              </a:ext>
            </a:extLst>
          </p:cNvPr>
          <p:cNvSpPr/>
          <p:nvPr/>
        </p:nvSpPr>
        <p:spPr>
          <a:xfrm>
            <a:off x="2115670" y="4680601"/>
            <a:ext cx="8110818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/>
              <a:t>params</a:t>
            </a:r>
            <a:r>
              <a:rPr lang="en-US" altLang="ko-KR" dirty="0"/>
              <a:t> is a search query that brings out tweets mentioned by five candidates during the election.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406E293-C2F2-42B3-B592-FBDC6AD3DD1E}"/>
              </a:ext>
            </a:extLst>
          </p:cNvPr>
          <p:cNvSpPr/>
          <p:nvPr/>
        </p:nvSpPr>
        <p:spPr>
          <a:xfrm>
            <a:off x="2115670" y="3353175"/>
            <a:ext cx="62142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1" dirty="0" err="1"/>
              <a:t>searchUrl</a:t>
            </a:r>
            <a:r>
              <a:rPr lang="en-US" altLang="ko-KR" dirty="0"/>
              <a:t> means Response, an array of Tweet JSON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7264054-70E3-487F-A6D0-ADBDC5E44588}"/>
              </a:ext>
            </a:extLst>
          </p:cNvPr>
          <p:cNvSpPr/>
          <p:nvPr/>
        </p:nvSpPr>
        <p:spPr>
          <a:xfrm>
            <a:off x="8414133" y="6292873"/>
            <a:ext cx="36247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Do the same way for number 12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1448D65-DD73-42D5-85EE-2BC228F8D057}"/>
              </a:ext>
            </a:extLst>
          </p:cNvPr>
          <p:cNvSpPr/>
          <p:nvPr/>
        </p:nvSpPr>
        <p:spPr>
          <a:xfrm>
            <a:off x="2617130" y="5674265"/>
            <a:ext cx="69577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/>
              <a:t>Candidates : Hong Joon-</a:t>
            </a:r>
            <a:r>
              <a:rPr lang="en-US" altLang="ko-KR" sz="1200" dirty="0" err="1"/>
              <a:t>pyo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Ahn</a:t>
            </a:r>
            <a:r>
              <a:rPr lang="en-US" altLang="ko-KR" sz="1200" dirty="0"/>
              <a:t> Cheol-</a:t>
            </a:r>
            <a:r>
              <a:rPr lang="en-US" altLang="ko-KR" sz="1200" dirty="0" err="1"/>
              <a:t>soo</a:t>
            </a:r>
            <a:r>
              <a:rPr lang="en-US" altLang="ko-KR" sz="1200" dirty="0"/>
              <a:t> and Moon Jae-in, </a:t>
            </a:r>
            <a:r>
              <a:rPr lang="en-US" altLang="ko-KR" sz="1200" dirty="0" err="1"/>
              <a:t>Yoo</a:t>
            </a:r>
            <a:r>
              <a:rPr lang="en-US" altLang="ko-KR" sz="1200" dirty="0"/>
              <a:t> Seung-min, Sim Sang-</a:t>
            </a:r>
            <a:r>
              <a:rPr lang="en-US" altLang="ko-KR" sz="1200" dirty="0" err="1"/>
              <a:t>jung</a:t>
            </a:r>
            <a:r>
              <a:rPr lang="en-US" altLang="ko-KR" sz="1200" dirty="0"/>
              <a:t>. </a:t>
            </a:r>
            <a:endParaRPr lang="ko-KR" altLang="en-US" sz="12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D4422ED-1932-47E9-9284-B0EBC6F5D3E6}"/>
              </a:ext>
            </a:extLst>
          </p:cNvPr>
          <p:cNvSpPr/>
          <p:nvPr/>
        </p:nvSpPr>
        <p:spPr>
          <a:xfrm>
            <a:off x="2617129" y="5941141"/>
            <a:ext cx="695773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/>
              <a:t>election period : 2017.04.18 ~ 2017.05.10  </a:t>
            </a:r>
            <a:endParaRPr lang="ko-KR" altLang="en-US" sz="12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26A22CB-452F-4F92-94D3-22BCBA1E8B6D}"/>
              </a:ext>
            </a:extLst>
          </p:cNvPr>
          <p:cNvSpPr/>
          <p:nvPr/>
        </p:nvSpPr>
        <p:spPr>
          <a:xfrm>
            <a:off x="5791201" y="2499703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200" dirty="0"/>
              <a:t>Tweets Per Response (10~500, Sandbox(~100), Premium(~500))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0291079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>
            <a:extLst>
              <a:ext uri="{FF2B5EF4-FFF2-40B4-BE49-F238E27FC236}">
                <a16:creationId xmlns:a16="http://schemas.microsoft.com/office/drawing/2014/main" id="{FFFECCBC-428C-4FF3-9447-9AC406B3BBD5}"/>
              </a:ext>
            </a:extLst>
          </p:cNvPr>
          <p:cNvSpPr/>
          <p:nvPr/>
        </p:nvSpPr>
        <p:spPr>
          <a:xfrm>
            <a:off x="475129" y="3056965"/>
            <a:ext cx="9986683" cy="260872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{ "statuses": [ { "</a:t>
            </a:r>
            <a:r>
              <a:rPr lang="en-US" altLang="ko-KR" sz="1200" dirty="0" err="1"/>
              <a:t>created_at</a:t>
            </a:r>
            <a:r>
              <a:rPr lang="en-US" altLang="ko-KR" sz="1200" dirty="0"/>
              <a:t>": "Mon May 06 20:01:29 +0000 2019", "id": 1125490788736032770, "</a:t>
            </a:r>
            <a:r>
              <a:rPr lang="en-US" altLang="ko-KR" sz="1200" dirty="0" err="1"/>
              <a:t>id_str</a:t>
            </a:r>
            <a:r>
              <a:rPr lang="en-US" altLang="ko-KR" sz="1200" dirty="0"/>
              <a:t>": "1125490788736032770", "text": "Today's new update means that you can finally add Pizza Cat to your Retweet with comments! Learn more about this ne… https://t.co/Rbc9TF2s5X", "truncated": true, "entities": { "hashtags": [], "symbols": [], "</a:t>
            </a:r>
            <a:r>
              <a:rPr lang="en-US" altLang="ko-KR" sz="1200" dirty="0" err="1"/>
              <a:t>user_mentions</a:t>
            </a:r>
            <a:r>
              <a:rPr lang="en-US" altLang="ko-KR" sz="1200" dirty="0"/>
              <a:t>": [], "</a:t>
            </a:r>
            <a:r>
              <a:rPr lang="en-US" altLang="ko-KR" sz="1200" dirty="0" err="1"/>
              <a:t>urls</a:t>
            </a:r>
            <a:r>
              <a:rPr lang="en-US" altLang="ko-KR" sz="1200" dirty="0"/>
              <a:t>": [ { "</a:t>
            </a:r>
            <a:r>
              <a:rPr lang="en-US" altLang="ko-KR" sz="1200" dirty="0" err="1"/>
              <a:t>url</a:t>
            </a:r>
            <a:r>
              <a:rPr lang="en-US" altLang="ko-KR" sz="1200" dirty="0"/>
              <a:t>": "https://t.co/Rbc9TF2s5X", "</a:t>
            </a:r>
            <a:r>
              <a:rPr lang="en-US" altLang="ko-KR" sz="1200" dirty="0" err="1"/>
              <a:t>expanded_url</a:t>
            </a:r>
            <a:r>
              <a:rPr lang="en-US" altLang="ko-KR" sz="1200" dirty="0"/>
              <a:t>": "https://twitter.com/</a:t>
            </a:r>
            <a:r>
              <a:rPr lang="en-US" altLang="ko-KR" sz="1200" dirty="0" err="1"/>
              <a:t>i</a:t>
            </a:r>
            <a:r>
              <a:rPr lang="en-US" altLang="ko-KR" sz="1200" dirty="0"/>
              <a:t>/web/status/1125490788736032770", "</a:t>
            </a:r>
            <a:r>
              <a:rPr lang="en-US" altLang="ko-KR" sz="1200" dirty="0" err="1"/>
              <a:t>display_url</a:t>
            </a:r>
            <a:r>
              <a:rPr lang="en-US" altLang="ko-KR" sz="1200" dirty="0"/>
              <a:t>": "twitter.com/</a:t>
            </a:r>
            <a:r>
              <a:rPr lang="en-US" altLang="ko-KR" sz="1200" dirty="0" err="1"/>
              <a:t>i</a:t>
            </a:r>
            <a:r>
              <a:rPr lang="en-US" altLang="ko-KR" sz="1200" dirty="0"/>
              <a:t>/web/status/1…", "indices": [ 117, 140 ] } ] }, "metadata": { "</a:t>
            </a:r>
            <a:r>
              <a:rPr lang="en-US" altLang="ko-KR" sz="1200" dirty="0" err="1"/>
              <a:t>iso_language_code</a:t>
            </a:r>
            <a:r>
              <a:rPr lang="en-US" altLang="ko-KR" sz="1200" dirty="0"/>
              <a:t>": "</a:t>
            </a:r>
            <a:r>
              <a:rPr lang="en-US" altLang="ko-KR" sz="1200" dirty="0" err="1"/>
              <a:t>en</a:t>
            </a:r>
            <a:r>
              <a:rPr lang="en-US" altLang="ko-KR" sz="1200" dirty="0"/>
              <a:t>", "</a:t>
            </a:r>
            <a:r>
              <a:rPr lang="en-US" altLang="ko-KR" sz="1200" dirty="0" err="1"/>
              <a:t>result_type</a:t>
            </a:r>
            <a:r>
              <a:rPr lang="en-US" altLang="ko-KR" sz="1200" dirty="0"/>
              <a:t>": "recent" }, "source": "&lt;a </a:t>
            </a:r>
            <a:r>
              <a:rPr lang="en-US" altLang="ko-KR" sz="1200" dirty="0" err="1"/>
              <a:t>href</a:t>
            </a:r>
            <a:r>
              <a:rPr lang="en-US" altLang="ko-KR" sz="1200" dirty="0"/>
              <a:t>="https://mobile.twitter.com" </a:t>
            </a:r>
            <a:r>
              <a:rPr lang="en-US" altLang="ko-KR" sz="1200" dirty="0" err="1"/>
              <a:t>rel</a:t>
            </a:r>
            <a:r>
              <a:rPr lang="en-US" altLang="ko-KR" sz="1200" dirty="0"/>
              <a:t>="</a:t>
            </a:r>
            <a:r>
              <a:rPr lang="en-US" altLang="ko-KR" sz="1200" dirty="0" err="1"/>
              <a:t>nofollow</a:t>
            </a:r>
            <a:r>
              <a:rPr lang="en-US" altLang="ko-KR" sz="1200" dirty="0"/>
              <a:t>"&gt;Twitter Web App&lt;/a&gt;", "</a:t>
            </a:r>
            <a:r>
              <a:rPr lang="en-US" altLang="ko-KR" sz="1200" dirty="0" err="1"/>
              <a:t>in_reply_to_status_id</a:t>
            </a:r>
            <a:r>
              <a:rPr lang="en-US" altLang="ko-KR" sz="1200" dirty="0"/>
              <a:t>": null, "</a:t>
            </a:r>
            <a:r>
              <a:rPr lang="en-US" altLang="ko-KR" sz="1200" dirty="0" err="1"/>
              <a:t>in_reply_to_status_id_str</a:t>
            </a:r>
            <a:r>
              <a:rPr lang="en-US" altLang="ko-KR" sz="1200" dirty="0"/>
              <a:t>": null, "</a:t>
            </a:r>
            <a:r>
              <a:rPr lang="en-US" altLang="ko-KR" sz="1200" dirty="0" err="1"/>
              <a:t>in_reply_to_user_id</a:t>
            </a:r>
            <a:r>
              <a:rPr lang="en-US" altLang="ko-KR" sz="1200" dirty="0"/>
              <a:t>": null, "</a:t>
            </a:r>
            <a:r>
              <a:rPr lang="en-US" altLang="ko-KR" sz="1200" dirty="0" err="1"/>
              <a:t>in_reply_to_user_id_str</a:t>
            </a:r>
            <a:r>
              <a:rPr lang="en-US" altLang="ko-KR" sz="1200" dirty="0"/>
              <a:t>": null, "</a:t>
            </a:r>
            <a:r>
              <a:rPr lang="en-US" altLang="ko-KR" sz="1200" dirty="0" err="1"/>
              <a:t>in_reply_to_screen_name</a:t>
            </a:r>
            <a:r>
              <a:rPr lang="en-US" altLang="ko-KR" sz="1200" dirty="0"/>
              <a:t>": null, "user": { "id": 2244994945, "</a:t>
            </a:r>
            <a:r>
              <a:rPr lang="en-US" altLang="ko-KR" sz="1200" dirty="0" err="1"/>
              <a:t>id_str</a:t>
            </a:r>
            <a:r>
              <a:rPr lang="en-US" altLang="ko-KR" sz="1200" dirty="0"/>
              <a:t>": "2244994945", "name": "Twitter Dev", "</a:t>
            </a:r>
            <a:r>
              <a:rPr lang="en-US" altLang="ko-KR" sz="1200" dirty="0" err="1"/>
              <a:t>screen_name</a:t>
            </a:r>
            <a:r>
              <a:rPr lang="en-US" altLang="ko-KR" sz="1200" dirty="0"/>
              <a:t>": "</a:t>
            </a:r>
            <a:r>
              <a:rPr lang="en-US" altLang="ko-KR" sz="1200" dirty="0" err="1"/>
              <a:t>TwitterDev</a:t>
            </a:r>
            <a:r>
              <a:rPr lang="en-US" altLang="ko-KR" sz="1200" dirty="0"/>
              <a:t>", "location": "Internet", "description": "Your official source for Twitter Platform news, updates &amp; events. Need technical help? Visit https://t.co/mGHnxZU8c1 ⌨️ #</a:t>
            </a:r>
            <a:r>
              <a:rPr lang="en-US" altLang="ko-KR" sz="1200" dirty="0" err="1"/>
              <a:t>TapIntoTwitter</a:t>
            </a:r>
            <a:r>
              <a:rPr lang="en-US" altLang="ko-KR" sz="1200" dirty="0"/>
              <a:t>", "</a:t>
            </a:r>
            <a:r>
              <a:rPr lang="en-US" altLang="ko-KR" sz="1200" dirty="0" err="1"/>
              <a:t>url</a:t>
            </a:r>
            <a:r>
              <a:rPr lang="en-US" altLang="ko-KR" sz="1200" dirty="0"/>
              <a:t>": "https://t.co/FGl7VOULyL", "entities": { "</a:t>
            </a:r>
            <a:r>
              <a:rPr lang="en-US" altLang="ko-KR" sz="1200" dirty="0" err="1"/>
              <a:t>url</a:t>
            </a:r>
            <a:r>
              <a:rPr lang="en-US" altLang="ko-KR" sz="1200" dirty="0"/>
              <a:t>": { "</a:t>
            </a:r>
            <a:r>
              <a:rPr lang="en-US" altLang="ko-KR" sz="1200" dirty="0" err="1"/>
              <a:t>urls</a:t>
            </a:r>
            <a:r>
              <a:rPr lang="en-US" altLang="ko-KR" sz="1200" dirty="0"/>
              <a:t>": [ { "</a:t>
            </a:r>
            <a:r>
              <a:rPr lang="en-US" altLang="ko-KR" sz="1200" dirty="0" err="1"/>
              <a:t>url</a:t>
            </a:r>
            <a:r>
              <a:rPr lang="en-US" altLang="ko-KR" sz="1200" dirty="0"/>
              <a:t>": "https://t.co/FGl7VOULyL", "</a:t>
            </a:r>
            <a:r>
              <a:rPr lang="en-US" altLang="ko-KR" sz="1200" dirty="0" err="1"/>
              <a:t>expanded_url</a:t>
            </a:r>
            <a:r>
              <a:rPr lang="en-US" altLang="ko-KR" sz="1200" dirty="0"/>
              <a:t>": "https://developer.twitter.com/", "</a:t>
            </a:r>
            <a:r>
              <a:rPr lang="en-US" altLang="ko-KR" sz="1200" dirty="0" err="1"/>
              <a:t>display_url</a:t>
            </a:r>
            <a:r>
              <a:rPr lang="en-US" altLang="ko-KR" sz="1200" dirty="0"/>
              <a:t>": "developer.twitter.com", "indices": [ 0, 23 ] } ] },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FB2A1449-A2BD-47F3-B712-3438C14BBB8B}"/>
              </a:ext>
            </a:extLst>
          </p:cNvPr>
          <p:cNvSpPr/>
          <p:nvPr/>
        </p:nvSpPr>
        <p:spPr>
          <a:xfrm>
            <a:off x="627529" y="3209365"/>
            <a:ext cx="9986683" cy="260872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"description": { "</a:t>
            </a:r>
            <a:r>
              <a:rPr lang="en-US" altLang="ko-KR" sz="1200" dirty="0" err="1"/>
              <a:t>urls</a:t>
            </a:r>
            <a:r>
              <a:rPr lang="en-US" altLang="ko-KR" sz="1200" dirty="0"/>
              <a:t>": [ { "</a:t>
            </a:r>
            <a:r>
              <a:rPr lang="en-US" altLang="ko-KR" sz="1200" dirty="0" err="1"/>
              <a:t>url</a:t>
            </a:r>
            <a:r>
              <a:rPr lang="en-US" altLang="ko-KR" sz="1200" dirty="0"/>
              <a:t>": "https://t.co/mGHnxZU8c1", "</a:t>
            </a:r>
            <a:r>
              <a:rPr lang="en-US" altLang="ko-KR" sz="1200" dirty="0" err="1"/>
              <a:t>expanded_url</a:t>
            </a:r>
            <a:r>
              <a:rPr lang="en-US" altLang="ko-KR" sz="1200" dirty="0"/>
              <a:t>": "https://twittercommunity.com/", "</a:t>
            </a:r>
            <a:r>
              <a:rPr lang="en-US" altLang="ko-KR" sz="1200" dirty="0" err="1"/>
              <a:t>display_url</a:t>
            </a:r>
            <a:r>
              <a:rPr lang="en-US" altLang="ko-KR" sz="1200" dirty="0"/>
              <a:t>": "twittercommunity.com", "indices": [ 93, 116 ] } ] } }, "protected": false, "</a:t>
            </a:r>
            <a:r>
              <a:rPr lang="en-US" altLang="ko-KR" sz="1200" dirty="0" err="1"/>
              <a:t>followers_count</a:t>
            </a:r>
            <a:r>
              <a:rPr lang="en-US" altLang="ko-KR" sz="1200" dirty="0"/>
              <a:t>": 501947, "</a:t>
            </a:r>
            <a:r>
              <a:rPr lang="en-US" altLang="ko-KR" sz="1200" dirty="0" err="1"/>
              <a:t>friends_count</a:t>
            </a:r>
            <a:r>
              <a:rPr lang="en-US" altLang="ko-KR" sz="1200" dirty="0"/>
              <a:t>": 1473, "</a:t>
            </a:r>
            <a:r>
              <a:rPr lang="en-US" altLang="ko-KR" sz="1200" dirty="0" err="1"/>
              <a:t>listed_count</a:t>
            </a:r>
            <a:r>
              <a:rPr lang="en-US" altLang="ko-KR" sz="1200" dirty="0"/>
              <a:t>": 1507, "</a:t>
            </a:r>
            <a:r>
              <a:rPr lang="en-US" altLang="ko-KR" sz="1200" dirty="0" err="1"/>
              <a:t>created_at</a:t>
            </a:r>
            <a:r>
              <a:rPr lang="en-US" altLang="ko-KR" sz="1200" dirty="0"/>
              <a:t>": "Sat Dec 14 04:35:55 +0000 2013", "</a:t>
            </a:r>
            <a:r>
              <a:rPr lang="en-US" altLang="ko-KR" sz="1200" dirty="0" err="1"/>
              <a:t>favourites_count</a:t>
            </a:r>
            <a:r>
              <a:rPr lang="en-US" altLang="ko-KR" sz="1200" dirty="0"/>
              <a:t>": 2186, "</a:t>
            </a:r>
            <a:r>
              <a:rPr lang="en-US" altLang="ko-KR" sz="1200" dirty="0" err="1"/>
              <a:t>utc_offset</a:t>
            </a:r>
            <a:r>
              <a:rPr lang="en-US" altLang="ko-KR" sz="1200" dirty="0"/>
              <a:t>": null, "</a:t>
            </a:r>
            <a:r>
              <a:rPr lang="en-US" altLang="ko-KR" sz="1200" dirty="0" err="1"/>
              <a:t>time_zone</a:t>
            </a:r>
            <a:r>
              <a:rPr lang="en-US" altLang="ko-KR" sz="1200" dirty="0"/>
              <a:t>": null, "</a:t>
            </a:r>
            <a:r>
              <a:rPr lang="en-US" altLang="ko-KR" sz="1200" dirty="0" err="1"/>
              <a:t>geo_enabled</a:t>
            </a:r>
            <a:r>
              <a:rPr lang="en-US" altLang="ko-KR" sz="1200" dirty="0"/>
              <a:t>": true, "verified": true, "</a:t>
            </a:r>
            <a:r>
              <a:rPr lang="en-US" altLang="ko-KR" sz="1200" dirty="0" err="1"/>
              <a:t>statuses_count</a:t>
            </a:r>
            <a:r>
              <a:rPr lang="en-US" altLang="ko-KR" sz="1200" dirty="0"/>
              <a:t>": 3389, "</a:t>
            </a:r>
            <a:r>
              <a:rPr lang="en-US" altLang="ko-KR" sz="1200" dirty="0" err="1"/>
              <a:t>lang</a:t>
            </a:r>
            <a:r>
              <a:rPr lang="en-US" altLang="ko-KR" sz="1200" dirty="0"/>
              <a:t>": "</a:t>
            </a:r>
            <a:r>
              <a:rPr lang="en-US" altLang="ko-KR" sz="1200" dirty="0" err="1"/>
              <a:t>en</a:t>
            </a:r>
            <a:r>
              <a:rPr lang="en-US" altLang="ko-KR" sz="1200" dirty="0"/>
              <a:t>", "</a:t>
            </a:r>
            <a:r>
              <a:rPr lang="en-US" altLang="ko-KR" sz="1200" dirty="0" err="1"/>
              <a:t>contributors_enabled</a:t>
            </a:r>
            <a:r>
              <a:rPr lang="en-US" altLang="ko-KR" sz="1200" dirty="0"/>
              <a:t>": false, "</a:t>
            </a:r>
            <a:r>
              <a:rPr lang="en-US" altLang="ko-KR" sz="1200" dirty="0" err="1"/>
              <a:t>is_translator</a:t>
            </a:r>
            <a:r>
              <a:rPr lang="en-US" altLang="ko-KR" sz="1200" dirty="0"/>
              <a:t>": false, "</a:t>
            </a:r>
            <a:r>
              <a:rPr lang="en-US" altLang="ko-KR" sz="1200" dirty="0" err="1"/>
              <a:t>is_translation_enabled</a:t>
            </a:r>
            <a:r>
              <a:rPr lang="en-US" altLang="ko-KR" sz="1200" dirty="0"/>
              <a:t>": null, "</a:t>
            </a:r>
            <a:r>
              <a:rPr lang="en-US" altLang="ko-KR" sz="1200" dirty="0" err="1"/>
              <a:t>profile_background_color</a:t>
            </a:r>
            <a:r>
              <a:rPr lang="en-US" altLang="ko-KR" sz="1200" dirty="0"/>
              <a:t>": "null", "</a:t>
            </a:r>
            <a:r>
              <a:rPr lang="en-US" altLang="ko-KR" sz="1200" dirty="0" err="1"/>
              <a:t>profile_background_image_url</a:t>
            </a:r>
            <a:r>
              <a:rPr lang="en-US" altLang="ko-KR" sz="1200" dirty="0"/>
              <a:t>": "null", "</a:t>
            </a:r>
            <a:r>
              <a:rPr lang="en-US" altLang="ko-KR" sz="1200" dirty="0" err="1"/>
              <a:t>profile_background_image_url_https</a:t>
            </a:r>
            <a:r>
              <a:rPr lang="en-US" altLang="ko-KR" sz="1200" dirty="0"/>
              <a:t>": "null", "</a:t>
            </a:r>
            <a:r>
              <a:rPr lang="en-US" altLang="ko-KR" sz="1200" dirty="0" err="1"/>
              <a:t>profile_background_tile</a:t>
            </a:r>
            <a:r>
              <a:rPr lang="en-US" altLang="ko-KR" sz="1200" dirty="0"/>
              <a:t>": null, "</a:t>
            </a:r>
            <a:r>
              <a:rPr lang="en-US" altLang="ko-KR" sz="1200" dirty="0" err="1"/>
              <a:t>profile_image_url</a:t>
            </a:r>
            <a:r>
              <a:rPr lang="en-US" altLang="ko-KR" sz="1200" dirty="0"/>
              <a:t>": "null", "</a:t>
            </a:r>
            <a:r>
              <a:rPr lang="en-US" altLang="ko-KR" sz="1200" dirty="0" err="1"/>
              <a:t>profile_image_url_https</a:t>
            </a:r>
            <a:r>
              <a:rPr lang="en-US" altLang="ko-KR" sz="1200" dirty="0"/>
              <a:t>": "https://pbs.twimg.com/</a:t>
            </a:r>
            <a:r>
              <a:rPr lang="en-US" altLang="ko-KR" sz="1200" dirty="0" err="1"/>
              <a:t>profile_images</a:t>
            </a:r>
            <a:r>
              <a:rPr lang="en-US" altLang="ko-KR" sz="1200" dirty="0"/>
              <a:t>/880136122604507136/xHrnqf1T_normal.jpg", "</a:t>
            </a:r>
            <a:r>
              <a:rPr lang="en-US" altLang="ko-KR" sz="1200" dirty="0" err="1"/>
              <a:t>profile_banner_url</a:t>
            </a:r>
            <a:r>
              <a:rPr lang="en-US" altLang="ko-KR" sz="1200" dirty="0"/>
              <a:t>": "https://pbs.twimg.com/</a:t>
            </a:r>
            <a:r>
              <a:rPr lang="en-US" altLang="ko-KR" sz="1200" dirty="0" err="1"/>
              <a:t>profile_banners</a:t>
            </a:r>
            <a:r>
              <a:rPr lang="en-US" altLang="ko-KR" sz="1200" dirty="0"/>
              <a:t>/2244994945/1498675817", "</a:t>
            </a:r>
            <a:r>
              <a:rPr lang="en-US" altLang="ko-KR" sz="1200" dirty="0" err="1"/>
              <a:t>profile_link_color</a:t>
            </a:r>
            <a:r>
              <a:rPr lang="en-US" altLang="ko-KR" sz="1200" dirty="0"/>
              <a:t>": "null", "</a:t>
            </a:r>
            <a:r>
              <a:rPr lang="en-US" altLang="ko-KR" sz="1200" dirty="0" err="1"/>
              <a:t>profile_sidebar_border_color</a:t>
            </a:r>
            <a:r>
              <a:rPr lang="en-US" altLang="ko-KR" sz="1200" dirty="0"/>
              <a:t>": "null", "</a:t>
            </a:r>
            <a:r>
              <a:rPr lang="en-US" altLang="ko-KR" sz="1200" dirty="0" err="1"/>
              <a:t>profile_sidebar_fill_color</a:t>
            </a:r>
            <a:r>
              <a:rPr lang="en-US" altLang="ko-KR" sz="1200" dirty="0"/>
              <a:t>": "null", "</a:t>
            </a:r>
            <a:r>
              <a:rPr lang="en-US" altLang="ko-KR" sz="1200" dirty="0" err="1"/>
              <a:t>profile_text_color</a:t>
            </a:r>
            <a:r>
              <a:rPr lang="en-US" altLang="ko-KR" sz="1200" dirty="0"/>
              <a:t>": "null", "</a:t>
            </a:r>
            <a:r>
              <a:rPr lang="en-US" altLang="ko-KR" sz="1200" dirty="0" err="1"/>
              <a:t>profile_use_background_image</a:t>
            </a:r>
            <a:r>
              <a:rPr lang="en-US" altLang="ko-KR" sz="1200" dirty="0"/>
              <a:t>": null, "</a:t>
            </a:r>
            <a:r>
              <a:rPr lang="en-US" altLang="ko-KR" sz="1200" dirty="0" err="1"/>
              <a:t>has_extended_profile</a:t>
            </a:r>
            <a:r>
              <a:rPr lang="en-US" altLang="ko-KR" sz="1200" dirty="0"/>
              <a:t>": null, "</a:t>
            </a:r>
            <a:r>
              <a:rPr lang="en-US" altLang="ko-KR" sz="1200" dirty="0" err="1"/>
              <a:t>default_profile</a:t>
            </a:r>
            <a:r>
              <a:rPr lang="en-US" altLang="ko-KR" sz="1200" dirty="0"/>
              <a:t>": false, "</a:t>
            </a:r>
            <a:r>
              <a:rPr lang="en-US" altLang="ko-KR" sz="1200" dirty="0" err="1"/>
              <a:t>default_profile_image</a:t>
            </a:r>
            <a:r>
              <a:rPr lang="en-US" altLang="ko-KR" sz="1200" dirty="0"/>
              <a:t>": false, "following": false, "</a:t>
            </a:r>
            <a:r>
              <a:rPr lang="en-US" altLang="ko-KR" sz="1200" dirty="0" err="1"/>
              <a:t>follow_request_sent</a:t>
            </a:r>
            <a:r>
              <a:rPr lang="en-US" altLang="ko-KR" sz="1200" dirty="0"/>
              <a:t>": false, "notifications": false, "</a:t>
            </a:r>
            <a:r>
              <a:rPr lang="en-US" altLang="ko-KR" sz="1200" dirty="0" err="1"/>
              <a:t>translator_type</a:t>
            </a:r>
            <a:r>
              <a:rPr lang="en-US" altLang="ko-KR" sz="1200" dirty="0"/>
              <a:t>": "null" }, "geo": null, "coordinates": null, "place": null, "contributors": null, "</a:t>
            </a:r>
            <a:r>
              <a:rPr lang="en-US" altLang="ko-KR" sz="1200" dirty="0" err="1"/>
              <a:t>is_quote_status</a:t>
            </a:r>
            <a:r>
              <a:rPr lang="en-US" altLang="ko-KR" sz="1200" dirty="0"/>
              <a:t>": true, "</a:t>
            </a:r>
            <a:r>
              <a:rPr lang="en-US" altLang="ko-KR" sz="1200" dirty="0" err="1"/>
              <a:t>quoted_status_id</a:t>
            </a:r>
            <a:r>
              <a:rPr lang="en-US" altLang="ko-KR" sz="1200" dirty="0"/>
              <a:t>": 1125479034513645569, "</a:t>
            </a:r>
            <a:r>
              <a:rPr lang="en-US" altLang="ko-KR" sz="1200" dirty="0" err="1"/>
              <a:t>quoted_status_id_str</a:t>
            </a:r>
            <a:r>
              <a:rPr lang="en-US" altLang="ko-KR" sz="1200" dirty="0"/>
              <a:t>": "1125479034513645569", "</a:t>
            </a:r>
            <a:r>
              <a:rPr lang="en-US" altLang="ko-KR" sz="1200" dirty="0" err="1"/>
              <a:t>quoted_status</a:t>
            </a:r>
            <a:r>
              <a:rPr lang="en-US" altLang="ko-KR" sz="1200" dirty="0"/>
              <a:t>": { "</a:t>
            </a:r>
            <a:r>
              <a:rPr lang="en-US" altLang="ko-KR" sz="1200" dirty="0" err="1"/>
              <a:t>created_at</a:t>
            </a:r>
            <a:r>
              <a:rPr lang="en-US" altLang="ko-KR" sz="1200" dirty="0"/>
              <a:t>": "Mon May 06 19:14:46 +0000 2019", 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6884EF8-13B8-4906-AFA1-F7D11047E8A5}"/>
              </a:ext>
            </a:extLst>
          </p:cNvPr>
          <p:cNvSpPr/>
          <p:nvPr/>
        </p:nvSpPr>
        <p:spPr>
          <a:xfrm>
            <a:off x="349623" y="432111"/>
            <a:ext cx="125506" cy="80791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3E29847-E268-4ADF-BB50-3923ADBD8563}"/>
              </a:ext>
            </a:extLst>
          </p:cNvPr>
          <p:cNvSpPr txBox="1"/>
          <p:nvPr/>
        </p:nvSpPr>
        <p:spPr>
          <a:xfrm>
            <a:off x="383749" y="1735815"/>
            <a:ext cx="107790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hlinkClick r:id="rId3"/>
              </a:rPr>
              <a:t>https://developer.twitter.com/en/docs/tweets/search/api-reference/get-search-tweets</a:t>
            </a:r>
            <a:endParaRPr lang="en-US" altLang="ko-KR" sz="2000" b="1" dirty="0">
              <a:latin typeface="+mn-ea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2E81725-F5A7-4C1C-971E-4A566A226725}"/>
              </a:ext>
            </a:extLst>
          </p:cNvPr>
          <p:cNvSpPr/>
          <p:nvPr/>
        </p:nvSpPr>
        <p:spPr>
          <a:xfrm>
            <a:off x="349623" y="1367972"/>
            <a:ext cx="56941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&lt;Tweets in JSON format when using Search API&gt;</a:t>
            </a:r>
            <a:endParaRPr lang="ko-KR" altLang="en-US" b="1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76DBA40A-767E-4F8F-A0A6-CBA2129477DD}"/>
              </a:ext>
            </a:extLst>
          </p:cNvPr>
          <p:cNvSpPr/>
          <p:nvPr/>
        </p:nvSpPr>
        <p:spPr>
          <a:xfrm>
            <a:off x="779929" y="3361765"/>
            <a:ext cx="9986683" cy="260872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"id": 1125479034513645569, "</a:t>
            </a:r>
            <a:r>
              <a:rPr lang="en-US" altLang="ko-KR" sz="1200" dirty="0" err="1"/>
              <a:t>id_str</a:t>
            </a:r>
            <a:r>
              <a:rPr lang="en-US" altLang="ko-KR" sz="1200" dirty="0"/>
              <a:t>": "1125479034513645569", "text": "It's easy to express yourself by Retweeting with a comment. What if you could take it a step further and include me… https://t.co/YTqpNZZ8M9", "truncated": true, "entities": { "hashtags": [], "symbols": [], "</a:t>
            </a:r>
            <a:r>
              <a:rPr lang="en-US" altLang="ko-KR" sz="1200" dirty="0" err="1"/>
              <a:t>user_mentions</a:t>
            </a:r>
            <a:r>
              <a:rPr lang="en-US" altLang="ko-KR" sz="1200" dirty="0"/>
              <a:t>": [], "</a:t>
            </a:r>
            <a:r>
              <a:rPr lang="en-US" altLang="ko-KR" sz="1200" dirty="0" err="1"/>
              <a:t>urls</a:t>
            </a:r>
            <a:r>
              <a:rPr lang="en-US" altLang="ko-KR" sz="1200" dirty="0"/>
              <a:t>": [ { "</a:t>
            </a:r>
            <a:r>
              <a:rPr lang="en-US" altLang="ko-KR" sz="1200" dirty="0" err="1"/>
              <a:t>url</a:t>
            </a:r>
            <a:r>
              <a:rPr lang="en-US" altLang="ko-KR" sz="1200" dirty="0"/>
              <a:t>": "https://t.co/YTqpNZZ8M9", "</a:t>
            </a:r>
            <a:r>
              <a:rPr lang="en-US" altLang="ko-KR" sz="1200" dirty="0" err="1"/>
              <a:t>expanded_url</a:t>
            </a:r>
            <a:r>
              <a:rPr lang="en-US" altLang="ko-KR" sz="1200" dirty="0"/>
              <a:t>": "https://twitter.com/</a:t>
            </a:r>
            <a:r>
              <a:rPr lang="en-US" altLang="ko-KR" sz="1200" dirty="0" err="1"/>
              <a:t>i</a:t>
            </a:r>
            <a:r>
              <a:rPr lang="en-US" altLang="ko-KR" sz="1200" dirty="0"/>
              <a:t>/web/status/1125479034513645569", "</a:t>
            </a:r>
            <a:r>
              <a:rPr lang="en-US" altLang="ko-KR" sz="1200" dirty="0" err="1"/>
              <a:t>display_url</a:t>
            </a:r>
            <a:r>
              <a:rPr lang="en-US" altLang="ko-KR" sz="1200" dirty="0"/>
              <a:t>": "twitter.com/</a:t>
            </a:r>
            <a:r>
              <a:rPr lang="en-US" altLang="ko-KR" sz="1200" dirty="0" err="1"/>
              <a:t>i</a:t>
            </a:r>
            <a:r>
              <a:rPr lang="en-US" altLang="ko-KR" sz="1200" dirty="0"/>
              <a:t>/web/status/1…", "indices": [ 117, 140 ] } ] }, "metadata": { "</a:t>
            </a:r>
            <a:r>
              <a:rPr lang="en-US" altLang="ko-KR" sz="1200" dirty="0" err="1"/>
              <a:t>iso_language_code</a:t>
            </a:r>
            <a:r>
              <a:rPr lang="en-US" altLang="ko-KR" sz="1200" dirty="0"/>
              <a:t>": "</a:t>
            </a:r>
            <a:r>
              <a:rPr lang="en-US" altLang="ko-KR" sz="1200" dirty="0" err="1"/>
              <a:t>en</a:t>
            </a:r>
            <a:r>
              <a:rPr lang="en-US" altLang="ko-KR" sz="1200" dirty="0"/>
              <a:t>", "</a:t>
            </a:r>
            <a:r>
              <a:rPr lang="en-US" altLang="ko-KR" sz="1200" dirty="0" err="1"/>
              <a:t>result_type</a:t>
            </a:r>
            <a:r>
              <a:rPr lang="en-US" altLang="ko-KR" sz="1200" dirty="0"/>
              <a:t>": "recent" }, "source": "&lt;a </a:t>
            </a:r>
            <a:r>
              <a:rPr lang="en-US" altLang="ko-KR" sz="1200" dirty="0" err="1"/>
              <a:t>href</a:t>
            </a:r>
            <a:r>
              <a:rPr lang="en-US" altLang="ko-KR" sz="1200" dirty="0"/>
              <a:t>="http://twitter.com" </a:t>
            </a:r>
            <a:r>
              <a:rPr lang="en-US" altLang="ko-KR" sz="1200" dirty="0" err="1"/>
              <a:t>rel</a:t>
            </a:r>
            <a:r>
              <a:rPr lang="en-US" altLang="ko-KR" sz="1200" dirty="0"/>
              <a:t>="</a:t>
            </a:r>
            <a:r>
              <a:rPr lang="en-US" altLang="ko-KR" sz="1200" dirty="0" err="1"/>
              <a:t>nofollow</a:t>
            </a:r>
            <a:r>
              <a:rPr lang="en-US" altLang="ko-KR" sz="1200" dirty="0"/>
              <a:t>"&gt;Twitter Web Client&lt;/a&gt;", "</a:t>
            </a:r>
            <a:r>
              <a:rPr lang="en-US" altLang="ko-KR" sz="1200" dirty="0" err="1"/>
              <a:t>in_reply_to_status_id</a:t>
            </a:r>
            <a:r>
              <a:rPr lang="en-US" altLang="ko-KR" sz="1200" dirty="0"/>
              <a:t>": null, "</a:t>
            </a:r>
            <a:r>
              <a:rPr lang="en-US" altLang="ko-KR" sz="1200" dirty="0" err="1"/>
              <a:t>in_reply_to_status_id_str</a:t>
            </a:r>
            <a:r>
              <a:rPr lang="en-US" altLang="ko-KR" sz="1200" dirty="0"/>
              <a:t>": null, "</a:t>
            </a:r>
            <a:r>
              <a:rPr lang="en-US" altLang="ko-KR" sz="1200" dirty="0" err="1"/>
              <a:t>in_reply_to_user_id</a:t>
            </a:r>
            <a:r>
              <a:rPr lang="en-US" altLang="ko-KR" sz="1200" dirty="0"/>
              <a:t>": null, "</a:t>
            </a:r>
            <a:r>
              <a:rPr lang="en-US" altLang="ko-KR" sz="1200" dirty="0" err="1"/>
              <a:t>in_reply_to_user_id_str</a:t>
            </a:r>
            <a:r>
              <a:rPr lang="en-US" altLang="ko-KR" sz="1200" dirty="0"/>
              <a:t>": null, "</a:t>
            </a:r>
            <a:r>
              <a:rPr lang="en-US" altLang="ko-KR" sz="1200" dirty="0" err="1"/>
              <a:t>in_reply_to_screen_name</a:t>
            </a:r>
            <a:r>
              <a:rPr lang="en-US" altLang="ko-KR" sz="1200" dirty="0"/>
              <a:t>": null, "user": { "id": 17874544, "</a:t>
            </a:r>
            <a:r>
              <a:rPr lang="en-US" altLang="ko-KR" sz="1200" dirty="0" err="1"/>
              <a:t>id_str</a:t>
            </a:r>
            <a:r>
              <a:rPr lang="en-US" altLang="ko-KR" sz="1200" dirty="0"/>
              <a:t>": "17874544", "name": "Twitter Support", "</a:t>
            </a:r>
            <a:r>
              <a:rPr lang="en-US" altLang="ko-KR" sz="1200" dirty="0" err="1"/>
              <a:t>screen_name</a:t>
            </a:r>
            <a:r>
              <a:rPr lang="en-US" altLang="ko-KR" sz="1200" dirty="0"/>
              <a:t>": "</a:t>
            </a:r>
            <a:r>
              <a:rPr lang="en-US" altLang="ko-KR" sz="1200" dirty="0" err="1"/>
              <a:t>TwitterSupport</a:t>
            </a:r>
            <a:r>
              <a:rPr lang="en-US" altLang="ko-KR" sz="1200" dirty="0"/>
              <a:t>", "location": "Twitter HQ", "description": "Your official source for Twitter Support. We're available 24/7 via Direct Message to answer account questions. Follow us for tips, tricks, and announcements.", "</a:t>
            </a:r>
            <a:r>
              <a:rPr lang="en-US" altLang="ko-KR" sz="1200" dirty="0" err="1"/>
              <a:t>url</a:t>
            </a:r>
            <a:r>
              <a:rPr lang="en-US" altLang="ko-KR" sz="1200" dirty="0"/>
              <a:t>": "https://t.co/heEvRrl4yN", "entities": { "</a:t>
            </a:r>
            <a:r>
              <a:rPr lang="en-US" altLang="ko-KR" sz="1200" dirty="0" err="1"/>
              <a:t>url</a:t>
            </a:r>
            <a:r>
              <a:rPr lang="en-US" altLang="ko-KR" sz="1200" dirty="0"/>
              <a:t>": { "</a:t>
            </a:r>
            <a:r>
              <a:rPr lang="en-US" altLang="ko-KR" sz="1200" dirty="0" err="1"/>
              <a:t>urls</a:t>
            </a:r>
            <a:r>
              <a:rPr lang="en-US" altLang="ko-KR" sz="1200" dirty="0"/>
              <a:t>": [ { "</a:t>
            </a:r>
            <a:r>
              <a:rPr lang="en-US" altLang="ko-KR" sz="1200" dirty="0" err="1"/>
              <a:t>url</a:t>
            </a:r>
            <a:r>
              <a:rPr lang="en-US" altLang="ko-KR" sz="1200" dirty="0"/>
              <a:t>": "https://t.co/heEvRrl4yN", "</a:t>
            </a:r>
            <a:r>
              <a:rPr lang="en-US" altLang="ko-KR" sz="1200" dirty="0" err="1"/>
              <a:t>expanded_url</a:t>
            </a:r>
            <a:r>
              <a:rPr lang="en-US" altLang="ko-KR" sz="1200" dirty="0"/>
              <a:t>": "https://help.twitter.com", "</a:t>
            </a:r>
            <a:r>
              <a:rPr lang="en-US" altLang="ko-KR" sz="1200" dirty="0" err="1"/>
              <a:t>display_url</a:t>
            </a:r>
            <a:r>
              <a:rPr lang="en-US" altLang="ko-KR" sz="1200" dirty="0"/>
              <a:t>": "help.twitter.com", "indices": [ 0, 23 ] } ] }, "description": { "</a:t>
            </a:r>
            <a:r>
              <a:rPr lang="en-US" altLang="ko-KR" sz="1200" dirty="0" err="1"/>
              <a:t>urls</a:t>
            </a:r>
            <a:r>
              <a:rPr lang="en-US" altLang="ko-KR" sz="1200" dirty="0"/>
              <a:t>": [] } },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B8B981A4-E97A-49F0-83FC-F78284156D54}"/>
              </a:ext>
            </a:extLst>
          </p:cNvPr>
          <p:cNvSpPr/>
          <p:nvPr/>
        </p:nvSpPr>
        <p:spPr>
          <a:xfrm>
            <a:off x="932329" y="3514165"/>
            <a:ext cx="9986683" cy="260872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"protected": false, "</a:t>
            </a:r>
            <a:r>
              <a:rPr lang="en-US" altLang="ko-KR" sz="1200" dirty="0" err="1"/>
              <a:t>followers_count</a:t>
            </a:r>
            <a:r>
              <a:rPr lang="en-US" altLang="ko-KR" sz="1200" dirty="0"/>
              <a:t>": 5861908, "</a:t>
            </a:r>
            <a:r>
              <a:rPr lang="en-US" altLang="ko-KR" sz="1200" dirty="0" err="1"/>
              <a:t>friends_count</a:t>
            </a:r>
            <a:r>
              <a:rPr lang="en-US" altLang="ko-KR" sz="1200" dirty="0"/>
              <a:t>": 17, "</a:t>
            </a:r>
            <a:r>
              <a:rPr lang="en-US" altLang="ko-KR" sz="1200" dirty="0" err="1"/>
              <a:t>listed_count</a:t>
            </a:r>
            <a:r>
              <a:rPr lang="en-US" altLang="ko-KR" sz="1200" dirty="0"/>
              <a:t>": 15129, "</a:t>
            </a:r>
            <a:r>
              <a:rPr lang="en-US" altLang="ko-KR" sz="1200" dirty="0" err="1"/>
              <a:t>created_at</a:t>
            </a:r>
            <a:r>
              <a:rPr lang="en-US" altLang="ko-KR" sz="1200" dirty="0"/>
              <a:t>": "Thu Dec 04 18:51:57 +0000 2008", "</a:t>
            </a:r>
            <a:r>
              <a:rPr lang="en-US" altLang="ko-KR" sz="1200" dirty="0" err="1"/>
              <a:t>favourites_count</a:t>
            </a:r>
            <a:r>
              <a:rPr lang="en-US" altLang="ko-KR" sz="1200" dirty="0"/>
              <a:t>": 313, "</a:t>
            </a:r>
            <a:r>
              <a:rPr lang="en-US" altLang="ko-KR" sz="1200" dirty="0" err="1"/>
              <a:t>utc_offset</a:t>
            </a:r>
            <a:r>
              <a:rPr lang="en-US" altLang="ko-KR" sz="1200" dirty="0"/>
              <a:t>": null, "</a:t>
            </a:r>
            <a:r>
              <a:rPr lang="en-US" altLang="ko-KR" sz="1200" dirty="0" err="1"/>
              <a:t>time_zone</a:t>
            </a:r>
            <a:r>
              <a:rPr lang="en-US" altLang="ko-KR" sz="1200" dirty="0"/>
              <a:t>": null, "</a:t>
            </a:r>
            <a:r>
              <a:rPr lang="en-US" altLang="ko-KR" sz="1200" dirty="0" err="1"/>
              <a:t>geo_enabled</a:t>
            </a:r>
            <a:r>
              <a:rPr lang="en-US" altLang="ko-KR" sz="1200" dirty="0"/>
              <a:t>": true, "verified": true, "</a:t>
            </a:r>
            <a:r>
              <a:rPr lang="en-US" altLang="ko-KR" sz="1200" dirty="0" err="1"/>
              <a:t>statuses_count</a:t>
            </a:r>
            <a:r>
              <a:rPr lang="en-US" altLang="ko-KR" sz="1200" dirty="0"/>
              <a:t>": 27955, "</a:t>
            </a:r>
            <a:r>
              <a:rPr lang="en-US" altLang="ko-KR" sz="1200" dirty="0" err="1"/>
              <a:t>lang</a:t>
            </a:r>
            <a:r>
              <a:rPr lang="en-US" altLang="ko-KR" sz="1200" dirty="0"/>
              <a:t>": "</a:t>
            </a:r>
            <a:r>
              <a:rPr lang="en-US" altLang="ko-KR" sz="1200" dirty="0" err="1"/>
              <a:t>en</a:t>
            </a:r>
            <a:r>
              <a:rPr lang="en-US" altLang="ko-KR" sz="1200" dirty="0"/>
              <a:t>", "</a:t>
            </a:r>
            <a:r>
              <a:rPr lang="en-US" altLang="ko-KR" sz="1200" dirty="0" err="1"/>
              <a:t>contributors_enabled</a:t>
            </a:r>
            <a:r>
              <a:rPr lang="en-US" altLang="ko-KR" sz="1200" dirty="0"/>
              <a:t>": false, "</a:t>
            </a:r>
            <a:r>
              <a:rPr lang="en-US" altLang="ko-KR" sz="1200" dirty="0" err="1"/>
              <a:t>is_translator</a:t>
            </a:r>
            <a:r>
              <a:rPr lang="en-US" altLang="ko-KR" sz="1200" dirty="0"/>
              <a:t>": false, "</a:t>
            </a:r>
            <a:r>
              <a:rPr lang="en-US" altLang="ko-KR" sz="1200" dirty="0" err="1"/>
              <a:t>is_translation_enabled</a:t>
            </a:r>
            <a:r>
              <a:rPr lang="en-US" altLang="ko-KR" sz="1200" dirty="0"/>
              <a:t>": null, "</a:t>
            </a:r>
            <a:r>
              <a:rPr lang="en-US" altLang="ko-KR" sz="1200" dirty="0" err="1"/>
              <a:t>profile_background_color</a:t>
            </a:r>
            <a:r>
              <a:rPr lang="en-US" altLang="ko-KR" sz="1200" dirty="0"/>
              <a:t>": "null", "</a:t>
            </a:r>
            <a:r>
              <a:rPr lang="en-US" altLang="ko-KR" sz="1200" dirty="0" err="1"/>
              <a:t>profile_background_image_url</a:t>
            </a:r>
            <a:r>
              <a:rPr lang="en-US" altLang="ko-KR" sz="1200" dirty="0"/>
              <a:t>": "null", "</a:t>
            </a:r>
            <a:r>
              <a:rPr lang="en-US" altLang="ko-KR" sz="1200" dirty="0" err="1"/>
              <a:t>profile_background_image_url_https</a:t>
            </a:r>
            <a:r>
              <a:rPr lang="en-US" altLang="ko-KR" sz="1200" dirty="0"/>
              <a:t>": "null", "</a:t>
            </a:r>
            <a:r>
              <a:rPr lang="en-US" altLang="ko-KR" sz="1200" dirty="0" err="1"/>
              <a:t>profile_background_tile</a:t>
            </a:r>
            <a:r>
              <a:rPr lang="en-US" altLang="ko-KR" sz="1200" dirty="0"/>
              <a:t>": null, "</a:t>
            </a:r>
            <a:r>
              <a:rPr lang="en-US" altLang="ko-KR" sz="1200" dirty="0" err="1"/>
              <a:t>profile_image_url</a:t>
            </a:r>
            <a:r>
              <a:rPr lang="en-US" altLang="ko-KR" sz="1200" dirty="0"/>
              <a:t>": "null", "</a:t>
            </a:r>
            <a:r>
              <a:rPr lang="en-US" altLang="ko-KR" sz="1200" dirty="0" err="1"/>
              <a:t>profile_image_url_https</a:t>
            </a:r>
            <a:r>
              <a:rPr lang="en-US" altLang="ko-KR" sz="1200" dirty="0"/>
              <a:t>": "https://pbs.twimg.com/</a:t>
            </a:r>
            <a:r>
              <a:rPr lang="en-US" altLang="ko-KR" sz="1200" dirty="0" err="1"/>
              <a:t>profile_images</a:t>
            </a:r>
            <a:r>
              <a:rPr lang="en-US" altLang="ko-KR" sz="1200" dirty="0"/>
              <a:t>/941807338171777025/PRP6vwDq_normal.jpg", "</a:t>
            </a:r>
            <a:r>
              <a:rPr lang="en-US" altLang="ko-KR" sz="1200" dirty="0" err="1"/>
              <a:t>profile_banner_url</a:t>
            </a:r>
            <a:r>
              <a:rPr lang="en-US" altLang="ko-KR" sz="1200" dirty="0"/>
              <a:t>": "https://pbs.twimg.com/</a:t>
            </a:r>
            <a:r>
              <a:rPr lang="en-US" altLang="ko-KR" sz="1200" dirty="0" err="1"/>
              <a:t>profile_banners</a:t>
            </a:r>
            <a:r>
              <a:rPr lang="en-US" altLang="ko-KR" sz="1200" dirty="0"/>
              <a:t>/17874544/1499274456", "</a:t>
            </a:r>
            <a:r>
              <a:rPr lang="en-US" altLang="ko-KR" sz="1200" dirty="0" err="1"/>
              <a:t>profile_link_color</a:t>
            </a:r>
            <a:r>
              <a:rPr lang="en-US" altLang="ko-KR" sz="1200" dirty="0"/>
              <a:t>": "null", "</a:t>
            </a:r>
            <a:r>
              <a:rPr lang="en-US" altLang="ko-KR" sz="1200" dirty="0" err="1"/>
              <a:t>profile_sidebar_border_color</a:t>
            </a:r>
            <a:r>
              <a:rPr lang="en-US" altLang="ko-KR" sz="1200" dirty="0"/>
              <a:t>": "null", "</a:t>
            </a:r>
            <a:r>
              <a:rPr lang="en-US" altLang="ko-KR" sz="1200" dirty="0" err="1"/>
              <a:t>profile_sidebar_fill_color</a:t>
            </a:r>
            <a:r>
              <a:rPr lang="en-US" altLang="ko-KR" sz="1200" dirty="0"/>
              <a:t>": "null", "</a:t>
            </a:r>
            <a:r>
              <a:rPr lang="en-US" altLang="ko-KR" sz="1200" dirty="0" err="1"/>
              <a:t>profile_text_color</a:t>
            </a:r>
            <a:r>
              <a:rPr lang="en-US" altLang="ko-KR" sz="1200" dirty="0"/>
              <a:t>": "null", "</a:t>
            </a:r>
            <a:r>
              <a:rPr lang="en-US" altLang="ko-KR" sz="1200" dirty="0" err="1"/>
              <a:t>profile_use_background_image</a:t>
            </a:r>
            <a:r>
              <a:rPr lang="en-US" altLang="ko-KR" sz="1200" dirty="0"/>
              <a:t>": null, "</a:t>
            </a:r>
            <a:r>
              <a:rPr lang="en-US" altLang="ko-KR" sz="1200" dirty="0" err="1"/>
              <a:t>has_extended_profile</a:t>
            </a:r>
            <a:r>
              <a:rPr lang="en-US" altLang="ko-KR" sz="1200" dirty="0"/>
              <a:t>": null, "</a:t>
            </a:r>
            <a:r>
              <a:rPr lang="en-US" altLang="ko-KR" sz="1200" dirty="0" err="1"/>
              <a:t>default_profile</a:t>
            </a:r>
            <a:r>
              <a:rPr lang="en-US" altLang="ko-KR" sz="1200" dirty="0"/>
              <a:t>": false, "</a:t>
            </a:r>
            <a:r>
              <a:rPr lang="en-US" altLang="ko-KR" sz="1200" dirty="0" err="1"/>
              <a:t>default_profile_image</a:t>
            </a:r>
            <a:r>
              <a:rPr lang="en-US" altLang="ko-KR" sz="1200" dirty="0"/>
              <a:t>": false, "following": false, "</a:t>
            </a:r>
            <a:r>
              <a:rPr lang="en-US" altLang="ko-KR" sz="1200" dirty="0" err="1"/>
              <a:t>follow_request_sent</a:t>
            </a:r>
            <a:r>
              <a:rPr lang="en-US" altLang="ko-KR" sz="1200" dirty="0"/>
              <a:t>": false, "notifications": false, "</a:t>
            </a:r>
            <a:r>
              <a:rPr lang="en-US" altLang="ko-KR" sz="1200" dirty="0" err="1"/>
              <a:t>translator_type</a:t>
            </a:r>
            <a:r>
              <a:rPr lang="en-US" altLang="ko-KR" sz="1200" dirty="0"/>
              <a:t>": "null" }, "geo": null, "coordinates": null, "place": null, "contributors": null, "</a:t>
            </a:r>
            <a:r>
              <a:rPr lang="en-US" altLang="ko-KR" sz="1200" dirty="0" err="1"/>
              <a:t>is_quote_status</a:t>
            </a:r>
            <a:r>
              <a:rPr lang="en-US" altLang="ko-KR" sz="1200" dirty="0"/>
              <a:t>": false, "</a:t>
            </a:r>
            <a:r>
              <a:rPr lang="en-US" altLang="ko-KR" sz="1200" dirty="0" err="1"/>
              <a:t>retweet_count</a:t>
            </a:r>
            <a:r>
              <a:rPr lang="en-US" altLang="ko-KR" sz="1200" dirty="0"/>
              <a:t>": 1466, "</a:t>
            </a:r>
            <a:r>
              <a:rPr lang="en-US" altLang="ko-KR" sz="1200" dirty="0" err="1"/>
              <a:t>favorite_count</a:t>
            </a:r>
            <a:r>
              <a:rPr lang="en-US" altLang="ko-KR" sz="1200" dirty="0"/>
              <a:t>": 3990, "favorited": false, "retweeted": false, "</a:t>
            </a:r>
            <a:r>
              <a:rPr lang="en-US" altLang="ko-KR" sz="1200" dirty="0" err="1"/>
              <a:t>possibly_sensitive</a:t>
            </a:r>
            <a:r>
              <a:rPr lang="en-US" altLang="ko-KR" sz="1200" dirty="0"/>
              <a:t>": false, "</a:t>
            </a:r>
            <a:r>
              <a:rPr lang="en-US" altLang="ko-KR" sz="1200" dirty="0" err="1"/>
              <a:t>lang</a:t>
            </a:r>
            <a:r>
              <a:rPr lang="en-US" altLang="ko-KR" sz="1200" dirty="0"/>
              <a:t>": "</a:t>
            </a:r>
            <a:r>
              <a:rPr lang="en-US" altLang="ko-KR" sz="1200" dirty="0" err="1"/>
              <a:t>en</a:t>
            </a:r>
            <a:r>
              <a:rPr lang="en-US" altLang="ko-KR" sz="1200" dirty="0"/>
              <a:t>" }, "</a:t>
            </a:r>
            <a:r>
              <a:rPr lang="en-US" altLang="ko-KR" sz="1200" dirty="0" err="1"/>
              <a:t>retweet_count</a:t>
            </a:r>
            <a:r>
              <a:rPr lang="en-US" altLang="ko-KR" sz="1200" dirty="0"/>
              <a:t>": 20, "</a:t>
            </a:r>
            <a:r>
              <a:rPr lang="en-US" altLang="ko-KR" sz="1200" dirty="0" err="1"/>
              <a:t>favorite_count</a:t>
            </a:r>
            <a:r>
              <a:rPr lang="en-US" altLang="ko-KR" sz="1200" dirty="0"/>
              <a:t>": 44, "favorited": false, "retweeted": false, "</a:t>
            </a:r>
            <a:r>
              <a:rPr lang="en-US" altLang="ko-KR" sz="1200" dirty="0" err="1"/>
              <a:t>possibly_sensitive</a:t>
            </a:r>
            <a:r>
              <a:rPr lang="en-US" altLang="ko-KR" sz="1200" dirty="0"/>
              <a:t>": false, "</a:t>
            </a:r>
            <a:r>
              <a:rPr lang="en-US" altLang="ko-KR" sz="1200" dirty="0" err="1"/>
              <a:t>lang</a:t>
            </a:r>
            <a:r>
              <a:rPr lang="en-US" altLang="ko-KR" sz="1200" dirty="0"/>
              <a:t>": "</a:t>
            </a:r>
            <a:r>
              <a:rPr lang="en-US" altLang="ko-KR" sz="1200" dirty="0" err="1"/>
              <a:t>en</a:t>
            </a:r>
            <a:r>
              <a:rPr lang="en-US" altLang="ko-KR" sz="1200" dirty="0"/>
              <a:t>" }, { "</a:t>
            </a:r>
            <a:r>
              <a:rPr lang="en-US" altLang="ko-KR" sz="1200" dirty="0" err="1"/>
              <a:t>created_at</a:t>
            </a:r>
            <a:r>
              <a:rPr lang="en-US" altLang="ko-KR" sz="1200" dirty="0"/>
              <a:t>": "Sat May 04 15:00:33 +0000 2019", "id": 1124690280777699328, "</a:t>
            </a:r>
            <a:r>
              <a:rPr lang="en-US" altLang="ko-KR" sz="1200" dirty="0" err="1"/>
              <a:t>id_str</a:t>
            </a:r>
            <a:r>
              <a:rPr lang="en-US" altLang="ko-KR" sz="1200" dirty="0"/>
              <a:t>": "1124690280777699328", "text": "If you're at #Pycon2019 and you use Twitter data or the Twitter API with your code, we are running an Open Space in… https://t.co/mVLIzEr9Gx", "truncated": true, "entities": { "hashtags": [ { "text": "Pycon2019", "indices": [ 13, 23 ] } ],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0D980170-C3DA-4095-834C-2DD52F04C78E}"/>
              </a:ext>
            </a:extLst>
          </p:cNvPr>
          <p:cNvSpPr/>
          <p:nvPr/>
        </p:nvSpPr>
        <p:spPr>
          <a:xfrm>
            <a:off x="1084729" y="3666565"/>
            <a:ext cx="9986683" cy="260872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"symbols": [], "</a:t>
            </a:r>
            <a:r>
              <a:rPr lang="en-US" altLang="ko-KR" sz="1200" dirty="0" err="1"/>
              <a:t>user_mentions</a:t>
            </a:r>
            <a:r>
              <a:rPr lang="en-US" altLang="ko-KR" sz="1200" dirty="0"/>
              <a:t>": [], "</a:t>
            </a:r>
            <a:r>
              <a:rPr lang="en-US" altLang="ko-KR" sz="1200" dirty="0" err="1"/>
              <a:t>urls</a:t>
            </a:r>
            <a:r>
              <a:rPr lang="en-US" altLang="ko-KR" sz="1200" dirty="0"/>
              <a:t>": [ { "</a:t>
            </a:r>
            <a:r>
              <a:rPr lang="en-US" altLang="ko-KR" sz="1200" dirty="0" err="1"/>
              <a:t>url</a:t>
            </a:r>
            <a:r>
              <a:rPr lang="en-US" altLang="ko-KR" sz="1200" dirty="0"/>
              <a:t>": "https://t.co/mVLIzEr9Gx", "</a:t>
            </a:r>
            <a:r>
              <a:rPr lang="en-US" altLang="ko-KR" sz="1200" dirty="0" err="1"/>
              <a:t>expanded_url</a:t>
            </a:r>
            <a:r>
              <a:rPr lang="en-US" altLang="ko-KR" sz="1200" dirty="0"/>
              <a:t>": "https://twitter.com/</a:t>
            </a:r>
            <a:r>
              <a:rPr lang="en-US" altLang="ko-KR" sz="1200" dirty="0" err="1"/>
              <a:t>i</a:t>
            </a:r>
            <a:r>
              <a:rPr lang="en-US" altLang="ko-KR" sz="1200" dirty="0"/>
              <a:t>/web/status/1124690280777699328", "</a:t>
            </a:r>
            <a:r>
              <a:rPr lang="en-US" altLang="ko-KR" sz="1200" dirty="0" err="1"/>
              <a:t>display_url</a:t>
            </a:r>
            <a:r>
              <a:rPr lang="en-US" altLang="ko-KR" sz="1200" dirty="0"/>
              <a:t>": "twitter.com/</a:t>
            </a:r>
            <a:r>
              <a:rPr lang="en-US" altLang="ko-KR" sz="1200" dirty="0" err="1"/>
              <a:t>i</a:t>
            </a:r>
            <a:r>
              <a:rPr lang="en-US" altLang="ko-KR" sz="1200" dirty="0"/>
              <a:t>/web/status/1…", "indices": [ 117, 140 ] } ] }, "metadata": { "</a:t>
            </a:r>
            <a:r>
              <a:rPr lang="en-US" altLang="ko-KR" sz="1200" dirty="0" err="1"/>
              <a:t>iso_language_code</a:t>
            </a:r>
            <a:r>
              <a:rPr lang="en-US" altLang="ko-KR" sz="1200" dirty="0"/>
              <a:t>": "</a:t>
            </a:r>
            <a:r>
              <a:rPr lang="en-US" altLang="ko-KR" sz="1200" dirty="0" err="1"/>
              <a:t>en</a:t>
            </a:r>
            <a:r>
              <a:rPr lang="en-US" altLang="ko-KR" sz="1200" dirty="0"/>
              <a:t>", "</a:t>
            </a:r>
            <a:r>
              <a:rPr lang="en-US" altLang="ko-KR" sz="1200" dirty="0" err="1"/>
              <a:t>result_type</a:t>
            </a:r>
            <a:r>
              <a:rPr lang="en-US" altLang="ko-KR" sz="1200" dirty="0"/>
              <a:t>": "recent" }, "source": "&lt;a </a:t>
            </a:r>
            <a:r>
              <a:rPr lang="en-US" altLang="ko-KR" sz="1200" dirty="0" err="1"/>
              <a:t>href</a:t>
            </a:r>
            <a:r>
              <a:rPr lang="en-US" altLang="ko-KR" sz="1200" dirty="0"/>
              <a:t>="http://twitter.com" </a:t>
            </a:r>
            <a:r>
              <a:rPr lang="en-US" altLang="ko-KR" sz="1200" dirty="0" err="1"/>
              <a:t>rel</a:t>
            </a:r>
            <a:r>
              <a:rPr lang="en-US" altLang="ko-KR" sz="1200" dirty="0"/>
              <a:t>="</a:t>
            </a:r>
            <a:r>
              <a:rPr lang="en-US" altLang="ko-KR" sz="1200" dirty="0" err="1"/>
              <a:t>nofollow</a:t>
            </a:r>
            <a:r>
              <a:rPr lang="en-US" altLang="ko-KR" sz="1200" dirty="0"/>
              <a:t>"&gt;Twitter for iPhone&lt;/a&gt;", "</a:t>
            </a:r>
            <a:r>
              <a:rPr lang="en-US" altLang="ko-KR" sz="1200" dirty="0" err="1"/>
              <a:t>in_reply_to_status_id</a:t>
            </a:r>
            <a:r>
              <a:rPr lang="en-US" altLang="ko-KR" sz="1200" dirty="0"/>
              <a:t>": null, "</a:t>
            </a:r>
            <a:r>
              <a:rPr lang="en-US" altLang="ko-KR" sz="1200" dirty="0" err="1"/>
              <a:t>in_reply_to_status_id_str</a:t>
            </a:r>
            <a:r>
              <a:rPr lang="en-US" altLang="ko-KR" sz="1200" dirty="0"/>
              <a:t>": null, "</a:t>
            </a:r>
            <a:r>
              <a:rPr lang="en-US" altLang="ko-KR" sz="1200" dirty="0" err="1"/>
              <a:t>in_reply_to_user_id</a:t>
            </a:r>
            <a:r>
              <a:rPr lang="en-US" altLang="ko-KR" sz="1200" dirty="0"/>
              <a:t>": null, "</a:t>
            </a:r>
            <a:r>
              <a:rPr lang="en-US" altLang="ko-KR" sz="1200" dirty="0" err="1"/>
              <a:t>in_reply_to_user_id_str</a:t>
            </a:r>
            <a:r>
              <a:rPr lang="en-US" altLang="ko-KR" sz="1200" dirty="0"/>
              <a:t>": null, "</a:t>
            </a:r>
            <a:r>
              <a:rPr lang="en-US" altLang="ko-KR" sz="1200" dirty="0" err="1"/>
              <a:t>in_reply_to_screen_name</a:t>
            </a:r>
            <a:r>
              <a:rPr lang="en-US" altLang="ko-KR" sz="1200" dirty="0"/>
              <a:t>": null, "user": { "id": 2244994945, "</a:t>
            </a:r>
            <a:r>
              <a:rPr lang="en-US" altLang="ko-KR" sz="1200" dirty="0" err="1"/>
              <a:t>id_str</a:t>
            </a:r>
            <a:r>
              <a:rPr lang="en-US" altLang="ko-KR" sz="1200" dirty="0"/>
              <a:t>": "2244994945", "name": "Twitter Dev", "</a:t>
            </a:r>
            <a:r>
              <a:rPr lang="en-US" altLang="ko-KR" sz="1200" dirty="0" err="1"/>
              <a:t>screen_name</a:t>
            </a:r>
            <a:r>
              <a:rPr lang="en-US" altLang="ko-KR" sz="1200" dirty="0"/>
              <a:t>": "</a:t>
            </a:r>
            <a:r>
              <a:rPr lang="en-US" altLang="ko-KR" sz="1200" dirty="0" err="1"/>
              <a:t>TwitterDev</a:t>
            </a:r>
            <a:r>
              <a:rPr lang="en-US" altLang="ko-KR" sz="1200" dirty="0"/>
              <a:t>", "location": "Internet", "description": "Your official source for Twitter Platform news, updates &amp; events. Need technical help? Visit https://t.co/mGHnxZU8c1 ⌨️ #</a:t>
            </a:r>
            <a:r>
              <a:rPr lang="en-US" altLang="ko-KR" sz="1200" dirty="0" err="1"/>
              <a:t>TapIntoTwitter</a:t>
            </a:r>
            <a:r>
              <a:rPr lang="en-US" altLang="ko-KR" sz="1200" dirty="0"/>
              <a:t>", "</a:t>
            </a:r>
            <a:r>
              <a:rPr lang="en-US" altLang="ko-KR" sz="1200" dirty="0" err="1"/>
              <a:t>url</a:t>
            </a:r>
            <a:r>
              <a:rPr lang="en-US" altLang="ko-KR" sz="1200" dirty="0"/>
              <a:t>": "https://t.co/FGl7VOULyL", "entities": { "</a:t>
            </a:r>
            <a:r>
              <a:rPr lang="en-US" altLang="ko-KR" sz="1200" dirty="0" err="1"/>
              <a:t>url</a:t>
            </a:r>
            <a:r>
              <a:rPr lang="en-US" altLang="ko-KR" sz="1200" dirty="0"/>
              <a:t>": { "</a:t>
            </a:r>
            <a:r>
              <a:rPr lang="en-US" altLang="ko-KR" sz="1200" dirty="0" err="1"/>
              <a:t>urls</a:t>
            </a:r>
            <a:r>
              <a:rPr lang="en-US" altLang="ko-KR" sz="1200" dirty="0"/>
              <a:t>": [ { "</a:t>
            </a:r>
            <a:r>
              <a:rPr lang="en-US" altLang="ko-KR" sz="1200" dirty="0" err="1"/>
              <a:t>url</a:t>
            </a:r>
            <a:r>
              <a:rPr lang="en-US" altLang="ko-KR" sz="1200" dirty="0"/>
              <a:t>": "https://t.co/FGl7VOULyL", "</a:t>
            </a:r>
            <a:r>
              <a:rPr lang="en-US" altLang="ko-KR" sz="1200" dirty="0" err="1"/>
              <a:t>expanded_url</a:t>
            </a:r>
            <a:r>
              <a:rPr lang="en-US" altLang="ko-KR" sz="1200" dirty="0"/>
              <a:t>": "https://developer.twitter.com/", "</a:t>
            </a:r>
            <a:r>
              <a:rPr lang="en-US" altLang="ko-KR" sz="1200" dirty="0" err="1"/>
              <a:t>display_url</a:t>
            </a:r>
            <a:r>
              <a:rPr lang="en-US" altLang="ko-KR" sz="1200" dirty="0"/>
              <a:t>": "developer.twitter.com", "indices": [ 0, 23 ] } ] }, "description": { "</a:t>
            </a:r>
            <a:r>
              <a:rPr lang="en-US" altLang="ko-KR" sz="1200" dirty="0" err="1"/>
              <a:t>urls</a:t>
            </a:r>
            <a:r>
              <a:rPr lang="en-US" altLang="ko-KR" sz="1200" dirty="0"/>
              <a:t>": [ { "</a:t>
            </a:r>
            <a:r>
              <a:rPr lang="en-US" altLang="ko-KR" sz="1200" dirty="0" err="1"/>
              <a:t>url</a:t>
            </a:r>
            <a:r>
              <a:rPr lang="en-US" altLang="ko-KR" sz="1200" dirty="0"/>
              <a:t>": "https://t.co/mGHnxZU8c1", "</a:t>
            </a:r>
            <a:r>
              <a:rPr lang="en-US" altLang="ko-KR" sz="1200" dirty="0" err="1"/>
              <a:t>expanded_url</a:t>
            </a:r>
            <a:r>
              <a:rPr lang="en-US" altLang="ko-KR" sz="1200" dirty="0"/>
              <a:t>": "https://twittercommunity.com/", "</a:t>
            </a:r>
            <a:r>
              <a:rPr lang="en-US" altLang="ko-KR" sz="1200" dirty="0" err="1"/>
              <a:t>display_url</a:t>
            </a:r>
            <a:r>
              <a:rPr lang="en-US" altLang="ko-KR" sz="1200" dirty="0"/>
              <a:t>": "twittercommunity.com", "indices": [ 93, 116 ] } ] } },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5621A337-1BFE-4934-9C78-5ABD75CAE0C0}"/>
              </a:ext>
            </a:extLst>
          </p:cNvPr>
          <p:cNvSpPr/>
          <p:nvPr/>
        </p:nvSpPr>
        <p:spPr>
          <a:xfrm>
            <a:off x="1237129" y="3818965"/>
            <a:ext cx="9986683" cy="260872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"protected": false, "</a:t>
            </a:r>
            <a:r>
              <a:rPr lang="en-US" altLang="ko-KR" sz="1200" dirty="0" err="1"/>
              <a:t>followers_count</a:t>
            </a:r>
            <a:r>
              <a:rPr lang="en-US" altLang="ko-KR" sz="1200" dirty="0"/>
              <a:t>": 501947, "</a:t>
            </a:r>
            <a:r>
              <a:rPr lang="en-US" altLang="ko-KR" sz="1200" dirty="0" err="1"/>
              <a:t>friends_count</a:t>
            </a:r>
            <a:r>
              <a:rPr lang="en-US" altLang="ko-KR" sz="1200" dirty="0"/>
              <a:t>": 1473, "</a:t>
            </a:r>
            <a:r>
              <a:rPr lang="en-US" altLang="ko-KR" sz="1200" dirty="0" err="1"/>
              <a:t>listed_count</a:t>
            </a:r>
            <a:r>
              <a:rPr lang="en-US" altLang="ko-KR" sz="1200" dirty="0"/>
              <a:t>": 1507, "</a:t>
            </a:r>
            <a:r>
              <a:rPr lang="en-US" altLang="ko-KR" sz="1200" dirty="0" err="1"/>
              <a:t>created_at</a:t>
            </a:r>
            <a:r>
              <a:rPr lang="en-US" altLang="ko-KR" sz="1200" dirty="0"/>
              <a:t>": "Sat Dec 14 04:35:55 +0000 2013", "</a:t>
            </a:r>
            <a:r>
              <a:rPr lang="en-US" altLang="ko-KR" sz="1200" dirty="0" err="1"/>
              <a:t>favourites_count</a:t>
            </a:r>
            <a:r>
              <a:rPr lang="en-US" altLang="ko-KR" sz="1200" dirty="0"/>
              <a:t>": 2186, "</a:t>
            </a:r>
            <a:r>
              <a:rPr lang="en-US" altLang="ko-KR" sz="1200" dirty="0" err="1"/>
              <a:t>utc_offset</a:t>
            </a:r>
            <a:r>
              <a:rPr lang="en-US" altLang="ko-KR" sz="1200" dirty="0"/>
              <a:t>": null, "</a:t>
            </a:r>
            <a:r>
              <a:rPr lang="en-US" altLang="ko-KR" sz="1200" dirty="0" err="1"/>
              <a:t>time_zone</a:t>
            </a:r>
            <a:r>
              <a:rPr lang="en-US" altLang="ko-KR" sz="1200" dirty="0"/>
              <a:t>": null, "</a:t>
            </a:r>
            <a:r>
              <a:rPr lang="en-US" altLang="ko-KR" sz="1200" dirty="0" err="1"/>
              <a:t>geo_enabled</a:t>
            </a:r>
            <a:r>
              <a:rPr lang="en-US" altLang="ko-KR" sz="1200" dirty="0"/>
              <a:t>": true, "verified": true, "</a:t>
            </a:r>
            <a:r>
              <a:rPr lang="en-US" altLang="ko-KR" sz="1200" dirty="0" err="1"/>
              <a:t>statuses_count</a:t>
            </a:r>
            <a:r>
              <a:rPr lang="en-US" altLang="ko-KR" sz="1200" dirty="0"/>
              <a:t>": 3389, "</a:t>
            </a:r>
            <a:r>
              <a:rPr lang="en-US" altLang="ko-KR" sz="1200" dirty="0" err="1"/>
              <a:t>lang</a:t>
            </a:r>
            <a:r>
              <a:rPr lang="en-US" altLang="ko-KR" sz="1200" dirty="0"/>
              <a:t>": "</a:t>
            </a:r>
            <a:r>
              <a:rPr lang="en-US" altLang="ko-KR" sz="1200" dirty="0" err="1"/>
              <a:t>en</a:t>
            </a:r>
            <a:r>
              <a:rPr lang="en-US" altLang="ko-KR" sz="1200" dirty="0"/>
              <a:t>", "</a:t>
            </a:r>
            <a:r>
              <a:rPr lang="en-US" altLang="ko-KR" sz="1200" dirty="0" err="1"/>
              <a:t>contributors_enabled</a:t>
            </a:r>
            <a:r>
              <a:rPr lang="en-US" altLang="ko-KR" sz="1200" dirty="0"/>
              <a:t>": false, "</a:t>
            </a:r>
            <a:r>
              <a:rPr lang="en-US" altLang="ko-KR" sz="1200" dirty="0" err="1"/>
              <a:t>is_translator</a:t>
            </a:r>
            <a:r>
              <a:rPr lang="en-US" altLang="ko-KR" sz="1200" dirty="0"/>
              <a:t>": false, "</a:t>
            </a:r>
            <a:r>
              <a:rPr lang="en-US" altLang="ko-KR" sz="1200" dirty="0" err="1"/>
              <a:t>is_translation_enabled</a:t>
            </a:r>
            <a:r>
              <a:rPr lang="en-US" altLang="ko-KR" sz="1200" dirty="0"/>
              <a:t>": null, "</a:t>
            </a:r>
            <a:r>
              <a:rPr lang="en-US" altLang="ko-KR" sz="1200" dirty="0" err="1"/>
              <a:t>profile_background_color</a:t>
            </a:r>
            <a:r>
              <a:rPr lang="en-US" altLang="ko-KR" sz="1200" dirty="0"/>
              <a:t>": "null", "</a:t>
            </a:r>
            <a:r>
              <a:rPr lang="en-US" altLang="ko-KR" sz="1200" dirty="0" err="1"/>
              <a:t>profile_background_image_url</a:t>
            </a:r>
            <a:r>
              <a:rPr lang="en-US" altLang="ko-KR" sz="1200" dirty="0"/>
              <a:t>": "null", "</a:t>
            </a:r>
            <a:r>
              <a:rPr lang="en-US" altLang="ko-KR" sz="1200" dirty="0" err="1"/>
              <a:t>profile_background_image_url_https</a:t>
            </a:r>
            <a:r>
              <a:rPr lang="en-US" altLang="ko-KR" sz="1200" dirty="0"/>
              <a:t>": "null", "</a:t>
            </a:r>
            <a:r>
              <a:rPr lang="en-US" altLang="ko-KR" sz="1200" dirty="0" err="1"/>
              <a:t>profile_background_tile</a:t>
            </a:r>
            <a:r>
              <a:rPr lang="en-US" altLang="ko-KR" sz="1200" dirty="0"/>
              <a:t>": null, "</a:t>
            </a:r>
            <a:r>
              <a:rPr lang="en-US" altLang="ko-KR" sz="1200" dirty="0" err="1"/>
              <a:t>profile_image_url</a:t>
            </a:r>
            <a:r>
              <a:rPr lang="en-US" altLang="ko-KR" sz="1200" dirty="0"/>
              <a:t>": "null", "</a:t>
            </a:r>
            <a:r>
              <a:rPr lang="en-US" altLang="ko-KR" sz="1200" dirty="0" err="1"/>
              <a:t>profile_image_url_https</a:t>
            </a:r>
            <a:r>
              <a:rPr lang="en-US" altLang="ko-KR" sz="1200" dirty="0"/>
              <a:t>": "https://pbs.twimg.com/</a:t>
            </a:r>
            <a:r>
              <a:rPr lang="en-US" altLang="ko-KR" sz="1200" dirty="0" err="1"/>
              <a:t>profile_images</a:t>
            </a:r>
            <a:r>
              <a:rPr lang="en-US" altLang="ko-KR" sz="1200" dirty="0"/>
              <a:t>/880136122604507136/xHrnqf1T_normal.jpg", "</a:t>
            </a:r>
            <a:r>
              <a:rPr lang="en-US" altLang="ko-KR" sz="1200" dirty="0" err="1"/>
              <a:t>profile_banner_url</a:t>
            </a:r>
            <a:r>
              <a:rPr lang="en-US" altLang="ko-KR" sz="1200" dirty="0"/>
              <a:t>": "https://pbs.twimg.com/</a:t>
            </a:r>
            <a:r>
              <a:rPr lang="en-US" altLang="ko-KR" sz="1200" dirty="0" err="1"/>
              <a:t>profile_banners</a:t>
            </a:r>
            <a:r>
              <a:rPr lang="en-US" altLang="ko-KR" sz="1200" dirty="0"/>
              <a:t>/2244994945/1498675817", "</a:t>
            </a:r>
            <a:r>
              <a:rPr lang="en-US" altLang="ko-KR" sz="1200" dirty="0" err="1"/>
              <a:t>profile_link_color</a:t>
            </a:r>
            <a:r>
              <a:rPr lang="en-US" altLang="ko-KR" sz="1200" dirty="0"/>
              <a:t>": "null", "</a:t>
            </a:r>
            <a:r>
              <a:rPr lang="en-US" altLang="ko-KR" sz="1200" dirty="0" err="1"/>
              <a:t>profile_sidebar_border_color</a:t>
            </a:r>
            <a:r>
              <a:rPr lang="en-US" altLang="ko-KR" sz="1200" dirty="0"/>
              <a:t>": "null", "</a:t>
            </a:r>
            <a:r>
              <a:rPr lang="en-US" altLang="ko-KR" sz="1200" dirty="0" err="1"/>
              <a:t>profile_sidebar_fill_color</a:t>
            </a:r>
            <a:r>
              <a:rPr lang="en-US" altLang="ko-KR" sz="1200" dirty="0"/>
              <a:t>": "null", "</a:t>
            </a:r>
            <a:r>
              <a:rPr lang="en-US" altLang="ko-KR" sz="1200" dirty="0" err="1"/>
              <a:t>profile_text_color</a:t>
            </a:r>
            <a:r>
              <a:rPr lang="en-US" altLang="ko-KR" sz="1200" dirty="0"/>
              <a:t>": "null", "</a:t>
            </a:r>
            <a:r>
              <a:rPr lang="en-US" altLang="ko-KR" sz="1200" dirty="0" err="1"/>
              <a:t>profile_use_background_image</a:t>
            </a:r>
            <a:r>
              <a:rPr lang="en-US" altLang="ko-KR" sz="1200" dirty="0"/>
              <a:t>": null, "</a:t>
            </a:r>
            <a:r>
              <a:rPr lang="en-US" altLang="ko-KR" sz="1200" dirty="0" err="1"/>
              <a:t>has_extended_profile</a:t>
            </a:r>
            <a:r>
              <a:rPr lang="en-US" altLang="ko-KR" sz="1200" dirty="0"/>
              <a:t>": null, "</a:t>
            </a:r>
            <a:r>
              <a:rPr lang="en-US" altLang="ko-KR" sz="1200" dirty="0" err="1"/>
              <a:t>default_profile</a:t>
            </a:r>
            <a:r>
              <a:rPr lang="en-US" altLang="ko-KR" sz="1200" dirty="0"/>
              <a:t>": false, "</a:t>
            </a:r>
            <a:r>
              <a:rPr lang="en-US" altLang="ko-KR" sz="1200" dirty="0" err="1"/>
              <a:t>default_profile_image</a:t>
            </a:r>
            <a:r>
              <a:rPr lang="en-US" altLang="ko-KR" sz="1200" dirty="0"/>
              <a:t>": false, "following": false, "</a:t>
            </a:r>
            <a:r>
              <a:rPr lang="en-US" altLang="ko-KR" sz="1200" dirty="0" err="1"/>
              <a:t>follow_request_sent</a:t>
            </a:r>
            <a:r>
              <a:rPr lang="en-US" altLang="ko-KR" sz="1200" dirty="0"/>
              <a:t>": false, "notifications": false, "</a:t>
            </a:r>
            <a:r>
              <a:rPr lang="en-US" altLang="ko-KR" sz="1200" dirty="0" err="1"/>
              <a:t>translator_type</a:t>
            </a:r>
            <a:r>
              <a:rPr lang="en-US" altLang="ko-KR" sz="1200" dirty="0"/>
              <a:t>": "null" }, "geo": null, "coordinates": null, "place": null, "contributors": null, "</a:t>
            </a:r>
            <a:r>
              <a:rPr lang="en-US" altLang="ko-KR" sz="1200" dirty="0" err="1"/>
              <a:t>is_quote_status</a:t>
            </a:r>
            <a:r>
              <a:rPr lang="en-US" altLang="ko-KR" sz="1200" dirty="0"/>
              <a:t>": false, "</a:t>
            </a:r>
            <a:r>
              <a:rPr lang="en-US" altLang="ko-KR" sz="1200" dirty="0" err="1"/>
              <a:t>retweet_count</a:t>
            </a:r>
            <a:r>
              <a:rPr lang="en-US" altLang="ko-KR" sz="1200" dirty="0"/>
              <a:t>": 12, "</a:t>
            </a:r>
            <a:r>
              <a:rPr lang="en-US" altLang="ko-KR" sz="1200" dirty="0" err="1"/>
              <a:t>favorite_count</a:t>
            </a:r>
            <a:r>
              <a:rPr lang="en-US" altLang="ko-KR" sz="1200" dirty="0"/>
              <a:t>": 27, "favorited": false, "retweeted": false, "</a:t>
            </a:r>
            <a:r>
              <a:rPr lang="en-US" altLang="ko-KR" sz="1200" dirty="0" err="1"/>
              <a:t>possibly_sensitive</a:t>
            </a:r>
            <a:r>
              <a:rPr lang="en-US" altLang="ko-KR" sz="1200" dirty="0"/>
              <a:t>": false, "</a:t>
            </a:r>
            <a:r>
              <a:rPr lang="en-US" altLang="ko-KR" sz="1200" dirty="0" err="1"/>
              <a:t>lang</a:t>
            </a:r>
            <a:r>
              <a:rPr lang="en-US" altLang="ko-KR" sz="1200" dirty="0"/>
              <a:t>": "</a:t>
            </a:r>
            <a:r>
              <a:rPr lang="en-US" altLang="ko-KR" sz="1200" dirty="0" err="1"/>
              <a:t>en</a:t>
            </a:r>
            <a:r>
              <a:rPr lang="en-US" altLang="ko-KR" sz="1200" dirty="0"/>
              <a:t>" } ], "</a:t>
            </a:r>
            <a:r>
              <a:rPr lang="en-US" altLang="ko-KR" sz="1200" dirty="0" err="1"/>
              <a:t>search_metadata</a:t>
            </a:r>
            <a:r>
              <a:rPr lang="en-US" altLang="ko-KR" sz="1200" dirty="0"/>
              <a:t>": { "</a:t>
            </a:r>
            <a:r>
              <a:rPr lang="en-US" altLang="ko-KR" sz="1200" dirty="0" err="1"/>
              <a:t>completed_in</a:t>
            </a:r>
            <a:r>
              <a:rPr lang="en-US" altLang="ko-KR" sz="1200" dirty="0"/>
              <a:t>": 0.047, "</a:t>
            </a:r>
            <a:r>
              <a:rPr lang="en-US" altLang="ko-KR" sz="1200" dirty="0" err="1"/>
              <a:t>max_id</a:t>
            </a:r>
            <a:r>
              <a:rPr lang="en-US" altLang="ko-KR" sz="1200" dirty="0"/>
              <a:t>": 1125490788736032770, "</a:t>
            </a:r>
            <a:r>
              <a:rPr lang="en-US" altLang="ko-KR" sz="1200" dirty="0" err="1"/>
              <a:t>max_id_str</a:t>
            </a:r>
            <a:r>
              <a:rPr lang="en-US" altLang="ko-KR" sz="1200" dirty="0"/>
              <a:t>": "1125490788736032770", "</a:t>
            </a:r>
            <a:r>
              <a:rPr lang="en-US" altLang="ko-KR" sz="1200" dirty="0" err="1"/>
              <a:t>next_results</a:t>
            </a:r>
            <a:r>
              <a:rPr lang="en-US" altLang="ko-KR" sz="1200" dirty="0"/>
              <a:t>": "?</a:t>
            </a:r>
            <a:r>
              <a:rPr lang="en-US" altLang="ko-KR" sz="1200" dirty="0" err="1"/>
              <a:t>max_id</a:t>
            </a:r>
            <a:r>
              <a:rPr lang="en-US" altLang="ko-KR" sz="1200" dirty="0"/>
              <a:t>=1124690280777699327&amp;q=from%3Atwitterdev&amp;count=2&amp;include_entities=1&amp;result_type=mixed", "query": "from%3Atwitterdev", "</a:t>
            </a:r>
            <a:r>
              <a:rPr lang="en-US" altLang="ko-KR" sz="1200" dirty="0" err="1"/>
              <a:t>refresh_url</a:t>
            </a:r>
            <a:r>
              <a:rPr lang="en-US" altLang="ko-KR" sz="1200" dirty="0"/>
              <a:t>": "?</a:t>
            </a:r>
            <a:r>
              <a:rPr lang="en-US" altLang="ko-KR" sz="1200" dirty="0" err="1"/>
              <a:t>since_id</a:t>
            </a:r>
            <a:r>
              <a:rPr lang="en-US" altLang="ko-KR" sz="1200" dirty="0"/>
              <a:t>=1125490788736032770&amp;q=from%3Atwitterdev&amp;result_type=</a:t>
            </a:r>
            <a:r>
              <a:rPr lang="en-US" altLang="ko-KR" sz="1200" dirty="0" err="1"/>
              <a:t>mixed&amp;include_entities</a:t>
            </a:r>
            <a:r>
              <a:rPr lang="en-US" altLang="ko-KR" sz="1200" dirty="0"/>
              <a:t>=1", "count": 2, "</a:t>
            </a:r>
            <a:r>
              <a:rPr lang="en-US" altLang="ko-KR" sz="1200" dirty="0" err="1"/>
              <a:t>since_id</a:t>
            </a:r>
            <a:r>
              <a:rPr lang="en-US" altLang="ko-KR" sz="1200" dirty="0"/>
              <a:t>": 0, "</a:t>
            </a:r>
            <a:r>
              <a:rPr lang="en-US" altLang="ko-KR" sz="1200" dirty="0" err="1"/>
              <a:t>since_id_str</a:t>
            </a:r>
            <a:r>
              <a:rPr lang="en-US" altLang="ko-KR" sz="1200" dirty="0"/>
              <a:t>": "0" } }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8E709A0-853A-4DCC-908E-0927D452C587}"/>
              </a:ext>
            </a:extLst>
          </p:cNvPr>
          <p:cNvSpPr txBox="1"/>
          <p:nvPr/>
        </p:nvSpPr>
        <p:spPr>
          <a:xfrm>
            <a:off x="475129" y="916859"/>
            <a:ext cx="67762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2">
                    <a:lumMod val="7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Twitter keyword Search API based the 19</a:t>
            </a:r>
            <a:r>
              <a:rPr lang="en-US" altLang="ko-KR" sz="1600" b="1" baseline="30000" dirty="0">
                <a:solidFill>
                  <a:schemeClr val="bg2">
                    <a:lumMod val="7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th</a:t>
            </a:r>
            <a:r>
              <a:rPr lang="en-US" altLang="ko-KR" sz="1600" b="1" dirty="0">
                <a:solidFill>
                  <a:schemeClr val="bg2">
                    <a:lumMod val="7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President Election Vote Analysis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B67957C-77BC-413A-93B7-31FF57D9AF2D}"/>
              </a:ext>
            </a:extLst>
          </p:cNvPr>
          <p:cNvSpPr/>
          <p:nvPr/>
        </p:nvSpPr>
        <p:spPr>
          <a:xfrm>
            <a:off x="475129" y="333862"/>
            <a:ext cx="70283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T-SA: </a:t>
            </a:r>
            <a:r>
              <a:rPr lang="en-US" altLang="ko-KR" sz="24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Implementation</a:t>
            </a:r>
            <a:endParaRPr lang="ko-KR" altLang="en-US" sz="2400" b="1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EB3D762-7B3F-4087-86ED-97277179D56D}"/>
              </a:ext>
            </a:extLst>
          </p:cNvPr>
          <p:cNvSpPr/>
          <p:nvPr/>
        </p:nvSpPr>
        <p:spPr>
          <a:xfrm>
            <a:off x="2440640" y="2426767"/>
            <a:ext cx="727485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Use JSON to make and save user information in a list of tweets.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168604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6" grpId="0" animBg="1"/>
      <p:bldP spid="41" grpId="0" animBg="1"/>
      <p:bldP spid="42" grpId="0" animBg="1"/>
      <p:bldP spid="43" grpId="0" animBg="1"/>
      <p:bldP spid="4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6884EF8-13B8-4906-AFA1-F7D11047E8A5}"/>
              </a:ext>
            </a:extLst>
          </p:cNvPr>
          <p:cNvSpPr/>
          <p:nvPr/>
        </p:nvSpPr>
        <p:spPr>
          <a:xfrm>
            <a:off x="349623" y="432111"/>
            <a:ext cx="125506" cy="80791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2E0AF2E-A9E8-4669-AA0E-A190B65FCAD7}"/>
              </a:ext>
            </a:extLst>
          </p:cNvPr>
          <p:cNvSpPr/>
          <p:nvPr/>
        </p:nvSpPr>
        <p:spPr>
          <a:xfrm>
            <a:off x="475129" y="333862"/>
            <a:ext cx="70283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T-SA: </a:t>
            </a:r>
            <a:r>
              <a:rPr lang="en-US" altLang="ko-KR" sz="24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Implementation</a:t>
            </a:r>
            <a:endParaRPr lang="ko-KR" altLang="en-US" sz="2400" b="1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E709A0-853A-4DCC-908E-0927D452C587}"/>
              </a:ext>
            </a:extLst>
          </p:cNvPr>
          <p:cNvSpPr txBox="1"/>
          <p:nvPr/>
        </p:nvSpPr>
        <p:spPr>
          <a:xfrm>
            <a:off x="475129" y="916859"/>
            <a:ext cx="67762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2">
                    <a:lumMod val="7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Twitter keyword Search API based the 19</a:t>
            </a:r>
            <a:r>
              <a:rPr lang="en-US" altLang="ko-KR" sz="1600" b="1" baseline="30000" dirty="0">
                <a:solidFill>
                  <a:schemeClr val="bg2">
                    <a:lumMod val="7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th</a:t>
            </a:r>
            <a:r>
              <a:rPr lang="en-US" altLang="ko-KR" sz="1600" b="1" dirty="0">
                <a:solidFill>
                  <a:schemeClr val="bg2">
                    <a:lumMod val="7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President Election Vote Analysis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8BB2836-A3A8-4B9F-A69E-63906A9B3D55}"/>
              </a:ext>
            </a:extLst>
          </p:cNvPr>
          <p:cNvSpPr/>
          <p:nvPr/>
        </p:nvSpPr>
        <p:spPr>
          <a:xfrm>
            <a:off x="248640" y="1338273"/>
            <a:ext cx="42210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Execution of T-SA number 21, Select</a:t>
            </a:r>
            <a:endParaRPr lang="ko-KR" alt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989339-09E6-4497-951D-81A5AA9DDC25}"/>
              </a:ext>
            </a:extLst>
          </p:cNvPr>
          <p:cNvSpPr txBox="1"/>
          <p:nvPr/>
        </p:nvSpPr>
        <p:spPr>
          <a:xfrm>
            <a:off x="248640" y="1804790"/>
            <a:ext cx="4773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Run through </a:t>
            </a:r>
            <a:r>
              <a:rPr lang="en-US" altLang="ko-KR" dirty="0" err="1"/>
              <a:t>dbSelect</a:t>
            </a:r>
            <a:r>
              <a:rPr lang="en-US" altLang="ko-KR" sz="1600" dirty="0"/>
              <a:t> function on DBModule.py</a:t>
            </a:r>
            <a:endParaRPr lang="ko-KR" altLang="en-US" sz="16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213D0FA-5452-4651-9145-6A940D16D780}"/>
              </a:ext>
            </a:extLst>
          </p:cNvPr>
          <p:cNvSpPr/>
          <p:nvPr/>
        </p:nvSpPr>
        <p:spPr>
          <a:xfrm>
            <a:off x="8414133" y="6292873"/>
            <a:ext cx="36247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Do the same way for number 22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5FE3A46-FF71-4CBC-85F9-BC78CE0C081D}"/>
              </a:ext>
            </a:extLst>
          </p:cNvPr>
          <p:cNvSpPr/>
          <p:nvPr/>
        </p:nvSpPr>
        <p:spPr>
          <a:xfrm>
            <a:off x="2805954" y="2780230"/>
            <a:ext cx="76155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All of them use the </a:t>
            </a:r>
            <a:r>
              <a:rPr lang="en-US" altLang="ko-KR" b="1" u="sng" dirty="0" err="1">
                <a:solidFill>
                  <a:srgbClr val="FF0000"/>
                </a:solidFill>
              </a:rPr>
              <a:t>dbConnection</a:t>
            </a:r>
            <a:r>
              <a:rPr lang="en-US" altLang="ko-KR" b="1" dirty="0"/>
              <a:t> function to access MariaDB</a:t>
            </a:r>
            <a:endParaRPr lang="ko-KR" altLang="en-US" b="1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5FF405B-388B-4C95-9A88-A2F9DEB199C9}"/>
              </a:ext>
            </a:extLst>
          </p:cNvPr>
          <p:cNvSpPr/>
          <p:nvPr/>
        </p:nvSpPr>
        <p:spPr>
          <a:xfrm>
            <a:off x="3429754" y="3717640"/>
            <a:ext cx="5122575" cy="5109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‘SELECT %s FROM %s %s;' % (</a:t>
            </a:r>
            <a:r>
              <a:rPr lang="en-US" altLang="ko-KR" b="1" dirty="0">
                <a:solidFill>
                  <a:srgbClr val="FF0000"/>
                </a:solidFill>
              </a:rPr>
              <a:t>cols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en-US" altLang="ko-KR" b="1" dirty="0">
                <a:solidFill>
                  <a:srgbClr val="FF0000"/>
                </a:solidFill>
              </a:rPr>
              <a:t>tabs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en-US" altLang="ko-KR" b="1" dirty="0" err="1">
                <a:solidFill>
                  <a:srgbClr val="FF0000"/>
                </a:solidFill>
              </a:rPr>
              <a:t>cond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C93A330-176B-45E0-B7BF-70E4AC21BEF2}"/>
              </a:ext>
            </a:extLst>
          </p:cNvPr>
          <p:cNvSpPr/>
          <p:nvPr/>
        </p:nvSpPr>
        <p:spPr>
          <a:xfrm>
            <a:off x="3532093" y="2580394"/>
            <a:ext cx="640528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/>
              <a:t>It can be connected with host address, ID and password information for the Database.</a:t>
            </a:r>
            <a:endParaRPr lang="ko-KR" altLang="en-US" sz="12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0C049FD-B880-44A0-934C-04396C7E7102}"/>
              </a:ext>
            </a:extLst>
          </p:cNvPr>
          <p:cNvSpPr/>
          <p:nvPr/>
        </p:nvSpPr>
        <p:spPr>
          <a:xfrm>
            <a:off x="3319543" y="3441731"/>
            <a:ext cx="282782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/>
              <a:t>The SQL SELECT Statement</a:t>
            </a:r>
            <a:endParaRPr lang="ko-KR" altLang="en-US" sz="16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F5640AF-1F30-44B2-BA4E-FE4CEF9AE617}"/>
              </a:ext>
            </a:extLst>
          </p:cNvPr>
          <p:cNvSpPr txBox="1"/>
          <p:nvPr/>
        </p:nvSpPr>
        <p:spPr>
          <a:xfrm>
            <a:off x="3210537" y="4475916"/>
            <a:ext cx="58191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cols</a:t>
            </a:r>
            <a:r>
              <a:rPr lang="en-US" altLang="ko-KR" dirty="0"/>
              <a:t> means the column of the table to be inquired.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E49EBA1-FC25-4DB4-B710-F0F8762CA12B}"/>
              </a:ext>
            </a:extLst>
          </p:cNvPr>
          <p:cNvSpPr txBox="1"/>
          <p:nvPr/>
        </p:nvSpPr>
        <p:spPr>
          <a:xfrm>
            <a:off x="3210537" y="5061121"/>
            <a:ext cx="44017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tabs</a:t>
            </a:r>
            <a:r>
              <a:rPr lang="en-US" altLang="ko-KR" dirty="0"/>
              <a:t> means the table to be inquired.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DA0BA5B-D0ED-4A11-9805-6B4AA423B461}"/>
              </a:ext>
            </a:extLst>
          </p:cNvPr>
          <p:cNvSpPr txBox="1"/>
          <p:nvPr/>
        </p:nvSpPr>
        <p:spPr>
          <a:xfrm>
            <a:off x="3210537" y="5646326"/>
            <a:ext cx="62970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err="1"/>
              <a:t>cond</a:t>
            </a:r>
            <a:r>
              <a:rPr lang="en-US" altLang="ko-KR" dirty="0"/>
              <a:t> means to specify the conditions to be inquired.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389307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6884EF8-13B8-4906-AFA1-F7D11047E8A5}"/>
              </a:ext>
            </a:extLst>
          </p:cNvPr>
          <p:cNvSpPr/>
          <p:nvPr/>
        </p:nvSpPr>
        <p:spPr>
          <a:xfrm>
            <a:off x="349623" y="432111"/>
            <a:ext cx="125506" cy="80791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2E0AF2E-A9E8-4669-AA0E-A190B65FCAD7}"/>
              </a:ext>
            </a:extLst>
          </p:cNvPr>
          <p:cNvSpPr/>
          <p:nvPr/>
        </p:nvSpPr>
        <p:spPr>
          <a:xfrm>
            <a:off x="475129" y="333862"/>
            <a:ext cx="70283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T-SA: </a:t>
            </a:r>
            <a:r>
              <a:rPr lang="en-US" altLang="ko-KR" sz="24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Implementation</a:t>
            </a:r>
            <a:endParaRPr lang="ko-KR" altLang="en-US" sz="2400" b="1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E709A0-853A-4DCC-908E-0927D452C587}"/>
              </a:ext>
            </a:extLst>
          </p:cNvPr>
          <p:cNvSpPr txBox="1"/>
          <p:nvPr/>
        </p:nvSpPr>
        <p:spPr>
          <a:xfrm>
            <a:off x="475129" y="916859"/>
            <a:ext cx="67762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2">
                    <a:lumMod val="7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Twitter keyword Search API based the 19</a:t>
            </a:r>
            <a:r>
              <a:rPr lang="en-US" altLang="ko-KR" sz="1600" b="1" baseline="30000" dirty="0">
                <a:solidFill>
                  <a:schemeClr val="bg2">
                    <a:lumMod val="7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th</a:t>
            </a:r>
            <a:r>
              <a:rPr lang="en-US" altLang="ko-KR" sz="1600" b="1" dirty="0">
                <a:solidFill>
                  <a:schemeClr val="bg2">
                    <a:lumMod val="7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President Election Vote Analysis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8BB2836-A3A8-4B9F-A69E-63906A9B3D55}"/>
              </a:ext>
            </a:extLst>
          </p:cNvPr>
          <p:cNvSpPr/>
          <p:nvPr/>
        </p:nvSpPr>
        <p:spPr>
          <a:xfrm>
            <a:off x="248640" y="1338273"/>
            <a:ext cx="42218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Execution of T-SA number 23, Insert</a:t>
            </a:r>
            <a:endParaRPr lang="ko-KR" alt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989339-09E6-4497-951D-81A5AA9DDC25}"/>
              </a:ext>
            </a:extLst>
          </p:cNvPr>
          <p:cNvSpPr txBox="1"/>
          <p:nvPr/>
        </p:nvSpPr>
        <p:spPr>
          <a:xfrm>
            <a:off x="248640" y="1804790"/>
            <a:ext cx="4773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Run through </a:t>
            </a:r>
            <a:r>
              <a:rPr lang="en-US" altLang="ko-KR" dirty="0" err="1"/>
              <a:t>dbInsert</a:t>
            </a:r>
            <a:r>
              <a:rPr lang="en-US" altLang="ko-KR" sz="1600" dirty="0"/>
              <a:t> function on DBModule.py</a:t>
            </a:r>
            <a:endParaRPr lang="ko-KR" altLang="en-US" sz="16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8E4727A-EF35-43E4-AC36-6675F70947BD}"/>
              </a:ext>
            </a:extLst>
          </p:cNvPr>
          <p:cNvSpPr/>
          <p:nvPr/>
        </p:nvSpPr>
        <p:spPr>
          <a:xfrm>
            <a:off x="8414133" y="6292873"/>
            <a:ext cx="36247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Do the same way for number 24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76FD490-A51E-4B11-A484-C90820D0F1B3}"/>
              </a:ext>
            </a:extLst>
          </p:cNvPr>
          <p:cNvSpPr/>
          <p:nvPr/>
        </p:nvSpPr>
        <p:spPr>
          <a:xfrm>
            <a:off x="3133922" y="3690752"/>
            <a:ext cx="6023524" cy="5109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'INSERT INTO ' + </a:t>
            </a:r>
            <a:r>
              <a:rPr lang="en-US" altLang="ko-KR" b="1" dirty="0" err="1">
                <a:solidFill>
                  <a:srgbClr val="FF0000"/>
                </a:solidFill>
              </a:rPr>
              <a:t>tableNm</a:t>
            </a:r>
            <a:r>
              <a:rPr lang="en-US" altLang="ko-KR" dirty="0">
                <a:solidFill>
                  <a:schemeClr val="tx1"/>
                </a:solidFill>
              </a:rPr>
              <a:t> + VALUES(%s, %s, %s, </a:t>
            </a:r>
            <a:r>
              <a:rPr lang="en-US" altLang="ko-KR" u="sng" dirty="0">
                <a:solidFill>
                  <a:schemeClr val="tx1"/>
                </a:solidFill>
              </a:rPr>
              <a:t>%s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DE0D74B-CEA8-409D-9464-790904889A92}"/>
              </a:ext>
            </a:extLst>
          </p:cNvPr>
          <p:cNvSpPr/>
          <p:nvPr/>
        </p:nvSpPr>
        <p:spPr>
          <a:xfrm>
            <a:off x="3023711" y="3414843"/>
            <a:ext cx="283776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/>
              <a:t>The SQL INSERT Statement</a:t>
            </a:r>
            <a:endParaRPr lang="ko-KR" altLang="en-US" sz="1600" b="1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EA070CF-B57E-4B77-95E4-1008246ECDFF}"/>
              </a:ext>
            </a:extLst>
          </p:cNvPr>
          <p:cNvSpPr/>
          <p:nvPr/>
        </p:nvSpPr>
        <p:spPr>
          <a:xfrm>
            <a:off x="2635447" y="2591545"/>
            <a:ext cx="71299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Check for </a:t>
            </a:r>
            <a:r>
              <a:rPr lang="en-US" altLang="ko-KR" b="1" u="sng" dirty="0">
                <a:solidFill>
                  <a:srgbClr val="FF0000"/>
                </a:solidFill>
              </a:rPr>
              <a:t>duplication of data</a:t>
            </a:r>
            <a:r>
              <a:rPr lang="en-US" altLang="ko-KR" b="1" dirty="0"/>
              <a:t> in the database before inserting.</a:t>
            </a:r>
            <a:endParaRPr lang="ko-KR" altLang="en-US" b="1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19D7764-1FCA-4433-9996-94E0712034B8}"/>
              </a:ext>
            </a:extLst>
          </p:cNvPr>
          <p:cNvSpPr/>
          <p:nvPr/>
        </p:nvSpPr>
        <p:spPr>
          <a:xfrm>
            <a:off x="985706" y="4465114"/>
            <a:ext cx="1078186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1" dirty="0" err="1"/>
              <a:t>TableNm</a:t>
            </a:r>
            <a:r>
              <a:rPr lang="en-US" altLang="ko-KR" dirty="0"/>
              <a:t> means the table name and has a value that corresponds to the column in each table.</a:t>
            </a:r>
            <a:endParaRPr lang="ko-KR" altLang="en-US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DE9C6D3-86B7-464F-8407-D6022BF559A5}"/>
              </a:ext>
            </a:extLst>
          </p:cNvPr>
          <p:cNvSpPr txBox="1"/>
          <p:nvPr/>
        </p:nvSpPr>
        <p:spPr>
          <a:xfrm>
            <a:off x="6898076" y="3432683"/>
            <a:ext cx="27569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insert tweeter information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2172794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6884EF8-13B8-4906-AFA1-F7D11047E8A5}"/>
              </a:ext>
            </a:extLst>
          </p:cNvPr>
          <p:cNvSpPr/>
          <p:nvPr/>
        </p:nvSpPr>
        <p:spPr>
          <a:xfrm>
            <a:off x="349623" y="432111"/>
            <a:ext cx="125506" cy="80791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2E0AF2E-A9E8-4669-AA0E-A190B65FCAD7}"/>
              </a:ext>
            </a:extLst>
          </p:cNvPr>
          <p:cNvSpPr/>
          <p:nvPr/>
        </p:nvSpPr>
        <p:spPr>
          <a:xfrm>
            <a:off x="475129" y="333862"/>
            <a:ext cx="70283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T-SA: </a:t>
            </a:r>
            <a:r>
              <a:rPr lang="en-US" altLang="ko-KR" sz="24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Implementation</a:t>
            </a:r>
            <a:endParaRPr lang="ko-KR" altLang="en-US" sz="2400" b="1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E709A0-853A-4DCC-908E-0927D452C587}"/>
              </a:ext>
            </a:extLst>
          </p:cNvPr>
          <p:cNvSpPr txBox="1"/>
          <p:nvPr/>
        </p:nvSpPr>
        <p:spPr>
          <a:xfrm>
            <a:off x="475129" y="916859"/>
            <a:ext cx="67762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2">
                    <a:lumMod val="7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Twitter keyword Search API based the 19</a:t>
            </a:r>
            <a:r>
              <a:rPr lang="en-US" altLang="ko-KR" sz="1600" b="1" baseline="30000" dirty="0">
                <a:solidFill>
                  <a:schemeClr val="bg2">
                    <a:lumMod val="7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th</a:t>
            </a:r>
            <a:r>
              <a:rPr lang="en-US" altLang="ko-KR" sz="1600" b="1" dirty="0">
                <a:solidFill>
                  <a:schemeClr val="bg2">
                    <a:lumMod val="7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President Election Vote Analysis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8BB2836-A3A8-4B9F-A69E-63906A9B3D55}"/>
              </a:ext>
            </a:extLst>
          </p:cNvPr>
          <p:cNvSpPr/>
          <p:nvPr/>
        </p:nvSpPr>
        <p:spPr>
          <a:xfrm>
            <a:off x="248640" y="1338273"/>
            <a:ext cx="42995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Execution of T-SA number 25, Delete</a:t>
            </a:r>
            <a:endParaRPr lang="ko-KR" alt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989339-09E6-4497-951D-81A5AA9DDC25}"/>
              </a:ext>
            </a:extLst>
          </p:cNvPr>
          <p:cNvSpPr txBox="1"/>
          <p:nvPr/>
        </p:nvSpPr>
        <p:spPr>
          <a:xfrm>
            <a:off x="248640" y="1804790"/>
            <a:ext cx="4855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Run through </a:t>
            </a:r>
            <a:r>
              <a:rPr lang="en-US" altLang="ko-KR" dirty="0" err="1"/>
              <a:t>dbDelete</a:t>
            </a:r>
            <a:r>
              <a:rPr lang="en-US" altLang="ko-KR" sz="1600" dirty="0"/>
              <a:t> function on DBModule.py</a:t>
            </a:r>
            <a:endParaRPr lang="ko-KR" altLang="en-US" sz="16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DD1DD97-2578-41E3-AB4E-A32F669B4E02}"/>
              </a:ext>
            </a:extLst>
          </p:cNvPr>
          <p:cNvSpPr/>
          <p:nvPr/>
        </p:nvSpPr>
        <p:spPr>
          <a:xfrm>
            <a:off x="8037610" y="6292873"/>
            <a:ext cx="40398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Do the same way for number 25~27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7AD4E52-BA18-4FAC-B597-2FB59387075A}"/>
              </a:ext>
            </a:extLst>
          </p:cNvPr>
          <p:cNvSpPr/>
          <p:nvPr/>
        </p:nvSpPr>
        <p:spPr>
          <a:xfrm>
            <a:off x="3133922" y="2937716"/>
            <a:ext cx="3502202" cy="5109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'DELETE FROM %s;' % </a:t>
            </a:r>
            <a:r>
              <a:rPr lang="en-US" altLang="ko-KR" b="1" dirty="0" err="1">
                <a:solidFill>
                  <a:srgbClr val="FF0000"/>
                </a:solidFill>
              </a:rPr>
              <a:t>tableNm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5221AE4-4229-4187-BE63-73883574B441}"/>
              </a:ext>
            </a:extLst>
          </p:cNvPr>
          <p:cNvSpPr/>
          <p:nvPr/>
        </p:nvSpPr>
        <p:spPr>
          <a:xfrm>
            <a:off x="3023711" y="2661807"/>
            <a:ext cx="284545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/>
              <a:t>The SQL DELETE Statement</a:t>
            </a:r>
            <a:endParaRPr lang="ko-KR" altLang="en-US" sz="1600" b="1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46748B5-B185-4525-8EE0-A49A7747C90F}"/>
              </a:ext>
            </a:extLst>
          </p:cNvPr>
          <p:cNvSpPr/>
          <p:nvPr/>
        </p:nvSpPr>
        <p:spPr>
          <a:xfrm>
            <a:off x="3023711" y="3594815"/>
            <a:ext cx="684643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 err="1"/>
              <a:t>TableNm</a:t>
            </a:r>
            <a:r>
              <a:rPr lang="en-US" altLang="ko-KR" sz="2800" b="1" dirty="0"/>
              <a:t> </a:t>
            </a:r>
            <a:r>
              <a:rPr lang="en-US" altLang="ko-KR" dirty="0"/>
              <a:t>is the name of the table to be deleted.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D851670-EECC-44D3-A896-277039696CAD}"/>
              </a:ext>
            </a:extLst>
          </p:cNvPr>
          <p:cNvSpPr/>
          <p:nvPr/>
        </p:nvSpPr>
        <p:spPr>
          <a:xfrm>
            <a:off x="2607801" y="4712489"/>
            <a:ext cx="69763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Lastly, all of them use the </a:t>
            </a:r>
            <a:r>
              <a:rPr lang="en-US" altLang="ko-KR" b="1" dirty="0" err="1">
                <a:solidFill>
                  <a:srgbClr val="FF0000"/>
                </a:solidFill>
              </a:rPr>
              <a:t>dbClose</a:t>
            </a:r>
            <a:r>
              <a:rPr lang="en-US" altLang="ko-KR" b="1" dirty="0"/>
              <a:t> function to close MariaDB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00023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6884EF8-13B8-4906-AFA1-F7D11047E8A5}"/>
              </a:ext>
            </a:extLst>
          </p:cNvPr>
          <p:cNvSpPr/>
          <p:nvPr/>
        </p:nvSpPr>
        <p:spPr>
          <a:xfrm>
            <a:off x="349623" y="432111"/>
            <a:ext cx="125506" cy="80791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2E0AF2E-A9E8-4669-AA0E-A190B65FCAD7}"/>
              </a:ext>
            </a:extLst>
          </p:cNvPr>
          <p:cNvSpPr/>
          <p:nvPr/>
        </p:nvSpPr>
        <p:spPr>
          <a:xfrm>
            <a:off x="475129" y="333862"/>
            <a:ext cx="70283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T-SA: </a:t>
            </a:r>
            <a:r>
              <a:rPr lang="en-US" altLang="ko-KR" sz="24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Implementation</a:t>
            </a:r>
            <a:endParaRPr lang="ko-KR" altLang="en-US" sz="2400" b="1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E709A0-853A-4DCC-908E-0927D452C587}"/>
              </a:ext>
            </a:extLst>
          </p:cNvPr>
          <p:cNvSpPr txBox="1"/>
          <p:nvPr/>
        </p:nvSpPr>
        <p:spPr>
          <a:xfrm>
            <a:off x="475129" y="916859"/>
            <a:ext cx="67762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2">
                    <a:lumMod val="7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Twitter keyword Search API based the 19</a:t>
            </a:r>
            <a:r>
              <a:rPr lang="en-US" altLang="ko-KR" sz="1600" b="1" baseline="30000" dirty="0">
                <a:solidFill>
                  <a:schemeClr val="bg2">
                    <a:lumMod val="7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th</a:t>
            </a:r>
            <a:r>
              <a:rPr lang="en-US" altLang="ko-KR" sz="1600" b="1" dirty="0">
                <a:solidFill>
                  <a:schemeClr val="bg2">
                    <a:lumMod val="7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President Election Vote Analysis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8BB2836-A3A8-4B9F-A69E-63906A9B3D55}"/>
              </a:ext>
            </a:extLst>
          </p:cNvPr>
          <p:cNvSpPr/>
          <p:nvPr/>
        </p:nvSpPr>
        <p:spPr>
          <a:xfrm>
            <a:off x="248640" y="1338273"/>
            <a:ext cx="45447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Execution of T-SA number 31, Keyword</a:t>
            </a:r>
            <a:endParaRPr lang="ko-KR" alt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989339-09E6-4497-951D-81A5AA9DDC25}"/>
              </a:ext>
            </a:extLst>
          </p:cNvPr>
          <p:cNvSpPr txBox="1"/>
          <p:nvPr/>
        </p:nvSpPr>
        <p:spPr>
          <a:xfrm>
            <a:off x="248640" y="1804790"/>
            <a:ext cx="74163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Run through The Commands that Sqoop Import, Map/Reduce, Sqoop export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B769D28-314E-46F2-BBD6-5D2E1C0F3C53}"/>
              </a:ext>
            </a:extLst>
          </p:cNvPr>
          <p:cNvSpPr/>
          <p:nvPr/>
        </p:nvSpPr>
        <p:spPr>
          <a:xfrm>
            <a:off x="3792822" y="2911711"/>
            <a:ext cx="7093527" cy="7883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86247369-627E-4545-A590-FAC67992EF79}"/>
              </a:ext>
            </a:extLst>
          </p:cNvPr>
          <p:cNvGrpSpPr/>
          <p:nvPr/>
        </p:nvGrpSpPr>
        <p:grpSpPr>
          <a:xfrm>
            <a:off x="3934551" y="3067032"/>
            <a:ext cx="6820459" cy="521494"/>
            <a:chOff x="4000220" y="3466557"/>
            <a:chExt cx="6820459" cy="521494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0A4EB20F-81AC-40C9-8364-2F5D919BD2F8}"/>
                </a:ext>
              </a:extLst>
            </p:cNvPr>
            <p:cNvSpPr/>
            <p:nvPr/>
          </p:nvSpPr>
          <p:spPr>
            <a:xfrm>
              <a:off x="4000220" y="3466557"/>
              <a:ext cx="1693069" cy="521494"/>
            </a:xfrm>
            <a:prstGeom prst="rect">
              <a:avLst/>
            </a:prstGeom>
            <a:noFill/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Sqoop import</a:t>
              </a:r>
              <a:endParaRPr lang="ko-KR" altLang="en-US" dirty="0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CE934146-8F46-4A98-980C-7AF259325FB5}"/>
                </a:ext>
              </a:extLst>
            </p:cNvPr>
            <p:cNvSpPr/>
            <p:nvPr/>
          </p:nvSpPr>
          <p:spPr>
            <a:xfrm>
              <a:off x="6629119" y="3466557"/>
              <a:ext cx="1562661" cy="521494"/>
            </a:xfrm>
            <a:prstGeom prst="rect">
              <a:avLst/>
            </a:prstGeom>
            <a:noFill/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Map/Reduce</a:t>
              </a:r>
              <a:endParaRPr lang="ko-KR" altLang="en-US" dirty="0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34E827C0-9BE0-4DDF-9F9A-D2FBBB04BD64}"/>
                </a:ext>
              </a:extLst>
            </p:cNvPr>
            <p:cNvSpPr/>
            <p:nvPr/>
          </p:nvSpPr>
          <p:spPr>
            <a:xfrm>
              <a:off x="9127610" y="3466557"/>
              <a:ext cx="1693069" cy="521494"/>
            </a:xfrm>
            <a:prstGeom prst="rect">
              <a:avLst/>
            </a:prstGeom>
            <a:noFill/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Sqoop export</a:t>
              </a:r>
              <a:endParaRPr lang="ko-KR" altLang="en-US" dirty="0"/>
            </a:p>
          </p:txBody>
        </p:sp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B1711385-AA28-407F-88B6-08DA0DD13667}"/>
                </a:ext>
              </a:extLst>
            </p:cNvPr>
            <p:cNvCxnSpPr>
              <a:stCxn id="17" idx="3"/>
              <a:endCxn id="18" idx="1"/>
            </p:cNvCxnSpPr>
            <p:nvPr/>
          </p:nvCxnSpPr>
          <p:spPr>
            <a:xfrm>
              <a:off x="5693289" y="3727304"/>
              <a:ext cx="935830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396DFFE8-62A3-4DFF-AC23-F7C5716CA821}"/>
                </a:ext>
              </a:extLst>
            </p:cNvPr>
            <p:cNvCxnSpPr/>
            <p:nvPr/>
          </p:nvCxnSpPr>
          <p:spPr>
            <a:xfrm>
              <a:off x="8191780" y="3727304"/>
              <a:ext cx="935830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F1DB26E5-3E06-487C-B78A-013C0E432503}"/>
              </a:ext>
            </a:extLst>
          </p:cNvPr>
          <p:cNvGrpSpPr/>
          <p:nvPr/>
        </p:nvGrpSpPr>
        <p:grpSpPr>
          <a:xfrm>
            <a:off x="1305652" y="3067032"/>
            <a:ext cx="2628899" cy="521494"/>
            <a:chOff x="1371321" y="3466557"/>
            <a:chExt cx="2628899" cy="521494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F4E818CA-4D77-455B-BD40-D9104212AC9A}"/>
                </a:ext>
              </a:extLst>
            </p:cNvPr>
            <p:cNvSpPr/>
            <p:nvPr/>
          </p:nvSpPr>
          <p:spPr>
            <a:xfrm>
              <a:off x="1371321" y="3466557"/>
              <a:ext cx="1693069" cy="521494"/>
            </a:xfrm>
            <a:prstGeom prst="rect">
              <a:avLst/>
            </a:prstGeom>
            <a:noFill/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Hadoop start</a:t>
              </a:r>
              <a:endParaRPr lang="ko-KR" altLang="en-US" dirty="0"/>
            </a:p>
          </p:txBody>
        </p: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A59394B8-E628-4846-ABD4-ABAEB3131F61}"/>
                </a:ext>
              </a:extLst>
            </p:cNvPr>
            <p:cNvCxnSpPr>
              <a:stCxn id="23" idx="3"/>
            </p:cNvCxnSpPr>
            <p:nvPr/>
          </p:nvCxnSpPr>
          <p:spPr>
            <a:xfrm>
              <a:off x="3064390" y="3727304"/>
              <a:ext cx="935830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5B8338E2-5D62-404B-82DE-F86A82EA1AB1}"/>
              </a:ext>
            </a:extLst>
          </p:cNvPr>
          <p:cNvSpPr txBox="1"/>
          <p:nvPr/>
        </p:nvSpPr>
        <p:spPr>
          <a:xfrm>
            <a:off x="1305651" y="2773939"/>
            <a:ext cx="16930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/>
              <a:t>33.Start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F72F4C4-DB46-47F7-BFD1-4E53BEA9E99A}"/>
              </a:ext>
            </a:extLst>
          </p:cNvPr>
          <p:cNvSpPr txBox="1"/>
          <p:nvPr/>
        </p:nvSpPr>
        <p:spPr>
          <a:xfrm>
            <a:off x="3792821" y="2590565"/>
            <a:ext cx="70935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/>
              <a:t>31.Keyword, 32Hashtag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6D806B9-F679-4D98-82CA-181B6B3A4972}"/>
              </a:ext>
            </a:extLst>
          </p:cNvPr>
          <p:cNvSpPr/>
          <p:nvPr/>
        </p:nvSpPr>
        <p:spPr>
          <a:xfrm>
            <a:off x="3666716" y="4357462"/>
            <a:ext cx="485763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000000"/>
                </a:solidFill>
                <a:latin typeface="Noto Sans"/>
              </a:rPr>
              <a:t>First </a:t>
            </a:r>
            <a:r>
              <a:rPr lang="en-US" altLang="ko-KR" sz="2400" b="1" dirty="0">
                <a:solidFill>
                  <a:srgbClr val="FF0000"/>
                </a:solidFill>
                <a:latin typeface="Noto Sans"/>
              </a:rPr>
              <a:t>Run Hadoop</a:t>
            </a:r>
            <a:r>
              <a:rPr lang="en-US" altLang="ko-KR" sz="2400" b="1" dirty="0">
                <a:solidFill>
                  <a:srgbClr val="000000"/>
                </a:solidFill>
                <a:latin typeface="Noto Sans"/>
              </a:rPr>
              <a:t> for map/reduce</a:t>
            </a:r>
          </a:p>
          <a:p>
            <a:pPr algn="ctr"/>
            <a:r>
              <a:rPr lang="en-US" altLang="ko-KR" sz="2400" b="1" dirty="0">
                <a:solidFill>
                  <a:srgbClr val="000000"/>
                </a:solidFill>
                <a:latin typeface="Noto Sans"/>
              </a:rPr>
              <a:t>And then, execute number 31 or 32</a:t>
            </a:r>
          </a:p>
        </p:txBody>
      </p:sp>
    </p:spTree>
    <p:extLst>
      <p:ext uri="{BB962C8B-B14F-4D97-AF65-F5344CB8AC3E}">
        <p14:creationId xmlns:p14="http://schemas.microsoft.com/office/powerpoint/2010/main" val="5413841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6884EF8-13B8-4906-AFA1-F7D11047E8A5}"/>
              </a:ext>
            </a:extLst>
          </p:cNvPr>
          <p:cNvSpPr/>
          <p:nvPr/>
        </p:nvSpPr>
        <p:spPr>
          <a:xfrm>
            <a:off x="349623" y="432111"/>
            <a:ext cx="125506" cy="80791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2E0AF2E-A9E8-4669-AA0E-A190B65FCAD7}"/>
              </a:ext>
            </a:extLst>
          </p:cNvPr>
          <p:cNvSpPr/>
          <p:nvPr/>
        </p:nvSpPr>
        <p:spPr>
          <a:xfrm>
            <a:off x="475129" y="333862"/>
            <a:ext cx="70283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T-SA: </a:t>
            </a:r>
            <a:r>
              <a:rPr lang="en-US" altLang="ko-KR" sz="24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Implementation</a:t>
            </a:r>
            <a:endParaRPr lang="ko-KR" altLang="en-US" sz="2400" b="1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E709A0-853A-4DCC-908E-0927D452C587}"/>
              </a:ext>
            </a:extLst>
          </p:cNvPr>
          <p:cNvSpPr txBox="1"/>
          <p:nvPr/>
        </p:nvSpPr>
        <p:spPr>
          <a:xfrm>
            <a:off x="475129" y="916859"/>
            <a:ext cx="67762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2">
                    <a:lumMod val="7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Twitter keyword Search API based the 19</a:t>
            </a:r>
            <a:r>
              <a:rPr lang="en-US" altLang="ko-KR" sz="1600" b="1" baseline="30000" dirty="0">
                <a:solidFill>
                  <a:schemeClr val="bg2">
                    <a:lumMod val="7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th</a:t>
            </a:r>
            <a:r>
              <a:rPr lang="en-US" altLang="ko-KR" sz="1600" b="1" dirty="0">
                <a:solidFill>
                  <a:schemeClr val="bg2">
                    <a:lumMod val="7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President Election Vote Analysis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8BB2836-A3A8-4B9F-A69E-63906A9B3D55}"/>
              </a:ext>
            </a:extLst>
          </p:cNvPr>
          <p:cNvSpPr/>
          <p:nvPr/>
        </p:nvSpPr>
        <p:spPr>
          <a:xfrm>
            <a:off x="248640" y="1338273"/>
            <a:ext cx="45447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Execution of T-SA number 31, Keyword</a:t>
            </a:r>
            <a:endParaRPr lang="ko-KR" altLang="en-US" b="1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3D5A3AE4-7807-4A7B-BBD3-193B6EDE8762}"/>
              </a:ext>
            </a:extLst>
          </p:cNvPr>
          <p:cNvGrpSpPr/>
          <p:nvPr/>
        </p:nvGrpSpPr>
        <p:grpSpPr>
          <a:xfrm>
            <a:off x="475129" y="1740161"/>
            <a:ext cx="11297163" cy="1120640"/>
            <a:chOff x="572108" y="2021667"/>
            <a:chExt cx="11297163" cy="1120640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9BD90D80-E03D-45D9-8C75-94FE17179A84}"/>
                </a:ext>
              </a:extLst>
            </p:cNvPr>
            <p:cNvSpPr/>
            <p:nvPr/>
          </p:nvSpPr>
          <p:spPr>
            <a:xfrm>
              <a:off x="574964" y="2352598"/>
              <a:ext cx="11294307" cy="78970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sz="1600" dirty="0" err="1"/>
                <a:t>sqoop</a:t>
              </a:r>
              <a:r>
                <a:rPr lang="en-US" altLang="ko-KR" sz="1600" dirty="0"/>
                <a:t> import --</a:t>
              </a:r>
              <a:r>
                <a:rPr lang="en-US" altLang="ko-KR" sz="1600" b="1" dirty="0">
                  <a:solidFill>
                    <a:srgbClr val="FF0000"/>
                  </a:solidFill>
                </a:rPr>
                <a:t>connect</a:t>
              </a:r>
              <a:r>
                <a:rPr lang="en-US" altLang="ko-KR" sz="1600" dirty="0"/>
                <a:t> </a:t>
              </a:r>
              <a:r>
                <a:rPr lang="en-US" altLang="ko-KR" sz="1600" dirty="0" err="1"/>
                <a:t>jdbc:mysql</a:t>
              </a:r>
              <a:r>
                <a:rPr lang="en-US" altLang="ko-KR" sz="1600" dirty="0"/>
                <a:t>://localhost/TWITTER --</a:t>
              </a:r>
              <a:r>
                <a:rPr lang="en-US" altLang="ko-KR" sz="1600" b="1" dirty="0">
                  <a:solidFill>
                    <a:srgbClr val="FF0000"/>
                  </a:solidFill>
                </a:rPr>
                <a:t>username</a:t>
              </a:r>
              <a:r>
                <a:rPr lang="en-US" altLang="ko-KR" sz="1600" dirty="0"/>
                <a:t> T-SA --</a:t>
              </a:r>
              <a:r>
                <a:rPr lang="en-US" altLang="ko-KR" sz="1600" b="1" dirty="0">
                  <a:solidFill>
                    <a:srgbClr val="FF0000"/>
                  </a:solidFill>
                </a:rPr>
                <a:t>password</a:t>
              </a:r>
              <a:r>
                <a:rPr lang="en-US" altLang="ko-KR" sz="1600" dirty="0"/>
                <a:t> 1234 --</a:t>
              </a:r>
              <a:r>
                <a:rPr lang="en-US" altLang="ko-KR" sz="1600" b="1" dirty="0">
                  <a:solidFill>
                    <a:srgbClr val="FF0000"/>
                  </a:solidFill>
                </a:rPr>
                <a:t>table</a:t>
              </a:r>
              <a:r>
                <a:rPr lang="en-US" altLang="ko-KR" sz="1600" dirty="0"/>
                <a:t> S_JSON --</a:t>
              </a:r>
              <a:r>
                <a:rPr lang="en-US" altLang="ko-KR" sz="1600" b="1" dirty="0">
                  <a:solidFill>
                    <a:srgbClr val="FF0000"/>
                  </a:solidFill>
                </a:rPr>
                <a:t>columns</a:t>
              </a:r>
              <a:r>
                <a:rPr lang="en-US" altLang="ko-KR" sz="1600" dirty="0"/>
                <a:t> TEXT --</a:t>
              </a:r>
              <a:r>
                <a:rPr lang="en-US" altLang="ko-KR" sz="1600" b="1" dirty="0">
                  <a:solidFill>
                    <a:srgbClr val="FF0000"/>
                  </a:solidFill>
                </a:rPr>
                <a:t>target-</a:t>
              </a:r>
              <a:r>
                <a:rPr lang="en-US" altLang="ko-KR" sz="1600" b="1" dirty="0" err="1">
                  <a:solidFill>
                    <a:srgbClr val="FF0000"/>
                  </a:solidFill>
                </a:rPr>
                <a:t>dir</a:t>
              </a:r>
              <a:r>
                <a:rPr lang="en-US" altLang="ko-KR" sz="1600" dirty="0"/>
                <a:t> hdfs://localhost:9000/user/vi/KEYWORD_INPUT -m 1</a:t>
              </a:r>
              <a:endParaRPr lang="ko-KR" altLang="en-US" sz="1600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E0A1A01-F5E6-4D18-A707-734E73E4B141}"/>
                </a:ext>
              </a:extLst>
            </p:cNvPr>
            <p:cNvSpPr txBox="1"/>
            <p:nvPr/>
          </p:nvSpPr>
          <p:spPr>
            <a:xfrm>
              <a:off x="572108" y="2021667"/>
              <a:ext cx="184858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/>
                <a:t>SQOOP IMPORT </a:t>
              </a:r>
              <a:endParaRPr lang="ko-KR" altLang="en-US" sz="1600" b="1" dirty="0"/>
            </a:p>
          </p:txBody>
        </p:sp>
      </p:grpSp>
      <p:sp>
        <p:nvSpPr>
          <p:cNvPr id="9" name="직사각형 8">
            <a:extLst>
              <a:ext uri="{FF2B5EF4-FFF2-40B4-BE49-F238E27FC236}">
                <a16:creationId xmlns:a16="http://schemas.microsoft.com/office/drawing/2014/main" id="{A8353A65-2B40-4605-8CCA-60880FDF59D7}"/>
              </a:ext>
            </a:extLst>
          </p:cNvPr>
          <p:cNvSpPr/>
          <p:nvPr/>
        </p:nvSpPr>
        <p:spPr>
          <a:xfrm>
            <a:off x="2393539" y="3059206"/>
            <a:ext cx="746319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1" dirty="0"/>
              <a:t>connect</a:t>
            </a:r>
            <a:r>
              <a:rPr lang="en-US" altLang="ko-KR" b="1" dirty="0"/>
              <a:t> </a:t>
            </a:r>
            <a:r>
              <a:rPr lang="en-US" altLang="ko-KR" dirty="0"/>
              <a:t>means the </a:t>
            </a:r>
            <a:r>
              <a:rPr lang="en-US" altLang="ko-KR" dirty="0" err="1"/>
              <a:t>jdbc</a:t>
            </a:r>
            <a:r>
              <a:rPr lang="en-US" altLang="ko-KR" dirty="0"/>
              <a:t> address to be associated with MariaDB.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A3C7099-9A97-4A17-9E7D-36026BC4FDF4}"/>
              </a:ext>
            </a:extLst>
          </p:cNvPr>
          <p:cNvSpPr/>
          <p:nvPr/>
        </p:nvSpPr>
        <p:spPr>
          <a:xfrm>
            <a:off x="2393539" y="3578695"/>
            <a:ext cx="81361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1" dirty="0" err="1"/>
              <a:t>userName</a:t>
            </a:r>
            <a:r>
              <a:rPr lang="en-US" altLang="ko-KR" sz="2800" b="1" dirty="0"/>
              <a:t>, password</a:t>
            </a:r>
            <a:r>
              <a:rPr lang="en-US" altLang="ko-KR" dirty="0"/>
              <a:t> means the user account of the database.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7E6B00E-CF81-4CA6-8B73-15F94DAD51DA}"/>
              </a:ext>
            </a:extLst>
          </p:cNvPr>
          <p:cNvSpPr/>
          <p:nvPr/>
        </p:nvSpPr>
        <p:spPr>
          <a:xfrm>
            <a:off x="2393539" y="4098184"/>
            <a:ext cx="804832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srgbClr val="000000"/>
                </a:solidFill>
                <a:latin typeface="+mj-lt"/>
              </a:rPr>
              <a:t>table</a:t>
            </a:r>
            <a:r>
              <a:rPr lang="en-US" altLang="ko-KR" dirty="0">
                <a:solidFill>
                  <a:srgbClr val="000000"/>
                </a:solidFill>
                <a:latin typeface="+mj-lt"/>
              </a:rPr>
              <a:t> means the name of the table to be imported from the database.</a:t>
            </a:r>
            <a:endParaRPr lang="ko-KR" altLang="en-US" dirty="0">
              <a:latin typeface="+mj-lt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13388ED-1A32-4212-804F-E9AE75CED1DE}"/>
              </a:ext>
            </a:extLst>
          </p:cNvPr>
          <p:cNvSpPr/>
          <p:nvPr/>
        </p:nvSpPr>
        <p:spPr>
          <a:xfrm>
            <a:off x="2393539" y="4617673"/>
            <a:ext cx="631666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1" dirty="0"/>
              <a:t>columns</a:t>
            </a:r>
            <a:r>
              <a:rPr lang="en-US" altLang="ko-KR" dirty="0"/>
              <a:t> means the columns of data to be imported.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4BECD9A-DE2C-41FA-8F80-9F563C4980E2}"/>
              </a:ext>
            </a:extLst>
          </p:cNvPr>
          <p:cNvSpPr/>
          <p:nvPr/>
        </p:nvSpPr>
        <p:spPr>
          <a:xfrm>
            <a:off x="2393539" y="5137163"/>
            <a:ext cx="531805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1" dirty="0">
                <a:solidFill>
                  <a:srgbClr val="000000"/>
                </a:solidFill>
                <a:latin typeface="+mj-lt"/>
              </a:rPr>
              <a:t>target-</a:t>
            </a:r>
            <a:r>
              <a:rPr lang="en-US" altLang="ko-KR" sz="2800" b="1" dirty="0" err="1">
                <a:solidFill>
                  <a:srgbClr val="000000"/>
                </a:solidFill>
                <a:latin typeface="+mj-lt"/>
              </a:rPr>
              <a:t>dir</a:t>
            </a:r>
            <a:r>
              <a:rPr lang="en-US" altLang="ko-KR" dirty="0">
                <a:solidFill>
                  <a:srgbClr val="000000"/>
                </a:solidFill>
                <a:latin typeface="+mj-lt"/>
              </a:rPr>
              <a:t> is the path to be stored in HDFS</a:t>
            </a:r>
            <a:endParaRPr lang="ko-KR" alt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11523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F07A5010-5379-4186-90C6-5C796160708A}"/>
              </a:ext>
            </a:extLst>
          </p:cNvPr>
          <p:cNvSpPr/>
          <p:nvPr/>
        </p:nvSpPr>
        <p:spPr>
          <a:xfrm>
            <a:off x="349623" y="1445433"/>
            <a:ext cx="8193742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 </a:t>
            </a:r>
            <a:r>
              <a:rPr lang="en-US" altLang="ko-KR" sz="32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1. T-SA:</a:t>
            </a:r>
            <a:r>
              <a:rPr lang="en-US" altLang="ko-KR" sz="24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Team Introduction</a:t>
            </a:r>
            <a:endParaRPr lang="ko-KR" altLang="en-US" sz="1000" b="1" dirty="0">
              <a:solidFill>
                <a:sysClr val="windowText" lastClr="000000"/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r>
              <a:rPr lang="en-US" altLang="ko-KR" sz="24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 </a:t>
            </a:r>
            <a:r>
              <a:rPr lang="en-US" altLang="ko-KR" sz="32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2. T-SA:</a:t>
            </a:r>
            <a:r>
              <a:rPr lang="en-US" altLang="ko-KR" sz="24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Purpose of Development</a:t>
            </a:r>
            <a:endParaRPr lang="ko-KR" altLang="en-US" sz="1000" b="1" dirty="0">
              <a:solidFill>
                <a:sysClr val="windowText" lastClr="000000"/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r>
              <a:rPr lang="en-US" altLang="ko-KR" sz="24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 </a:t>
            </a:r>
            <a:r>
              <a:rPr lang="en-US" altLang="ko-KR" sz="32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3. T-SA:</a:t>
            </a:r>
            <a:r>
              <a:rPr lang="en-US" altLang="ko-KR" sz="24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Related Works &amp; Control Group</a:t>
            </a:r>
            <a:endParaRPr lang="en-US" altLang="ko-KR" sz="1000" b="1" dirty="0">
              <a:solidFill>
                <a:sysClr val="windowText" lastClr="000000"/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r>
              <a:rPr lang="en-US" altLang="ko-KR" sz="24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 </a:t>
            </a:r>
            <a:r>
              <a:rPr lang="en-US" altLang="ko-KR" sz="32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4. T-SA:</a:t>
            </a:r>
            <a:r>
              <a:rPr lang="en-US" altLang="ko-KR" sz="24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Development Environment</a:t>
            </a:r>
            <a:endParaRPr lang="en-US" altLang="ko-KR" sz="1000" b="1" dirty="0">
              <a:solidFill>
                <a:sysClr val="windowText" lastClr="000000"/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r>
              <a:rPr lang="en-US" altLang="ko-KR" sz="24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 </a:t>
            </a:r>
            <a:r>
              <a:rPr lang="en-US" altLang="ko-KR" sz="32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5. T-SA:</a:t>
            </a:r>
            <a:r>
              <a:rPr lang="en-US" altLang="ko-KR" sz="24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Program Flowchart</a:t>
            </a:r>
            <a:endParaRPr lang="en-US" altLang="ko-KR" sz="1000" b="1" dirty="0">
              <a:solidFill>
                <a:sysClr val="windowText" lastClr="000000"/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r>
              <a:rPr lang="en-US" altLang="ko-KR" sz="24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 </a:t>
            </a:r>
            <a:r>
              <a:rPr lang="en-US" altLang="ko-KR" sz="32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6. T-SA:</a:t>
            </a:r>
            <a:r>
              <a:rPr lang="en-US" altLang="ko-KR" sz="24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</a:t>
            </a:r>
            <a:r>
              <a:rPr lang="en-US" altLang="ko-KR" sz="24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Application of API</a:t>
            </a:r>
          </a:p>
          <a:p>
            <a:r>
              <a:rPr lang="en-US" altLang="ko-KR" sz="24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 </a:t>
            </a:r>
            <a:r>
              <a:rPr lang="en-US" altLang="ko-KR" sz="32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7. T-SA:</a:t>
            </a:r>
            <a:r>
              <a:rPr lang="en-US" altLang="ko-KR" sz="24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</a:t>
            </a:r>
            <a:r>
              <a:rPr lang="en-US" altLang="ko-KR" sz="24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Implementation</a:t>
            </a:r>
          </a:p>
          <a:p>
            <a:r>
              <a:rPr lang="en-US" altLang="ko-KR" sz="24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 </a:t>
            </a:r>
            <a:r>
              <a:rPr lang="en-US" altLang="ko-KR" sz="32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8. T-SA:</a:t>
            </a:r>
            <a:r>
              <a:rPr lang="en-US" altLang="ko-KR" sz="24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Result</a:t>
            </a:r>
            <a:endParaRPr lang="en-US" altLang="ko-KR" sz="1000" b="1" dirty="0">
              <a:solidFill>
                <a:sysClr val="windowText" lastClr="000000"/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r>
              <a:rPr lang="en-US" altLang="ko-KR" sz="24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 </a:t>
            </a:r>
            <a:r>
              <a:rPr lang="en-US" altLang="ko-KR" sz="32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9. T-SA:</a:t>
            </a:r>
            <a:r>
              <a:rPr lang="en-US" altLang="ko-KR" sz="24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Reference</a:t>
            </a:r>
            <a:endParaRPr lang="en-US" altLang="ko-KR" sz="1000" b="1" dirty="0">
              <a:solidFill>
                <a:sysClr val="windowText" lastClr="000000"/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r>
              <a:rPr lang="en-US" altLang="ko-KR" sz="32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10. T-SA:</a:t>
            </a:r>
            <a:r>
              <a:rPr lang="en-US" altLang="ko-KR" sz="24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Impression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8E709A0-853A-4DCC-908E-0927D452C587}"/>
              </a:ext>
            </a:extLst>
          </p:cNvPr>
          <p:cNvSpPr txBox="1"/>
          <p:nvPr/>
        </p:nvSpPr>
        <p:spPr>
          <a:xfrm>
            <a:off x="475129" y="916859"/>
            <a:ext cx="67762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2">
                    <a:lumMod val="7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Twitter keyword Search API based the 19</a:t>
            </a:r>
            <a:r>
              <a:rPr lang="en-US" altLang="ko-KR" sz="1600" b="1" baseline="30000" dirty="0">
                <a:solidFill>
                  <a:schemeClr val="bg2">
                    <a:lumMod val="7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th</a:t>
            </a:r>
            <a:r>
              <a:rPr lang="en-US" altLang="ko-KR" sz="1600" b="1" dirty="0">
                <a:solidFill>
                  <a:schemeClr val="bg2">
                    <a:lumMod val="7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President Election Vote Analysis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6884EF8-13B8-4906-AFA1-F7D11047E8A5}"/>
              </a:ext>
            </a:extLst>
          </p:cNvPr>
          <p:cNvSpPr/>
          <p:nvPr/>
        </p:nvSpPr>
        <p:spPr>
          <a:xfrm>
            <a:off x="349623" y="432111"/>
            <a:ext cx="125506" cy="80791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2E0AF2E-A9E8-4669-AA0E-A190B65FCAD7}"/>
              </a:ext>
            </a:extLst>
          </p:cNvPr>
          <p:cNvSpPr/>
          <p:nvPr/>
        </p:nvSpPr>
        <p:spPr>
          <a:xfrm>
            <a:off x="475129" y="333862"/>
            <a:ext cx="269657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T-SA:</a:t>
            </a:r>
            <a:r>
              <a:rPr lang="en-US" altLang="ko-KR" sz="28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</a:t>
            </a:r>
            <a:r>
              <a:rPr lang="en-US" altLang="ko-KR" sz="24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Contents</a:t>
            </a:r>
            <a:endParaRPr lang="ko-KR" altLang="en-US" sz="2400" b="1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129920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6884EF8-13B8-4906-AFA1-F7D11047E8A5}"/>
              </a:ext>
            </a:extLst>
          </p:cNvPr>
          <p:cNvSpPr/>
          <p:nvPr/>
        </p:nvSpPr>
        <p:spPr>
          <a:xfrm>
            <a:off x="349623" y="432111"/>
            <a:ext cx="125506" cy="80791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2E0AF2E-A9E8-4669-AA0E-A190B65FCAD7}"/>
              </a:ext>
            </a:extLst>
          </p:cNvPr>
          <p:cNvSpPr/>
          <p:nvPr/>
        </p:nvSpPr>
        <p:spPr>
          <a:xfrm>
            <a:off x="475129" y="333862"/>
            <a:ext cx="70283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T-SA: </a:t>
            </a:r>
            <a:r>
              <a:rPr lang="en-US" altLang="ko-KR" sz="24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Implementation</a:t>
            </a:r>
            <a:endParaRPr lang="ko-KR" altLang="en-US" sz="2400" b="1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E709A0-853A-4DCC-908E-0927D452C587}"/>
              </a:ext>
            </a:extLst>
          </p:cNvPr>
          <p:cNvSpPr txBox="1"/>
          <p:nvPr/>
        </p:nvSpPr>
        <p:spPr>
          <a:xfrm>
            <a:off x="475129" y="916859"/>
            <a:ext cx="67762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2">
                    <a:lumMod val="7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Twitter keyword Search API based the 19</a:t>
            </a:r>
            <a:r>
              <a:rPr lang="en-US" altLang="ko-KR" sz="1600" b="1" baseline="30000" dirty="0">
                <a:solidFill>
                  <a:schemeClr val="bg2">
                    <a:lumMod val="7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th</a:t>
            </a:r>
            <a:r>
              <a:rPr lang="en-US" altLang="ko-KR" sz="1600" b="1" dirty="0">
                <a:solidFill>
                  <a:schemeClr val="bg2">
                    <a:lumMod val="7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President Election Vote Analysis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8BB2836-A3A8-4B9F-A69E-63906A9B3D55}"/>
              </a:ext>
            </a:extLst>
          </p:cNvPr>
          <p:cNvSpPr/>
          <p:nvPr/>
        </p:nvSpPr>
        <p:spPr>
          <a:xfrm>
            <a:off x="248640" y="1338273"/>
            <a:ext cx="45447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Execution of T-SA number 31, Keyword</a:t>
            </a:r>
            <a:endParaRPr lang="ko-KR" altLang="en-US" b="1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256263F-4E5D-4BF1-AA54-711C293F9C05}"/>
              </a:ext>
            </a:extLst>
          </p:cNvPr>
          <p:cNvGrpSpPr/>
          <p:nvPr/>
        </p:nvGrpSpPr>
        <p:grpSpPr>
          <a:xfrm>
            <a:off x="475129" y="1707605"/>
            <a:ext cx="11294307" cy="1131379"/>
            <a:chOff x="574964" y="2025304"/>
            <a:chExt cx="11294307" cy="1131379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14F0B014-1CC3-42D3-B0F0-987169C54D35}"/>
                </a:ext>
              </a:extLst>
            </p:cNvPr>
            <p:cNvSpPr/>
            <p:nvPr/>
          </p:nvSpPr>
          <p:spPr>
            <a:xfrm>
              <a:off x="574964" y="2366974"/>
              <a:ext cx="11294307" cy="78970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sz="1600" b="1" dirty="0">
                  <a:solidFill>
                    <a:srgbClr val="FF0000"/>
                  </a:solidFill>
                </a:rPr>
                <a:t>yarn jar </a:t>
              </a:r>
              <a:r>
                <a:rPr lang="en-US" altLang="ko-KR" sz="1600" dirty="0"/>
                <a:t>/home/vi/</a:t>
              </a:r>
              <a:r>
                <a:rPr lang="en-US" altLang="ko-KR" sz="1600" dirty="0" err="1"/>
                <a:t>hadoop</a:t>
              </a:r>
              <a:r>
                <a:rPr lang="en-US" altLang="ko-KR" sz="1600" dirty="0"/>
                <a:t>/jar/KeywordCount.jar </a:t>
              </a:r>
              <a:r>
                <a:rPr lang="en-US" altLang="ko-KR" sz="1600" dirty="0" err="1"/>
                <a:t>KeywordCount</a:t>
              </a:r>
              <a:r>
                <a:rPr lang="en-US" altLang="ko-KR" sz="1600" dirty="0"/>
                <a:t> /user/vi/KEYWORD_INPUT/part-m-00000 KEYWORD_OUTPUT</a:t>
              </a:r>
              <a:endParaRPr lang="ko-KR" altLang="en-US" sz="1600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1ECB447-7F20-470F-9A47-7CE3AF0B5283}"/>
                </a:ext>
              </a:extLst>
            </p:cNvPr>
            <p:cNvSpPr txBox="1"/>
            <p:nvPr/>
          </p:nvSpPr>
          <p:spPr>
            <a:xfrm>
              <a:off x="589039" y="2025304"/>
              <a:ext cx="15327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/>
                <a:t>MAP/REDUCE</a:t>
              </a:r>
              <a:endParaRPr lang="ko-KR" altLang="en-US" sz="1600" b="1" dirty="0"/>
            </a:p>
          </p:txBody>
        </p:sp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id="{C9DD1579-3592-42D6-AD49-C69A381C9E58}"/>
              </a:ext>
            </a:extLst>
          </p:cNvPr>
          <p:cNvSpPr/>
          <p:nvPr/>
        </p:nvSpPr>
        <p:spPr>
          <a:xfrm>
            <a:off x="2326783" y="3218415"/>
            <a:ext cx="769857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/>
              <a:t>Enter the jar path and the configured java file, the data path to use,</a:t>
            </a:r>
          </a:p>
          <a:p>
            <a:pPr algn="ctr"/>
            <a:r>
              <a:rPr lang="en-US" altLang="ko-KR" b="1" dirty="0"/>
              <a:t> </a:t>
            </a:r>
          </a:p>
          <a:p>
            <a:pPr algn="ctr"/>
            <a:r>
              <a:rPr lang="en-US" altLang="ko-KR" b="1" dirty="0"/>
              <a:t>and the path where the results will be stored.</a:t>
            </a:r>
            <a:endParaRPr lang="ko-KR" altLang="en-US" b="1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326811C-F0E3-481C-AFE4-B797CD50A539}"/>
              </a:ext>
            </a:extLst>
          </p:cNvPr>
          <p:cNvSpPr/>
          <p:nvPr/>
        </p:nvSpPr>
        <p:spPr>
          <a:xfrm>
            <a:off x="1715471" y="4246701"/>
            <a:ext cx="909723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Only nouns are used</a:t>
            </a:r>
            <a:r>
              <a:rPr lang="en-US" altLang="ko-KR" b="1" dirty="0"/>
              <a:t> to analyze the frequency of keywords.</a:t>
            </a:r>
            <a:r>
              <a:rPr lang="ko-KR" altLang="en-US" b="1" dirty="0"/>
              <a:t> </a:t>
            </a:r>
            <a:endParaRPr lang="en-US" altLang="ko-KR" b="1" dirty="0"/>
          </a:p>
          <a:p>
            <a:pPr algn="ctr"/>
            <a:endParaRPr lang="en-US" altLang="ko-KR" b="1" dirty="0"/>
          </a:p>
          <a:p>
            <a:pPr algn="ctr"/>
            <a:r>
              <a:rPr lang="ko-KR" altLang="en-US" b="1" dirty="0" err="1"/>
              <a:t>Among</a:t>
            </a:r>
            <a:r>
              <a:rPr lang="ko-KR" altLang="en-US" b="1" dirty="0"/>
              <a:t> </a:t>
            </a:r>
            <a:r>
              <a:rPr lang="ko-KR" altLang="en-US" b="1" dirty="0" err="1"/>
              <a:t>the</a:t>
            </a:r>
            <a:r>
              <a:rPr lang="ko-KR" altLang="en-US" b="1" dirty="0"/>
              <a:t> </a:t>
            </a:r>
            <a:r>
              <a:rPr lang="ko-KR" altLang="en-US" b="1" dirty="0" err="1"/>
              <a:t>open</a:t>
            </a:r>
            <a:r>
              <a:rPr lang="ko-KR" altLang="en-US" b="1" dirty="0"/>
              <a:t> </a:t>
            </a:r>
            <a:r>
              <a:rPr lang="ko-KR" altLang="en-US" b="1" dirty="0" err="1"/>
              <a:t>sources</a:t>
            </a:r>
            <a:r>
              <a:rPr lang="ko-KR" altLang="en-US" b="1" dirty="0"/>
              <a:t> </a:t>
            </a:r>
            <a:r>
              <a:rPr lang="ko-KR" altLang="en-US" b="1" dirty="0" err="1"/>
              <a:t>in</a:t>
            </a:r>
            <a:r>
              <a:rPr lang="ko-KR" altLang="en-US" b="1" dirty="0"/>
              <a:t> </a:t>
            </a:r>
            <a:r>
              <a:rPr lang="ko-KR" altLang="en-US" b="1" dirty="0" err="1"/>
              <a:t>Java</a:t>
            </a:r>
            <a:r>
              <a:rPr lang="ko-KR" altLang="en-US" b="1" dirty="0"/>
              <a:t> </a:t>
            </a:r>
            <a:r>
              <a:rPr lang="ko-KR" altLang="en-US" b="1" dirty="0" err="1"/>
              <a:t>language</a:t>
            </a:r>
            <a:r>
              <a:rPr lang="ko-KR" altLang="en-US" b="1" dirty="0"/>
              <a:t>, </a:t>
            </a:r>
            <a:endParaRPr lang="en-US" altLang="ko-KR" b="1" dirty="0"/>
          </a:p>
          <a:p>
            <a:pPr algn="ctr"/>
            <a:endParaRPr lang="en-US" altLang="ko-KR" b="1" dirty="0"/>
          </a:p>
          <a:p>
            <a:pPr algn="ctr"/>
            <a:r>
              <a:rPr lang="ko-KR" altLang="en-US" b="1" dirty="0" err="1">
                <a:solidFill>
                  <a:srgbClr val="FF0000"/>
                </a:solidFill>
              </a:rPr>
              <a:t>Komoran</a:t>
            </a:r>
            <a:r>
              <a:rPr lang="ko-KR" altLang="en-US" b="1" dirty="0"/>
              <a:t> </a:t>
            </a:r>
            <a:r>
              <a:rPr lang="ko-KR" altLang="en-US" b="1" dirty="0" err="1"/>
              <a:t>was</a:t>
            </a:r>
            <a:r>
              <a:rPr lang="ko-KR" altLang="en-US" b="1" dirty="0"/>
              <a:t> </a:t>
            </a:r>
            <a:r>
              <a:rPr lang="ko-KR" altLang="en-US" b="1" dirty="0" err="1"/>
              <a:t>used</a:t>
            </a:r>
            <a:r>
              <a:rPr lang="ko-KR" altLang="en-US" b="1" dirty="0"/>
              <a:t> </a:t>
            </a:r>
            <a:r>
              <a:rPr lang="ko-KR" altLang="en-US" b="1" dirty="0" err="1"/>
              <a:t>with</a:t>
            </a:r>
            <a:r>
              <a:rPr lang="ko-KR" altLang="en-US" b="1" dirty="0"/>
              <a:t> </a:t>
            </a:r>
            <a:r>
              <a:rPr lang="ko-KR" altLang="en-US" b="1" dirty="0" err="1"/>
              <a:t>high</a:t>
            </a:r>
            <a:r>
              <a:rPr lang="ko-KR" altLang="en-US" b="1" dirty="0"/>
              <a:t> </a:t>
            </a:r>
            <a:r>
              <a:rPr lang="ko-KR" altLang="en-US" b="1" dirty="0" err="1"/>
              <a:t>speed</a:t>
            </a:r>
            <a:r>
              <a:rPr lang="ko-KR" altLang="en-US" b="1" dirty="0"/>
              <a:t> and </a:t>
            </a:r>
            <a:r>
              <a:rPr lang="ko-KR" altLang="en-US" b="1" dirty="0" err="1"/>
              <a:t>accuracy</a:t>
            </a:r>
            <a:r>
              <a:rPr lang="ko-KR" altLang="en-US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36281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6884EF8-13B8-4906-AFA1-F7D11047E8A5}"/>
              </a:ext>
            </a:extLst>
          </p:cNvPr>
          <p:cNvSpPr/>
          <p:nvPr/>
        </p:nvSpPr>
        <p:spPr>
          <a:xfrm>
            <a:off x="349623" y="432111"/>
            <a:ext cx="125506" cy="80791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EC33672-71BA-43C2-A7DF-D991A96634B6}"/>
              </a:ext>
            </a:extLst>
          </p:cNvPr>
          <p:cNvSpPr/>
          <p:nvPr/>
        </p:nvSpPr>
        <p:spPr>
          <a:xfrm>
            <a:off x="4231176" y="1253515"/>
            <a:ext cx="343138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222222"/>
                </a:solidFill>
                <a:latin typeface="+mn-ea"/>
              </a:rPr>
              <a:t>Map/Reduce</a:t>
            </a:r>
            <a:r>
              <a:rPr lang="ko-KR" altLang="en-US" sz="2000" b="1" dirty="0">
                <a:solidFill>
                  <a:srgbClr val="222222"/>
                </a:solidFill>
                <a:latin typeface="+mn-ea"/>
              </a:rPr>
              <a:t> </a:t>
            </a:r>
            <a:r>
              <a:rPr lang="en-US" altLang="ko-KR" sz="2000" b="1" kern="150" dirty="0">
                <a:latin typeface="+mn-ea"/>
                <a:cs typeface="Lohit Devanagari"/>
              </a:rPr>
              <a:t>Result</a:t>
            </a:r>
            <a:endParaRPr lang="ko-KR" altLang="en-US" sz="2000" dirty="0">
              <a:latin typeface="+mn-ea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CEFE3DC-34CE-4BA3-A22E-E3F76AD9DC39}"/>
              </a:ext>
            </a:extLst>
          </p:cNvPr>
          <p:cNvSpPr/>
          <p:nvPr/>
        </p:nvSpPr>
        <p:spPr>
          <a:xfrm>
            <a:off x="8030925" y="1253515"/>
            <a:ext cx="35949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altLang="ko-KR" sz="2000" b="1" kern="150" dirty="0">
                <a:latin typeface="+mn-ea"/>
                <a:cs typeface="Lohit Devanagari"/>
              </a:rPr>
              <a:t>Sqoop(Export) Result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C60EF7A-D5DA-4134-A262-9D558E29E198}"/>
              </a:ext>
            </a:extLst>
          </p:cNvPr>
          <p:cNvSpPr/>
          <p:nvPr/>
        </p:nvSpPr>
        <p:spPr>
          <a:xfrm>
            <a:off x="349623" y="1253515"/>
            <a:ext cx="35949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altLang="ko-KR" sz="2000" b="1" kern="150" dirty="0">
                <a:latin typeface="+mn-ea"/>
                <a:cs typeface="Lohit Devanagari"/>
              </a:rPr>
              <a:t>Sqoop(Import) Result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8E709A0-853A-4DCC-908E-0927D452C587}"/>
              </a:ext>
            </a:extLst>
          </p:cNvPr>
          <p:cNvSpPr txBox="1"/>
          <p:nvPr/>
        </p:nvSpPr>
        <p:spPr>
          <a:xfrm>
            <a:off x="475129" y="916859"/>
            <a:ext cx="67762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2">
                    <a:lumMod val="7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Twitter keyword Search API based the 19</a:t>
            </a:r>
            <a:r>
              <a:rPr lang="en-US" altLang="ko-KR" sz="1600" b="1" baseline="30000" dirty="0">
                <a:solidFill>
                  <a:schemeClr val="bg2">
                    <a:lumMod val="7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th</a:t>
            </a:r>
            <a:r>
              <a:rPr lang="en-US" altLang="ko-KR" sz="1600" b="1" dirty="0">
                <a:solidFill>
                  <a:schemeClr val="bg2">
                    <a:lumMod val="7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President Election Vote Analysis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E496A7F-EF45-4D8A-863E-DD0E04D7FF9B}"/>
              </a:ext>
            </a:extLst>
          </p:cNvPr>
          <p:cNvSpPr/>
          <p:nvPr/>
        </p:nvSpPr>
        <p:spPr>
          <a:xfrm>
            <a:off x="4231176" y="1728790"/>
            <a:ext cx="3431381" cy="42708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200" b="1" dirty="0"/>
              <a:t>Map-Reduce Framework</a:t>
            </a:r>
            <a:br>
              <a:rPr lang="en-US" altLang="ko-KR" sz="1100" dirty="0"/>
            </a:br>
            <a:r>
              <a:rPr lang="en-US" altLang="ko-KR" sz="1100" dirty="0">
                <a:highlight>
                  <a:srgbClr val="FFFF00"/>
                </a:highlight>
              </a:rPr>
              <a:t>Map input records=68408</a:t>
            </a:r>
            <a:br>
              <a:rPr lang="en-US" altLang="ko-KR" sz="1100" dirty="0">
                <a:highlight>
                  <a:srgbClr val="FFFF00"/>
                </a:highlight>
              </a:rPr>
            </a:br>
            <a:r>
              <a:rPr lang="en-US" altLang="ko-KR" sz="1100" dirty="0"/>
              <a:t>Map output records=317389</a:t>
            </a:r>
            <a:br>
              <a:rPr lang="en-US" altLang="ko-KR" sz="1100" dirty="0"/>
            </a:br>
            <a:r>
              <a:rPr lang="en-US" altLang="ko-KR" sz="1100" dirty="0"/>
              <a:t>Map output bytes=3777867</a:t>
            </a:r>
            <a:br>
              <a:rPr lang="en-US" altLang="ko-KR" sz="1100" dirty="0"/>
            </a:br>
            <a:r>
              <a:rPr lang="en-US" altLang="ko-KR" sz="1100" dirty="0"/>
              <a:t>Map output materialized bytes=154548</a:t>
            </a:r>
            <a:br>
              <a:rPr lang="en-US" altLang="ko-KR" sz="1100" dirty="0"/>
            </a:br>
            <a:r>
              <a:rPr lang="en-US" altLang="ko-KR" sz="1100" dirty="0"/>
              <a:t>Input split bytes=121</a:t>
            </a:r>
            <a:br>
              <a:rPr lang="en-US" altLang="ko-KR" sz="1100" dirty="0"/>
            </a:br>
            <a:r>
              <a:rPr lang="en-US" altLang="ko-KR" sz="1100" dirty="0"/>
              <a:t>Combine input records=317389</a:t>
            </a:r>
            <a:br>
              <a:rPr lang="en-US" altLang="ko-KR" sz="1100" dirty="0"/>
            </a:br>
            <a:r>
              <a:rPr lang="en-US" altLang="ko-KR" sz="1100" dirty="0"/>
              <a:t>Combine output records=10924</a:t>
            </a:r>
            <a:br>
              <a:rPr lang="en-US" altLang="ko-KR" sz="1100" dirty="0"/>
            </a:br>
            <a:r>
              <a:rPr lang="en-US" altLang="ko-KR" sz="1100" dirty="0"/>
              <a:t>Reduce input groups=10924</a:t>
            </a:r>
            <a:br>
              <a:rPr lang="en-US" altLang="ko-KR" sz="1100" dirty="0"/>
            </a:br>
            <a:r>
              <a:rPr lang="en-US" altLang="ko-KR" sz="1100" dirty="0"/>
              <a:t>Reduce shuffle bytes=154548</a:t>
            </a:r>
            <a:br>
              <a:rPr lang="en-US" altLang="ko-KR" sz="1100" dirty="0"/>
            </a:br>
            <a:r>
              <a:rPr lang="en-US" altLang="ko-KR" sz="1100" dirty="0"/>
              <a:t>Reduce input records=10924</a:t>
            </a:r>
            <a:br>
              <a:rPr lang="en-US" altLang="ko-KR" sz="1100" dirty="0"/>
            </a:br>
            <a:r>
              <a:rPr lang="en-US" altLang="ko-KR" sz="1100" dirty="0">
                <a:highlight>
                  <a:srgbClr val="FFFF00"/>
                </a:highlight>
              </a:rPr>
              <a:t>Reduce output records=10924</a:t>
            </a:r>
            <a:br>
              <a:rPr lang="en-US" altLang="ko-KR" sz="1100" dirty="0"/>
            </a:br>
            <a:r>
              <a:rPr lang="en-US" altLang="ko-KR" sz="1100" dirty="0"/>
              <a:t>Spilled Records=21848</a:t>
            </a:r>
            <a:br>
              <a:rPr lang="en-US" altLang="ko-KR" sz="1100" dirty="0"/>
            </a:br>
            <a:r>
              <a:rPr lang="en-US" altLang="ko-KR" sz="1100" dirty="0"/>
              <a:t>Shuffled Maps =1</a:t>
            </a:r>
            <a:br>
              <a:rPr lang="en-US" altLang="ko-KR" sz="1100" dirty="0"/>
            </a:br>
            <a:r>
              <a:rPr lang="en-US" altLang="ko-KR" sz="1100" dirty="0"/>
              <a:t>Failed Shuffles=0</a:t>
            </a:r>
            <a:br>
              <a:rPr lang="en-US" altLang="ko-KR" sz="1100" dirty="0"/>
            </a:br>
            <a:r>
              <a:rPr lang="en-US" altLang="ko-KR" sz="1100" dirty="0"/>
              <a:t>Merged Map outputs=1</a:t>
            </a:r>
            <a:br>
              <a:rPr lang="en-US" altLang="ko-KR" sz="1100" dirty="0"/>
            </a:br>
            <a:r>
              <a:rPr lang="en-US" altLang="ko-KR" sz="1100" dirty="0"/>
              <a:t>GC time elapsed (</a:t>
            </a:r>
            <a:r>
              <a:rPr lang="en-US" altLang="ko-KR" sz="1100" dirty="0" err="1"/>
              <a:t>ms</a:t>
            </a:r>
            <a:r>
              <a:rPr lang="en-US" altLang="ko-KR" sz="1100" dirty="0"/>
              <a:t>)=1566013</a:t>
            </a:r>
            <a:br>
              <a:rPr lang="en-US" altLang="ko-KR" sz="1100" dirty="0"/>
            </a:br>
            <a:r>
              <a:rPr lang="en-US" altLang="ko-KR" sz="1100" dirty="0"/>
              <a:t>CPU time spent (</a:t>
            </a:r>
            <a:r>
              <a:rPr lang="en-US" altLang="ko-KR" sz="1100" dirty="0" err="1"/>
              <a:t>ms</a:t>
            </a:r>
            <a:r>
              <a:rPr lang="en-US" altLang="ko-KR" sz="1100" dirty="0"/>
              <a:t>)=79441010</a:t>
            </a:r>
            <a:br>
              <a:rPr lang="en-US" altLang="ko-KR" sz="1100" dirty="0"/>
            </a:br>
            <a:r>
              <a:rPr lang="en-US" altLang="ko-KR" sz="1100" dirty="0"/>
              <a:t>Physical memory (bytes) snapshot=1050202112</a:t>
            </a:r>
            <a:br>
              <a:rPr lang="en-US" altLang="ko-KR" sz="1100" dirty="0"/>
            </a:br>
            <a:r>
              <a:rPr lang="en-US" altLang="ko-KR" sz="1100" dirty="0"/>
              <a:t>Virtual memory (bytes) snapshot=5327437824</a:t>
            </a:r>
            <a:br>
              <a:rPr lang="en-US" altLang="ko-KR" sz="1100" dirty="0"/>
            </a:br>
            <a:r>
              <a:rPr lang="en-US" altLang="ko-KR" sz="1100" dirty="0"/>
              <a:t>Total committed heap usage (bytes)=860880896</a:t>
            </a:r>
            <a:br>
              <a:rPr lang="en-US" altLang="ko-KR" sz="1100" dirty="0"/>
            </a:br>
            <a:r>
              <a:rPr lang="en-US" altLang="ko-KR" sz="1100" dirty="0"/>
              <a:t>Peak Map Physical memory (bytes)=877592576</a:t>
            </a:r>
            <a:br>
              <a:rPr lang="en-US" altLang="ko-KR" sz="1100" dirty="0"/>
            </a:br>
            <a:r>
              <a:rPr lang="en-US" altLang="ko-KR" sz="1100" dirty="0"/>
              <a:t>Peak Map Virtual memory (bytes)=2683715584</a:t>
            </a:r>
            <a:br>
              <a:rPr lang="en-US" altLang="ko-KR" sz="1100" dirty="0"/>
            </a:br>
            <a:r>
              <a:rPr lang="en-US" altLang="ko-KR" sz="1100" dirty="0"/>
              <a:t>Peak Reduce Physical memory (bytes)=177844224</a:t>
            </a:r>
            <a:br>
              <a:rPr lang="en-US" altLang="ko-KR" sz="1100" dirty="0"/>
            </a:br>
            <a:r>
              <a:rPr lang="en-US" altLang="ko-KR" sz="1100" dirty="0"/>
              <a:t>Peak Reduce Virtual memory (bytes)=2664820736</a:t>
            </a:r>
            <a:endParaRPr lang="ko-KR" altLang="en-US" sz="11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A45CA69-23AB-4F1A-9611-B4BB9096A7F3}"/>
              </a:ext>
            </a:extLst>
          </p:cNvPr>
          <p:cNvSpPr/>
          <p:nvPr/>
        </p:nvSpPr>
        <p:spPr>
          <a:xfrm>
            <a:off x="431427" y="1728790"/>
            <a:ext cx="3431381" cy="42708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200" b="1" dirty="0"/>
              <a:t>Map-Reduce Framework</a:t>
            </a:r>
            <a:endParaRPr lang="ko-KR" altLang="ko-KR" sz="1200" b="1" dirty="0"/>
          </a:p>
          <a:p>
            <a:r>
              <a:rPr lang="en-US" altLang="ko-KR" sz="1100" dirty="0">
                <a:highlight>
                  <a:srgbClr val="FFFF00"/>
                </a:highlight>
              </a:rPr>
              <a:t>Map input records=26291</a:t>
            </a:r>
            <a:endParaRPr lang="ko-KR" altLang="ko-KR" sz="1100" dirty="0">
              <a:highlight>
                <a:srgbClr val="FFFF00"/>
              </a:highlight>
            </a:endParaRPr>
          </a:p>
          <a:p>
            <a:r>
              <a:rPr lang="en-US" altLang="ko-KR" sz="1100" dirty="0">
                <a:highlight>
                  <a:srgbClr val="FFFF00"/>
                </a:highlight>
              </a:rPr>
              <a:t>Map output records=26291</a:t>
            </a:r>
            <a:endParaRPr lang="ko-KR" altLang="ko-KR" sz="1100" dirty="0">
              <a:highlight>
                <a:srgbClr val="FFFF00"/>
              </a:highlight>
            </a:endParaRPr>
          </a:p>
          <a:p>
            <a:r>
              <a:rPr lang="en-US" altLang="ko-KR" sz="1100" dirty="0"/>
              <a:t>Input split bytes=87</a:t>
            </a:r>
            <a:endParaRPr lang="ko-KR" altLang="ko-KR" sz="1100" dirty="0"/>
          </a:p>
          <a:p>
            <a:r>
              <a:rPr lang="en-US" altLang="ko-KR" sz="1100" dirty="0"/>
              <a:t>Spilled Records=0</a:t>
            </a:r>
            <a:endParaRPr lang="ko-KR" altLang="ko-KR" sz="1100" dirty="0"/>
          </a:p>
          <a:p>
            <a:r>
              <a:rPr lang="en-US" altLang="ko-KR" sz="1100" dirty="0"/>
              <a:t>Failed Shuffles=0</a:t>
            </a:r>
            <a:endParaRPr lang="ko-KR" altLang="ko-KR" sz="1100" dirty="0"/>
          </a:p>
          <a:p>
            <a:r>
              <a:rPr lang="en-US" altLang="ko-KR" sz="1100" dirty="0"/>
              <a:t>Merged Map outputs=0</a:t>
            </a:r>
            <a:endParaRPr lang="ko-KR" altLang="ko-KR" sz="1100" dirty="0"/>
          </a:p>
          <a:p>
            <a:r>
              <a:rPr lang="en-US" altLang="ko-KR" sz="1100" dirty="0"/>
              <a:t>GC time elapsed (</a:t>
            </a:r>
            <a:r>
              <a:rPr lang="en-US" altLang="ko-KR" sz="1100" dirty="0" err="1"/>
              <a:t>ms</a:t>
            </a:r>
            <a:r>
              <a:rPr lang="en-US" altLang="ko-KR" sz="1100" dirty="0"/>
              <a:t>)=51</a:t>
            </a:r>
            <a:endParaRPr lang="ko-KR" altLang="ko-KR" sz="1100" dirty="0"/>
          </a:p>
          <a:p>
            <a:r>
              <a:rPr lang="en-US" altLang="ko-KR" sz="1100" dirty="0"/>
              <a:t>CPU time spent (</a:t>
            </a:r>
            <a:r>
              <a:rPr lang="en-US" altLang="ko-KR" sz="1100" dirty="0" err="1"/>
              <a:t>ms</a:t>
            </a:r>
            <a:r>
              <a:rPr lang="en-US" altLang="ko-KR" sz="1100" dirty="0"/>
              <a:t>)=1740</a:t>
            </a:r>
            <a:endParaRPr lang="ko-KR" altLang="ko-KR" sz="1100" dirty="0"/>
          </a:p>
          <a:p>
            <a:r>
              <a:rPr lang="en-US" altLang="ko-KR" sz="1100" dirty="0"/>
              <a:t>Physical memory (bytes) snapshot=225447936</a:t>
            </a:r>
            <a:endParaRPr lang="ko-KR" altLang="ko-KR" sz="1100" dirty="0"/>
          </a:p>
          <a:p>
            <a:r>
              <a:rPr lang="en-US" altLang="ko-KR" sz="1100" dirty="0"/>
              <a:t>Virtual memory (bytes) snapshot=2666721280</a:t>
            </a:r>
            <a:endParaRPr lang="ko-KR" altLang="ko-KR" sz="1100" dirty="0"/>
          </a:p>
          <a:p>
            <a:r>
              <a:rPr lang="en-US" altLang="ko-KR" sz="1100" dirty="0"/>
              <a:t>Total committed heap usage (bytes)=188219392</a:t>
            </a:r>
            <a:endParaRPr lang="ko-KR" altLang="ko-KR" sz="1100" dirty="0"/>
          </a:p>
          <a:p>
            <a:r>
              <a:rPr lang="en-US" altLang="ko-KR" sz="1100" dirty="0"/>
              <a:t>Peak Map Physical memory (bytes)=225447936</a:t>
            </a:r>
            <a:endParaRPr lang="ko-KR" altLang="ko-KR" sz="1100" dirty="0"/>
          </a:p>
          <a:p>
            <a:r>
              <a:rPr lang="en-US" altLang="ko-KR" sz="1100" dirty="0"/>
              <a:t>Peak Map Virtual memory (bytes)=2666721280</a:t>
            </a:r>
            <a:endParaRPr lang="ko-KR" altLang="ko-KR" sz="11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C139910-518C-4289-85B0-2A2449B5BA88}"/>
              </a:ext>
            </a:extLst>
          </p:cNvPr>
          <p:cNvSpPr/>
          <p:nvPr/>
        </p:nvSpPr>
        <p:spPr>
          <a:xfrm>
            <a:off x="8112729" y="1728790"/>
            <a:ext cx="3431381" cy="42708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200" b="1" dirty="0"/>
              <a:t>Map-Reduce Framework</a:t>
            </a:r>
            <a:endParaRPr lang="ko-KR" altLang="ko-KR" sz="1200" b="1" dirty="0"/>
          </a:p>
          <a:p>
            <a:r>
              <a:rPr lang="en-US" altLang="ko-KR" sz="1100" dirty="0">
                <a:highlight>
                  <a:srgbClr val="FFFF00"/>
                </a:highlight>
              </a:rPr>
              <a:t>Map input records=10924</a:t>
            </a:r>
            <a:endParaRPr lang="ko-KR" altLang="ko-KR" sz="1100" dirty="0">
              <a:highlight>
                <a:srgbClr val="FFFF00"/>
              </a:highlight>
            </a:endParaRPr>
          </a:p>
          <a:p>
            <a:r>
              <a:rPr lang="en-US" altLang="ko-KR" sz="1100" dirty="0">
                <a:highlight>
                  <a:srgbClr val="FFFF00"/>
                </a:highlight>
              </a:rPr>
              <a:t>Map output records=10924</a:t>
            </a:r>
            <a:endParaRPr lang="ko-KR" altLang="ko-KR" sz="1100" dirty="0">
              <a:highlight>
                <a:srgbClr val="FFFF00"/>
              </a:highlight>
            </a:endParaRPr>
          </a:p>
          <a:p>
            <a:r>
              <a:rPr lang="en-US" altLang="ko-KR" sz="1100" dirty="0"/>
              <a:t>Input split bytes=626</a:t>
            </a:r>
            <a:endParaRPr lang="ko-KR" altLang="ko-KR" sz="1100" dirty="0"/>
          </a:p>
          <a:p>
            <a:r>
              <a:rPr lang="en-US" altLang="ko-KR" sz="1100" dirty="0"/>
              <a:t>Spilled Records=0</a:t>
            </a:r>
            <a:endParaRPr lang="ko-KR" altLang="ko-KR" sz="1100" dirty="0"/>
          </a:p>
          <a:p>
            <a:r>
              <a:rPr lang="en-US" altLang="ko-KR" sz="1100" dirty="0"/>
              <a:t>Failed Shuffles=0</a:t>
            </a:r>
            <a:endParaRPr lang="ko-KR" altLang="ko-KR" sz="1100" dirty="0"/>
          </a:p>
          <a:p>
            <a:r>
              <a:rPr lang="en-US" altLang="ko-KR" sz="1100" dirty="0"/>
              <a:t>Merged Map outputs=0</a:t>
            </a:r>
            <a:endParaRPr lang="ko-KR" altLang="ko-KR" sz="1100" dirty="0"/>
          </a:p>
          <a:p>
            <a:r>
              <a:rPr lang="en-US" altLang="ko-KR" sz="1100" dirty="0"/>
              <a:t>GC time elapsed (</a:t>
            </a:r>
            <a:r>
              <a:rPr lang="en-US" altLang="ko-KR" sz="1100" dirty="0" err="1"/>
              <a:t>ms</a:t>
            </a:r>
            <a:r>
              <a:rPr lang="en-US" altLang="ko-KR" sz="1100" dirty="0"/>
              <a:t>)=740</a:t>
            </a:r>
            <a:endParaRPr lang="ko-KR" altLang="ko-KR" sz="1100" dirty="0"/>
          </a:p>
          <a:p>
            <a:r>
              <a:rPr lang="en-US" altLang="ko-KR" sz="1100" dirty="0"/>
              <a:t>CPU time spent (</a:t>
            </a:r>
            <a:r>
              <a:rPr lang="en-US" altLang="ko-KR" sz="1100" dirty="0" err="1"/>
              <a:t>ms</a:t>
            </a:r>
            <a:r>
              <a:rPr lang="en-US" altLang="ko-KR" sz="1100" dirty="0"/>
              <a:t>)=6080</a:t>
            </a:r>
            <a:endParaRPr lang="ko-KR" altLang="ko-KR" sz="1100" dirty="0"/>
          </a:p>
          <a:p>
            <a:r>
              <a:rPr lang="en-US" altLang="ko-KR" sz="1100" dirty="0"/>
              <a:t>Physical memory (bytes) snapshot=936022016</a:t>
            </a:r>
            <a:endParaRPr lang="ko-KR" altLang="ko-KR" sz="1100" dirty="0"/>
          </a:p>
          <a:p>
            <a:r>
              <a:rPr lang="en-US" altLang="ko-KR" sz="1100" dirty="0"/>
              <a:t>Virtual memory (bytes) snapshot=10656645120</a:t>
            </a:r>
            <a:endParaRPr lang="ko-KR" altLang="ko-KR" sz="1100" dirty="0"/>
          </a:p>
          <a:p>
            <a:r>
              <a:rPr lang="en-US" altLang="ko-KR" sz="1100" dirty="0"/>
              <a:t>Total committed heap usage (bytes)=728236032</a:t>
            </a:r>
            <a:endParaRPr lang="ko-KR" altLang="ko-KR" sz="1100" dirty="0"/>
          </a:p>
          <a:p>
            <a:r>
              <a:rPr lang="en-US" altLang="ko-KR" sz="1100" dirty="0"/>
              <a:t>Peak Map Physical memory (bytes)=249868288</a:t>
            </a:r>
            <a:endParaRPr lang="ko-KR" altLang="ko-KR" sz="1100" dirty="0"/>
          </a:p>
          <a:p>
            <a:r>
              <a:rPr lang="en-US" altLang="ko-KR" sz="1100" dirty="0"/>
              <a:t>Peak Map Virtual memory (bytes)=2667040768</a:t>
            </a:r>
            <a:endParaRPr lang="ko-KR" altLang="ko-KR" sz="11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29B6269-FCBE-41BE-B31F-A0C0A43A1C8C}"/>
              </a:ext>
            </a:extLst>
          </p:cNvPr>
          <p:cNvSpPr/>
          <p:nvPr/>
        </p:nvSpPr>
        <p:spPr>
          <a:xfrm>
            <a:off x="475129" y="333862"/>
            <a:ext cx="70283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T-SA: </a:t>
            </a:r>
            <a:r>
              <a:rPr lang="en-US" altLang="ko-KR" sz="24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Implementation</a:t>
            </a:r>
            <a:endParaRPr lang="ko-KR" altLang="en-US" sz="2400" b="1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65DE245-4B4C-43EF-A32D-33CF30E818D4}"/>
              </a:ext>
            </a:extLst>
          </p:cNvPr>
          <p:cNvSpPr/>
          <p:nvPr/>
        </p:nvSpPr>
        <p:spPr>
          <a:xfrm>
            <a:off x="1425388" y="6261483"/>
            <a:ext cx="101257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As a result, 1,0924 nouns were stored in the database after normalization for 22 hours</a:t>
            </a:r>
          </a:p>
        </p:txBody>
      </p:sp>
    </p:spTree>
    <p:extLst>
      <p:ext uri="{BB962C8B-B14F-4D97-AF65-F5344CB8AC3E}">
        <p14:creationId xmlns:p14="http://schemas.microsoft.com/office/powerpoint/2010/main" val="14921454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6884EF8-13B8-4906-AFA1-F7D11047E8A5}"/>
              </a:ext>
            </a:extLst>
          </p:cNvPr>
          <p:cNvSpPr/>
          <p:nvPr/>
        </p:nvSpPr>
        <p:spPr>
          <a:xfrm>
            <a:off x="349623" y="432111"/>
            <a:ext cx="125506" cy="80791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2E0AF2E-A9E8-4669-AA0E-A190B65FCAD7}"/>
              </a:ext>
            </a:extLst>
          </p:cNvPr>
          <p:cNvSpPr/>
          <p:nvPr/>
        </p:nvSpPr>
        <p:spPr>
          <a:xfrm>
            <a:off x="475129" y="333862"/>
            <a:ext cx="70283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T-SA: </a:t>
            </a:r>
            <a:r>
              <a:rPr lang="en-US" altLang="ko-KR" sz="24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Implementation</a:t>
            </a:r>
            <a:endParaRPr lang="ko-KR" altLang="en-US" sz="2400" b="1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E709A0-853A-4DCC-908E-0927D452C587}"/>
              </a:ext>
            </a:extLst>
          </p:cNvPr>
          <p:cNvSpPr txBox="1"/>
          <p:nvPr/>
        </p:nvSpPr>
        <p:spPr>
          <a:xfrm>
            <a:off x="475129" y="916859"/>
            <a:ext cx="67762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2">
                    <a:lumMod val="7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Twitter keyword Search API based the 19</a:t>
            </a:r>
            <a:r>
              <a:rPr lang="en-US" altLang="ko-KR" sz="1600" b="1" baseline="30000" dirty="0">
                <a:solidFill>
                  <a:schemeClr val="bg2">
                    <a:lumMod val="7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th</a:t>
            </a:r>
            <a:r>
              <a:rPr lang="en-US" altLang="ko-KR" sz="1600" b="1" dirty="0">
                <a:solidFill>
                  <a:schemeClr val="bg2">
                    <a:lumMod val="7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President Election Vote Analysis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8BB2836-A3A8-4B9F-A69E-63906A9B3D55}"/>
              </a:ext>
            </a:extLst>
          </p:cNvPr>
          <p:cNvSpPr/>
          <p:nvPr/>
        </p:nvSpPr>
        <p:spPr>
          <a:xfrm>
            <a:off x="248640" y="1338273"/>
            <a:ext cx="45447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Execution of T-SA number 31, Keyword</a:t>
            </a:r>
            <a:endParaRPr lang="ko-KR" altLang="en-US" b="1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BBFFB89-DF43-4A6F-97F4-19E1CF8A0BC6}"/>
              </a:ext>
            </a:extLst>
          </p:cNvPr>
          <p:cNvSpPr/>
          <p:nvPr/>
        </p:nvSpPr>
        <p:spPr>
          <a:xfrm>
            <a:off x="8414133" y="6292873"/>
            <a:ext cx="36247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Do the same way for number 32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D660A6C4-CEC7-4D2C-8D5C-5C6113AA80D2}"/>
              </a:ext>
            </a:extLst>
          </p:cNvPr>
          <p:cNvGrpSpPr/>
          <p:nvPr/>
        </p:nvGrpSpPr>
        <p:grpSpPr>
          <a:xfrm>
            <a:off x="475129" y="1707605"/>
            <a:ext cx="11297163" cy="1126908"/>
            <a:chOff x="572107" y="4814233"/>
            <a:chExt cx="11297163" cy="1126908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5320E12B-3BDA-4E00-A173-6F4B5B49C3F4}"/>
                </a:ext>
              </a:extLst>
            </p:cNvPr>
            <p:cNvSpPr/>
            <p:nvPr/>
          </p:nvSpPr>
          <p:spPr>
            <a:xfrm>
              <a:off x="574963" y="5151432"/>
              <a:ext cx="11294307" cy="78970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sz="1600" dirty="0" err="1"/>
                <a:t>sqoop</a:t>
              </a:r>
              <a:r>
                <a:rPr lang="en-US" altLang="ko-KR" sz="1600" dirty="0"/>
                <a:t> export --connect </a:t>
              </a:r>
              <a:r>
                <a:rPr lang="en-US" altLang="ko-KR" sz="1600" dirty="0" err="1"/>
                <a:t>jdbc:mysql</a:t>
              </a:r>
              <a:r>
                <a:rPr lang="en-US" altLang="ko-KR" sz="1600" dirty="0"/>
                <a:t>://localhost/ TWITTER --username T-SA --password 1234 --table KEYWORD_COUNT --export-</a:t>
              </a:r>
              <a:r>
                <a:rPr lang="en-US" altLang="ko-KR" sz="1600" dirty="0" err="1"/>
                <a:t>dir</a:t>
              </a:r>
              <a:r>
                <a:rPr lang="en-US" altLang="ko-KR" sz="1600" dirty="0"/>
                <a:t> hdfs://localhost:9000/user/vi/KEYWORD_OUTPUT/part-r-00000 --columns KEYWORD,COUNT </a:t>
              </a:r>
              <a:r>
                <a:rPr lang="en-US" altLang="ko-KR" sz="1600" b="1" dirty="0">
                  <a:solidFill>
                    <a:srgbClr val="FF0000"/>
                  </a:solidFill>
                </a:rPr>
                <a:t>--input-fields-terminated-by</a:t>
              </a:r>
              <a:r>
                <a:rPr lang="en-US" altLang="ko-KR" sz="1600" dirty="0"/>
                <a:t> "\t"</a:t>
              </a:r>
              <a:endParaRPr lang="ko-KR" altLang="en-US" sz="1600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2E7E458-2741-41E7-AFA2-0C3A48E08838}"/>
                </a:ext>
              </a:extLst>
            </p:cNvPr>
            <p:cNvSpPr txBox="1"/>
            <p:nvPr/>
          </p:nvSpPr>
          <p:spPr>
            <a:xfrm>
              <a:off x="572107" y="4814233"/>
              <a:ext cx="18319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/>
                <a:t>SQOOP EXPORT </a:t>
              </a:r>
              <a:endParaRPr lang="ko-KR" altLang="en-US" sz="1600" b="1" dirty="0"/>
            </a:p>
          </p:txBody>
        </p:sp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id="{279EF9F6-BE51-4FBF-9784-26EC89057ECF}"/>
              </a:ext>
            </a:extLst>
          </p:cNvPr>
          <p:cNvSpPr/>
          <p:nvPr/>
        </p:nvSpPr>
        <p:spPr>
          <a:xfrm>
            <a:off x="3544274" y="3284823"/>
            <a:ext cx="48698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input-fields-terminated-by</a:t>
            </a:r>
            <a:r>
              <a:rPr lang="en-US" altLang="ko-KR" dirty="0"/>
              <a:t> means delimiter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B9582C2-5FCA-4061-AE69-FFD968C01B64}"/>
              </a:ext>
            </a:extLst>
          </p:cNvPr>
          <p:cNvSpPr/>
          <p:nvPr/>
        </p:nvSpPr>
        <p:spPr>
          <a:xfrm>
            <a:off x="1689500" y="4500211"/>
            <a:ext cx="95656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These commands are executed automatically using the system function of </a:t>
            </a:r>
            <a:r>
              <a:rPr lang="en-US" altLang="ko-KR" b="1" dirty="0" err="1">
                <a:solidFill>
                  <a:srgbClr val="FF0000"/>
                </a:solidFill>
              </a:rPr>
              <a:t>os</a:t>
            </a:r>
            <a:r>
              <a:rPr lang="en-US" altLang="ko-KR" b="1" dirty="0">
                <a:solidFill>
                  <a:srgbClr val="FF0000"/>
                </a:solidFill>
              </a:rPr>
              <a:t> modules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460261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4543CB-FA24-4277-B233-6E5755A45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>
            <a:noAutofit/>
          </a:bodyPr>
          <a:lstStyle/>
          <a:p>
            <a:pPr algn="ctr"/>
            <a:r>
              <a:rPr lang="en-US" altLang="ko-KR" sz="6000" b="1" dirty="0"/>
              <a:t>4. </a:t>
            </a:r>
            <a:r>
              <a:rPr lang="en-US" altLang="ko-KR" sz="6000" b="1" dirty="0">
                <a:ea typeface="조선일보명조" panose="02030304000000000000" pitchFamily="18" charset="-127"/>
                <a:cs typeface="조선일보명조" panose="02030304000000000000" pitchFamily="18" charset="-127"/>
              </a:rPr>
              <a:t>VISUALIZATION</a:t>
            </a:r>
            <a:br>
              <a:rPr lang="en-US" altLang="ko-KR" sz="6000" b="1" dirty="0"/>
            </a:br>
            <a:endParaRPr lang="ko-KR" alt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22184638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8E1368AB-EB62-4AE2-8374-B895A5FBD386}"/>
              </a:ext>
            </a:extLst>
          </p:cNvPr>
          <p:cNvSpPr/>
          <p:nvPr/>
        </p:nvSpPr>
        <p:spPr>
          <a:xfrm>
            <a:off x="349623" y="432111"/>
            <a:ext cx="125506" cy="80791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773CFA9-72E1-4CD5-85B7-5DAC892820A4}"/>
              </a:ext>
            </a:extLst>
          </p:cNvPr>
          <p:cNvSpPr/>
          <p:nvPr/>
        </p:nvSpPr>
        <p:spPr>
          <a:xfrm>
            <a:off x="475128" y="333862"/>
            <a:ext cx="868919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T-SA: Result </a:t>
            </a:r>
            <a:r>
              <a:rPr lang="en-US" altLang="ko-KR" sz="28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(Real DATA-Word Cloud)</a:t>
            </a:r>
            <a:endParaRPr lang="ko-KR" altLang="en-US" sz="2400" b="1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E709A0-853A-4DCC-908E-0927D452C587}"/>
              </a:ext>
            </a:extLst>
          </p:cNvPr>
          <p:cNvSpPr txBox="1"/>
          <p:nvPr/>
        </p:nvSpPr>
        <p:spPr>
          <a:xfrm>
            <a:off x="475129" y="916859"/>
            <a:ext cx="67762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2">
                    <a:lumMod val="7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Twitter keyword Search API based the 19</a:t>
            </a:r>
            <a:r>
              <a:rPr lang="en-US" altLang="ko-KR" sz="1600" b="1" baseline="30000" dirty="0">
                <a:solidFill>
                  <a:schemeClr val="bg2">
                    <a:lumMod val="7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th</a:t>
            </a:r>
            <a:r>
              <a:rPr lang="en-US" altLang="ko-KR" sz="1600" b="1" dirty="0">
                <a:solidFill>
                  <a:schemeClr val="bg2">
                    <a:lumMod val="7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President Election Vote Analysis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60" b="11772"/>
          <a:stretch/>
        </p:blipFill>
        <p:spPr>
          <a:xfrm>
            <a:off x="2221144" y="1642221"/>
            <a:ext cx="7749711" cy="389796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380F9D7-A9F7-4D80-B963-BC59034A5EB2}"/>
              </a:ext>
            </a:extLst>
          </p:cNvPr>
          <p:cNvSpPr txBox="1"/>
          <p:nvPr/>
        </p:nvSpPr>
        <p:spPr>
          <a:xfrm>
            <a:off x="-1" y="5671782"/>
            <a:ext cx="12192000" cy="10110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</a:pPr>
            <a:r>
              <a:rPr lang="en-US" altLang="ko-KR" dirty="0"/>
              <a:t>Word Cloud </a:t>
            </a:r>
            <a:r>
              <a:rPr lang="ko-KR" altLang="en-US" dirty="0"/>
              <a:t>란</a:t>
            </a:r>
            <a:r>
              <a:rPr lang="en-US" altLang="ko-KR" dirty="0"/>
              <a:t>?</a:t>
            </a:r>
          </a:p>
          <a:p>
            <a:pPr algn="ctr">
              <a:lnSpc>
                <a:spcPct val="107000"/>
              </a:lnSpc>
            </a:pPr>
            <a:r>
              <a:rPr lang="ko-KR" altLang="en-US" sz="1500" dirty="0"/>
              <a:t>키워드를 직관적으로 파악할 수 있도록 </a:t>
            </a:r>
            <a:r>
              <a:rPr lang="ko-KR" altLang="en-US" sz="2400" b="1" dirty="0">
                <a:solidFill>
                  <a:srgbClr val="FF0000"/>
                </a:solidFill>
              </a:rPr>
              <a:t>핵심 단어</a:t>
            </a:r>
            <a:r>
              <a:rPr lang="ko-KR" altLang="en-US" sz="1500" dirty="0"/>
              <a:t>를 </a:t>
            </a:r>
            <a:r>
              <a:rPr lang="ko-KR" altLang="en-US" sz="1500" dirty="0" err="1"/>
              <a:t>시각화하는</a:t>
            </a:r>
            <a:r>
              <a:rPr lang="ko-KR" altLang="en-US" sz="1500" dirty="0"/>
              <a:t> 기법</a:t>
            </a:r>
            <a:endParaRPr lang="en-US" altLang="ko-KR" sz="1500" dirty="0"/>
          </a:p>
          <a:p>
            <a:pPr algn="ctr">
              <a:lnSpc>
                <a:spcPct val="107000"/>
              </a:lnSpc>
            </a:pPr>
            <a:r>
              <a:rPr lang="ko-KR" altLang="en-US" sz="1500" dirty="0"/>
              <a:t>단어의 사용빈도가 많을수록 글씨가 더 크다</a:t>
            </a:r>
            <a:r>
              <a:rPr lang="en-US" altLang="ko-KR" sz="1500" dirty="0"/>
              <a:t>.</a:t>
            </a:r>
            <a:endParaRPr lang="ko-KR" altLang="ko-KR" sz="1500" dirty="0"/>
          </a:p>
        </p:txBody>
      </p:sp>
    </p:spTree>
    <p:extLst>
      <p:ext uri="{BB962C8B-B14F-4D97-AF65-F5344CB8AC3E}">
        <p14:creationId xmlns:p14="http://schemas.microsoft.com/office/powerpoint/2010/main" val="7711753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6884EF8-13B8-4906-AFA1-F7D11047E8A5}"/>
              </a:ext>
            </a:extLst>
          </p:cNvPr>
          <p:cNvSpPr/>
          <p:nvPr/>
        </p:nvSpPr>
        <p:spPr>
          <a:xfrm>
            <a:off x="349623" y="432111"/>
            <a:ext cx="125506" cy="80791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2E0AF2E-A9E8-4669-AA0E-A190B65FCAD7}"/>
              </a:ext>
            </a:extLst>
          </p:cNvPr>
          <p:cNvSpPr/>
          <p:nvPr/>
        </p:nvSpPr>
        <p:spPr>
          <a:xfrm>
            <a:off x="475129" y="333862"/>
            <a:ext cx="70283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T-SA: Result </a:t>
            </a:r>
            <a:r>
              <a:rPr lang="en-US" altLang="ko-KR" sz="28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(Real DATA-Line Graph)</a:t>
            </a:r>
            <a:endParaRPr lang="ko-KR" altLang="en-US" sz="2400" b="1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8E709A0-853A-4DCC-908E-0927D452C587}"/>
              </a:ext>
            </a:extLst>
          </p:cNvPr>
          <p:cNvSpPr txBox="1"/>
          <p:nvPr/>
        </p:nvSpPr>
        <p:spPr>
          <a:xfrm>
            <a:off x="475129" y="916859"/>
            <a:ext cx="67762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2">
                    <a:lumMod val="7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Twitter keyword Search API based the 19</a:t>
            </a:r>
            <a:r>
              <a:rPr lang="en-US" altLang="ko-KR" sz="1600" b="1" baseline="30000" dirty="0">
                <a:solidFill>
                  <a:schemeClr val="bg2">
                    <a:lumMod val="7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th</a:t>
            </a:r>
            <a:r>
              <a:rPr lang="en-US" altLang="ko-KR" sz="1600" b="1" dirty="0">
                <a:solidFill>
                  <a:schemeClr val="bg2">
                    <a:lumMod val="7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President Election Vote Analysis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CC4ADC5-B5F8-455B-8C84-E37A29FADAB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63" t="13369" r="1342" b="13369"/>
          <a:stretch/>
        </p:blipFill>
        <p:spPr>
          <a:xfrm>
            <a:off x="2356119" y="2263381"/>
            <a:ext cx="7479761" cy="414220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19E75FE-03B5-447C-891E-2FAD45ED671B}"/>
              </a:ext>
            </a:extLst>
          </p:cNvPr>
          <p:cNvSpPr txBox="1"/>
          <p:nvPr/>
        </p:nvSpPr>
        <p:spPr>
          <a:xfrm>
            <a:off x="7165332" y="1740161"/>
            <a:ext cx="27333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/>
              <a:t>X</a:t>
            </a:r>
            <a:r>
              <a:rPr lang="ko-KR" altLang="en-US" sz="1400" dirty="0"/>
              <a:t>축 </a:t>
            </a:r>
            <a:r>
              <a:rPr lang="en-US" altLang="ko-KR" sz="1400" dirty="0"/>
              <a:t>– </a:t>
            </a:r>
            <a:r>
              <a:rPr lang="ko-KR" altLang="en-US" sz="1400" dirty="0"/>
              <a:t>선거 유세 기간</a:t>
            </a:r>
            <a:endParaRPr lang="en-US" altLang="ko-KR" sz="1400" dirty="0"/>
          </a:p>
          <a:p>
            <a:pPr algn="r"/>
            <a:r>
              <a:rPr lang="en-US" altLang="ko-KR" sz="1400" dirty="0"/>
              <a:t>Y</a:t>
            </a:r>
            <a:r>
              <a:rPr lang="ko-KR" altLang="en-US" sz="1400" dirty="0"/>
              <a:t>축 </a:t>
            </a:r>
            <a:r>
              <a:rPr lang="en-US" altLang="ko-KR" sz="1400" dirty="0"/>
              <a:t>– </a:t>
            </a:r>
            <a:r>
              <a:rPr lang="ko-KR" altLang="en-US" sz="1400" dirty="0"/>
              <a:t>키워드 언급 트윗 수</a:t>
            </a:r>
            <a:r>
              <a:rPr lang="en-US" altLang="ko-KR" sz="1400" dirty="0"/>
              <a:t> 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0698272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6884EF8-13B8-4906-AFA1-F7D11047E8A5}"/>
              </a:ext>
            </a:extLst>
          </p:cNvPr>
          <p:cNvSpPr/>
          <p:nvPr/>
        </p:nvSpPr>
        <p:spPr>
          <a:xfrm>
            <a:off x="349623" y="432111"/>
            <a:ext cx="125506" cy="80791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2E0AF2E-A9E8-4669-AA0E-A190B65FCAD7}"/>
              </a:ext>
            </a:extLst>
          </p:cNvPr>
          <p:cNvSpPr/>
          <p:nvPr/>
        </p:nvSpPr>
        <p:spPr>
          <a:xfrm>
            <a:off x="475129" y="333862"/>
            <a:ext cx="70283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T-SA: Result </a:t>
            </a:r>
            <a:r>
              <a:rPr lang="en-US" altLang="ko-KR" sz="28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(Real DATA-Pie Graph)</a:t>
            </a:r>
            <a:endParaRPr lang="ko-KR" altLang="en-US" sz="2400" b="1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8E709A0-853A-4DCC-908E-0927D452C587}"/>
              </a:ext>
            </a:extLst>
          </p:cNvPr>
          <p:cNvSpPr txBox="1"/>
          <p:nvPr/>
        </p:nvSpPr>
        <p:spPr>
          <a:xfrm>
            <a:off x="475129" y="916859"/>
            <a:ext cx="437972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500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조선일보명조" panose="02030304000000000000" pitchFamily="18" charset="-127"/>
              </a:rPr>
              <a:t>Twitter</a:t>
            </a:r>
            <a:r>
              <a:rPr lang="en-US" altLang="ko-KR" sz="1500" dirty="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Keyword Search API based Tweet Analysis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9359" y="1724335"/>
            <a:ext cx="5644735" cy="387816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376" y="1724771"/>
            <a:ext cx="5644737" cy="387816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71498DB-F44D-4A70-B94C-7869FB23F3D7}"/>
              </a:ext>
            </a:extLst>
          </p:cNvPr>
          <p:cNvSpPr txBox="1"/>
          <p:nvPr/>
        </p:nvSpPr>
        <p:spPr>
          <a:xfrm>
            <a:off x="7095286" y="5757254"/>
            <a:ext cx="3992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highlight>
                  <a:srgbClr val="FFFF00"/>
                </a:highlight>
              </a:rPr>
              <a:t>&lt;</a:t>
            </a:r>
            <a:r>
              <a:rPr lang="ko-KR" altLang="en-US" sz="1400" b="1" dirty="0">
                <a:highlight>
                  <a:srgbClr val="FFFF00"/>
                </a:highlight>
              </a:rPr>
              <a:t>후보자들의 실제득표율</a:t>
            </a:r>
            <a:r>
              <a:rPr lang="en-US" altLang="ko-KR" sz="1400" b="1" dirty="0">
                <a:highlight>
                  <a:srgbClr val="FFFF00"/>
                </a:highlight>
              </a:rPr>
              <a:t>&gt;</a:t>
            </a:r>
            <a:endParaRPr lang="ko-KR" altLang="en-US" sz="1400" b="1" dirty="0">
              <a:highlight>
                <a:srgbClr val="FFFF00"/>
              </a:highlight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D9C3E12-B5E1-46DB-9113-44D8CE21C03E}"/>
              </a:ext>
            </a:extLst>
          </p:cNvPr>
          <p:cNvSpPr txBox="1"/>
          <p:nvPr/>
        </p:nvSpPr>
        <p:spPr>
          <a:xfrm>
            <a:off x="412376" y="5757255"/>
            <a:ext cx="56447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highlight>
                  <a:srgbClr val="FFFF00"/>
                </a:highlight>
              </a:rPr>
              <a:t>&lt;</a:t>
            </a:r>
            <a:r>
              <a:rPr lang="ko-KR" altLang="en-US" sz="1400" b="1" dirty="0">
                <a:highlight>
                  <a:srgbClr val="FFFF00"/>
                </a:highlight>
              </a:rPr>
              <a:t>선거 유세 기간 동안의 후보자들을 언급한 트윗 횟수와 백분율</a:t>
            </a:r>
            <a:r>
              <a:rPr lang="en-US" altLang="ko-KR" sz="1400" b="1" dirty="0">
                <a:highlight>
                  <a:srgbClr val="FFFF00"/>
                </a:highlight>
              </a:rPr>
              <a:t>&gt;</a:t>
            </a:r>
            <a:endParaRPr lang="ko-KR" altLang="en-US" sz="1400" b="1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3739745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6884EF8-13B8-4906-AFA1-F7D11047E8A5}"/>
              </a:ext>
            </a:extLst>
          </p:cNvPr>
          <p:cNvSpPr/>
          <p:nvPr/>
        </p:nvSpPr>
        <p:spPr>
          <a:xfrm>
            <a:off x="349623" y="432111"/>
            <a:ext cx="125506" cy="80791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2E0AF2E-A9E8-4669-AA0E-A190B65FCAD7}"/>
              </a:ext>
            </a:extLst>
          </p:cNvPr>
          <p:cNvSpPr/>
          <p:nvPr/>
        </p:nvSpPr>
        <p:spPr>
          <a:xfrm>
            <a:off x="475129" y="333862"/>
            <a:ext cx="70283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T-SA: Reference</a:t>
            </a:r>
            <a:endParaRPr lang="ko-KR" altLang="en-US" sz="2400" b="1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56C176E-0D1D-4EC1-A3D3-6455FB829963}"/>
              </a:ext>
            </a:extLst>
          </p:cNvPr>
          <p:cNvSpPr/>
          <p:nvPr/>
        </p:nvSpPr>
        <p:spPr>
          <a:xfrm>
            <a:off x="349623" y="1563190"/>
            <a:ext cx="11273258" cy="3298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altLang="ko-KR" kern="100" dirty="0" err="1">
                <a:latin typeface="휴먼명조" panose="02010504000101010101" pitchFamily="2" charset="-127"/>
                <a:cs typeface="Times New Roman" panose="02020603050405020304" pitchFamily="18" charset="0"/>
              </a:rPr>
              <a:t>Tweetrend</a:t>
            </a:r>
            <a:r>
              <a:rPr lang="en-US" altLang="ko-KR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,</a:t>
            </a:r>
            <a:r>
              <a:rPr lang="ko-KR" altLang="en-US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 </a:t>
            </a:r>
            <a:r>
              <a:rPr lang="en-US" altLang="ko-KR" u="sng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http://tweetrend.com/</a:t>
            </a:r>
            <a:endParaRPr lang="ko-KR" altLang="ko-KR" sz="2000" u="sng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altLang="ko-KR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 </a:t>
            </a:r>
            <a:endParaRPr lang="ko-KR" altLang="ko-KR" sz="20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altLang="ko-KR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Foller.me beta, </a:t>
            </a:r>
            <a:r>
              <a:rPr lang="en-US" altLang="ko-KR" kern="100" dirty="0">
                <a:latin typeface="휴먼명조" panose="02010504000101010101" pitchFamily="2" charset="-127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https://foller.me/</a:t>
            </a:r>
            <a:endParaRPr lang="en-US" altLang="ko-KR" kern="100" dirty="0">
              <a:latin typeface="휴먼명조" panose="02010504000101010101" pitchFamily="2" charset="-127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endParaRPr lang="en-US" altLang="ko-KR" kern="100" dirty="0">
              <a:latin typeface="휴먼명조" panose="02010504000101010101" pitchFamily="2" charset="-127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ko-KR" altLang="en-US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중앙선거관리위원회 선거통계시스템</a:t>
            </a:r>
            <a:r>
              <a:rPr lang="en-US" altLang="ko-KR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, </a:t>
            </a:r>
            <a:r>
              <a:rPr lang="en-US" altLang="ko-KR" kern="100" dirty="0">
                <a:latin typeface="휴먼명조" panose="02010504000101010101" pitchFamily="2" charset="-127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http://info.nec.go.kr/</a:t>
            </a:r>
            <a:endParaRPr lang="en-US" altLang="ko-KR" kern="100" dirty="0">
              <a:latin typeface="휴먼명조" panose="02010504000101010101" pitchFamily="2" charset="-127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endParaRPr lang="en-US" altLang="ko-KR" kern="100" dirty="0">
              <a:latin typeface="휴먼명조" panose="02010504000101010101" pitchFamily="2" charset="-127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altLang="ko-KR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Twitter Developer, </a:t>
            </a:r>
            <a:r>
              <a:rPr lang="en-US" altLang="ko-KR" kern="100" dirty="0">
                <a:latin typeface="휴먼명조" panose="02010504000101010101" pitchFamily="2" charset="-127"/>
                <a:cs typeface="Times New Roman" panose="02020603050405020304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https://developer.twitter.com/</a:t>
            </a:r>
            <a:endParaRPr lang="en-US" altLang="ko-KR" kern="100" dirty="0">
              <a:latin typeface="휴먼명조" panose="02010504000101010101" pitchFamily="2" charset="-127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endParaRPr lang="en-US" altLang="ko-KR" kern="100" dirty="0">
              <a:latin typeface="휴먼명조" panose="02010504000101010101" pitchFamily="2" charset="-127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altLang="ko-KR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Search Tweets, </a:t>
            </a:r>
            <a:r>
              <a:rPr lang="en-US" altLang="ko-KR" u="sng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https://developer.twitter.com/en/docs/tweets/search/guides/standard-operators</a:t>
            </a:r>
          </a:p>
          <a:p>
            <a:pPr>
              <a:lnSpc>
                <a:spcPct val="107000"/>
              </a:lnSpc>
            </a:pPr>
            <a:endParaRPr lang="en-US" altLang="ko-KR" kern="100" dirty="0">
              <a:latin typeface="휴먼명조" panose="02010504000101010101" pitchFamily="2" charset="-127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ko-KR" altLang="ko-KR" sz="1600" dirty="0"/>
              <a:t>정재화</a:t>
            </a:r>
            <a:r>
              <a:rPr lang="en-US" altLang="ko-KR" sz="1600" dirty="0"/>
              <a:t>, </a:t>
            </a:r>
            <a:r>
              <a:rPr lang="ko-KR" altLang="ko-KR" sz="1600" dirty="0"/>
              <a:t>시작하세요</a:t>
            </a:r>
            <a:r>
              <a:rPr lang="en-US" altLang="ko-KR" sz="1600" dirty="0"/>
              <a:t>! </a:t>
            </a:r>
            <a:r>
              <a:rPr lang="ko-KR" altLang="ko-KR" sz="1600" dirty="0" err="1"/>
              <a:t>하둡</a:t>
            </a:r>
            <a:r>
              <a:rPr lang="ko-KR" altLang="ko-KR" sz="1600" dirty="0"/>
              <a:t> 프로그래밍 빅데이터 분석을 위한 </a:t>
            </a:r>
            <a:r>
              <a:rPr lang="ko-KR" altLang="ko-KR" sz="1600" dirty="0" err="1"/>
              <a:t>하둡</a:t>
            </a:r>
            <a:r>
              <a:rPr lang="ko-KR" altLang="ko-KR" sz="1600" dirty="0"/>
              <a:t> 기초부터</a:t>
            </a:r>
            <a:r>
              <a:rPr lang="en-US" altLang="ko-KR" sz="1600" dirty="0"/>
              <a:t> YARN</a:t>
            </a:r>
            <a:r>
              <a:rPr lang="ko-KR" altLang="ko-KR" sz="1600" dirty="0"/>
              <a:t>까지</a:t>
            </a:r>
            <a:r>
              <a:rPr lang="en-US" altLang="ko-KR" sz="1600" dirty="0"/>
              <a:t>[</a:t>
            </a:r>
            <a:r>
              <a:rPr lang="ko-KR" altLang="ko-KR" sz="1600" dirty="0"/>
              <a:t>개정</a:t>
            </a:r>
            <a:r>
              <a:rPr lang="en-US" altLang="ko-KR" sz="1600" dirty="0"/>
              <a:t>2</a:t>
            </a:r>
            <a:r>
              <a:rPr lang="ko-KR" altLang="ko-KR" sz="1600" dirty="0"/>
              <a:t>판</a:t>
            </a:r>
            <a:r>
              <a:rPr lang="en-US" altLang="ko-KR" sz="1600" dirty="0"/>
              <a:t>], 2016.05.13, </a:t>
            </a:r>
            <a:r>
              <a:rPr lang="ko-KR" altLang="ko-KR" sz="1600" dirty="0" err="1"/>
              <a:t>위키북스</a:t>
            </a:r>
            <a:endParaRPr lang="ko-KR" altLang="ko-KR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E709A0-853A-4DCC-908E-0927D452C587}"/>
              </a:ext>
            </a:extLst>
          </p:cNvPr>
          <p:cNvSpPr txBox="1"/>
          <p:nvPr/>
        </p:nvSpPr>
        <p:spPr>
          <a:xfrm>
            <a:off x="475129" y="916859"/>
            <a:ext cx="67762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2">
                    <a:lumMod val="7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Twitter keyword Search API based the 19</a:t>
            </a:r>
            <a:r>
              <a:rPr lang="en-US" altLang="ko-KR" sz="1600" b="1" baseline="30000" dirty="0">
                <a:solidFill>
                  <a:schemeClr val="bg2">
                    <a:lumMod val="7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th</a:t>
            </a:r>
            <a:r>
              <a:rPr lang="en-US" altLang="ko-KR" sz="1600" b="1" dirty="0">
                <a:solidFill>
                  <a:schemeClr val="bg2">
                    <a:lumMod val="7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President Election Vote Analysis</a:t>
            </a:r>
          </a:p>
        </p:txBody>
      </p:sp>
    </p:spTree>
    <p:extLst>
      <p:ext uri="{BB962C8B-B14F-4D97-AF65-F5344CB8AC3E}">
        <p14:creationId xmlns:p14="http://schemas.microsoft.com/office/powerpoint/2010/main" val="27577378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F17A081-4FAA-41EF-84C3-C085F4784A31}"/>
              </a:ext>
            </a:extLst>
          </p:cNvPr>
          <p:cNvSpPr txBox="1"/>
          <p:nvPr/>
        </p:nvSpPr>
        <p:spPr>
          <a:xfrm>
            <a:off x="2328439" y="2547982"/>
            <a:ext cx="8565356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500" b="1" dirty="0"/>
              <a:t>Thank you</a:t>
            </a:r>
            <a:endParaRPr lang="ko-KR" altLang="en-US" sz="11500" b="1" dirty="0"/>
          </a:p>
        </p:txBody>
      </p:sp>
    </p:spTree>
    <p:extLst>
      <p:ext uri="{BB962C8B-B14F-4D97-AF65-F5344CB8AC3E}">
        <p14:creationId xmlns:p14="http://schemas.microsoft.com/office/powerpoint/2010/main" val="26576687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F17A081-4FAA-41EF-84C3-C085F4784A31}"/>
              </a:ext>
            </a:extLst>
          </p:cNvPr>
          <p:cNvSpPr txBox="1"/>
          <p:nvPr/>
        </p:nvSpPr>
        <p:spPr>
          <a:xfrm>
            <a:off x="3602619" y="2206012"/>
            <a:ext cx="4986761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500" b="1" dirty="0"/>
              <a:t>Q &amp; A</a:t>
            </a:r>
            <a:endParaRPr lang="ko-KR" altLang="en-US" sz="11500" b="1" dirty="0"/>
          </a:p>
        </p:txBody>
      </p:sp>
    </p:spTree>
    <p:extLst>
      <p:ext uri="{BB962C8B-B14F-4D97-AF65-F5344CB8AC3E}">
        <p14:creationId xmlns:p14="http://schemas.microsoft.com/office/powerpoint/2010/main" val="3897920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6884EF8-13B8-4906-AFA1-F7D11047E8A5}"/>
              </a:ext>
            </a:extLst>
          </p:cNvPr>
          <p:cNvSpPr/>
          <p:nvPr/>
        </p:nvSpPr>
        <p:spPr>
          <a:xfrm>
            <a:off x="349623" y="432111"/>
            <a:ext cx="125506" cy="80791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2E0AF2E-A9E8-4669-AA0E-A190B65FCAD7}"/>
              </a:ext>
            </a:extLst>
          </p:cNvPr>
          <p:cNvSpPr/>
          <p:nvPr/>
        </p:nvSpPr>
        <p:spPr>
          <a:xfrm>
            <a:off x="475129" y="333862"/>
            <a:ext cx="397136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T-SA:</a:t>
            </a:r>
            <a:r>
              <a:rPr lang="en-US" altLang="ko-KR" sz="28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</a:t>
            </a:r>
            <a:r>
              <a:rPr lang="en-US" altLang="ko-KR" sz="24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Team Introduction</a:t>
            </a:r>
            <a:endParaRPr lang="ko-KR" altLang="en-US" sz="2400" b="1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grpSp>
        <p:nvGrpSpPr>
          <p:cNvPr id="177" name="그룹 176">
            <a:extLst>
              <a:ext uri="{FF2B5EF4-FFF2-40B4-BE49-F238E27FC236}">
                <a16:creationId xmlns:a16="http://schemas.microsoft.com/office/drawing/2014/main" id="{352607BD-DFC2-4E2B-9BC3-04341A8B98DD}"/>
              </a:ext>
            </a:extLst>
          </p:cNvPr>
          <p:cNvGrpSpPr/>
          <p:nvPr/>
        </p:nvGrpSpPr>
        <p:grpSpPr>
          <a:xfrm>
            <a:off x="0" y="1874689"/>
            <a:ext cx="12192000" cy="4127938"/>
            <a:chOff x="-424553" y="1333965"/>
            <a:chExt cx="13015672" cy="4434024"/>
          </a:xfrm>
        </p:grpSpPr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C9CA5E24-5508-48CB-A8A7-BB3440D26370}"/>
                </a:ext>
              </a:extLst>
            </p:cNvPr>
            <p:cNvSpPr txBox="1"/>
            <p:nvPr/>
          </p:nvSpPr>
          <p:spPr>
            <a:xfrm>
              <a:off x="-424553" y="1398224"/>
              <a:ext cx="3651208" cy="22811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00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Lee </a:t>
              </a:r>
              <a:r>
                <a:rPr lang="en-US" altLang="ko-KR" sz="1600" b="1" dirty="0" err="1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SeokJune</a:t>
              </a:r>
              <a:endParaRPr lang="en-US" altLang="ko-KR" sz="16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pPr algn="r"/>
              <a:endParaRPr lang="en-US" altLang="ko-KR" sz="4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pPr algn="r"/>
              <a:r>
                <a:rPr lang="en-US" altLang="ko-KR" sz="14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Computer Engineering, </a:t>
              </a:r>
              <a:r>
                <a:rPr lang="en-US" altLang="ko-KR" sz="1400" dirty="0" err="1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Chosun</a:t>
              </a:r>
              <a:r>
                <a:rPr lang="en-US" altLang="ko-KR" sz="14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 University (20165072)</a:t>
              </a:r>
            </a:p>
            <a:p>
              <a:pPr algn="r"/>
              <a:r>
                <a:rPr lang="en-US" altLang="ko-KR" sz="14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  <a:hlinkClick r:id="rId3"/>
                </a:rPr>
                <a:t>op2se1@gmail.com</a:t>
              </a:r>
              <a:endParaRPr lang="en-US" altLang="ko-KR" sz="14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pPr algn="r"/>
              <a:endParaRPr lang="en-US" altLang="ko-KR" sz="14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pPr algn="r"/>
              <a:r>
                <a:rPr lang="en-US" altLang="ko-KR" sz="14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Establishing and managing the MariaDB</a:t>
              </a:r>
            </a:p>
            <a:p>
              <a:pPr algn="r"/>
              <a:r>
                <a:rPr lang="en-US" altLang="ko-KR" sz="14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Implementing Twitter APIs</a:t>
              </a:r>
            </a:p>
            <a:p>
              <a:pPr algn="r"/>
              <a:r>
                <a:rPr lang="en-US" altLang="ko-KR" sz="14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Visualization Implementation</a:t>
              </a:r>
            </a:p>
            <a:p>
              <a:pPr algn="r"/>
              <a:r>
                <a:rPr lang="en-US" altLang="ko-KR" sz="14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Creating and modifying documents</a:t>
              </a:r>
            </a:p>
          </p:txBody>
        </p: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98F8918C-BADE-4616-8004-840E151D6CD1}"/>
                </a:ext>
              </a:extLst>
            </p:cNvPr>
            <p:cNvSpPr txBox="1"/>
            <p:nvPr/>
          </p:nvSpPr>
          <p:spPr>
            <a:xfrm>
              <a:off x="8537737" y="1333965"/>
              <a:ext cx="3835656" cy="20497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Lee Yunhyuck</a:t>
              </a:r>
            </a:p>
            <a:p>
              <a:endParaRPr lang="en-US" altLang="ko-KR" sz="4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r>
                <a:rPr lang="en-US" altLang="ko-KR" sz="14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Computer Engineering, </a:t>
              </a:r>
              <a:r>
                <a:rPr lang="en-US" altLang="ko-KR" sz="1400" dirty="0" err="1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Chosun</a:t>
              </a:r>
              <a:r>
                <a:rPr lang="en-US" altLang="ko-KR" sz="14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 University (20165062)</a:t>
              </a:r>
            </a:p>
            <a:p>
              <a:r>
                <a:rPr lang="en-US" altLang="ko-KR" sz="14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  <a:hlinkClick r:id="rId4"/>
                </a:rPr>
                <a:t>leeyh5134@naver.com</a:t>
              </a:r>
              <a:endParaRPr lang="en-US" altLang="ko-KR" sz="14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endParaRPr lang="en-US" altLang="ko-KR" sz="14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r>
                <a:rPr lang="en-US" altLang="ko-KR" sz="14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Hadoop3, Establishment of Sqoop Environment</a:t>
              </a:r>
            </a:p>
            <a:p>
              <a:r>
                <a:rPr lang="en-US" altLang="ko-KR" sz="14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Hadoop (Map/Reduce)Implementation</a:t>
              </a:r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4FA23E72-7940-4740-9007-4C27CBB7F2E2}"/>
                </a:ext>
              </a:extLst>
            </p:cNvPr>
            <p:cNvSpPr txBox="1"/>
            <p:nvPr/>
          </p:nvSpPr>
          <p:spPr>
            <a:xfrm>
              <a:off x="8939911" y="3693361"/>
              <a:ext cx="3651208" cy="15868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Bae </a:t>
              </a:r>
              <a:r>
                <a:rPr lang="en-US" altLang="ko-KR" sz="1600" b="1" dirty="0" err="1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InGyu</a:t>
              </a:r>
              <a:endParaRPr lang="en-US" altLang="ko-KR" sz="16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endParaRPr lang="en-US" altLang="ko-KR" sz="4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r>
                <a:rPr lang="en-US" altLang="ko-KR" sz="14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Computer Engineering, </a:t>
              </a:r>
              <a:r>
                <a:rPr lang="en-US" altLang="ko-KR" sz="1400" dirty="0" err="1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Chosun</a:t>
              </a:r>
              <a:r>
                <a:rPr lang="en-US" altLang="ko-KR" sz="14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 University (20165073)</a:t>
              </a:r>
            </a:p>
            <a:p>
              <a:r>
                <a:rPr lang="en-US" altLang="ko-KR" sz="14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  <a:hlinkClick r:id="rId5"/>
                </a:rPr>
                <a:t>happykkk789@naver.com</a:t>
              </a:r>
              <a:endParaRPr lang="en-US" altLang="ko-KR" sz="14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endParaRPr lang="en-US" altLang="ko-KR" sz="14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r>
                <a:rPr lang="en-US" altLang="ko-KR" sz="14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Python, DB Interlink Implementation</a:t>
              </a:r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6EB3B9F2-6B36-434B-B406-A080DFCA0916}"/>
                </a:ext>
              </a:extLst>
            </p:cNvPr>
            <p:cNvSpPr txBox="1"/>
            <p:nvPr/>
          </p:nvSpPr>
          <p:spPr>
            <a:xfrm>
              <a:off x="-162432" y="4286131"/>
              <a:ext cx="3651208" cy="13554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00" b="1" dirty="0" err="1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Seo</a:t>
              </a:r>
              <a:r>
                <a:rPr lang="en-US" altLang="ko-KR" sz="1600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 </a:t>
              </a:r>
              <a:r>
                <a:rPr lang="en-US" altLang="ko-KR" sz="1600" b="1" dirty="0" err="1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JaeIck</a:t>
              </a:r>
              <a:endParaRPr lang="en-US" altLang="ko-KR" sz="16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pPr algn="r"/>
              <a:endParaRPr lang="en-US" altLang="ko-KR" sz="4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pPr algn="r"/>
              <a:r>
                <a:rPr lang="en-US" altLang="ko-KR" sz="14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Computer Engineering, </a:t>
              </a:r>
              <a:r>
                <a:rPr lang="en-US" altLang="ko-KR" sz="1400" dirty="0" err="1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Chosun</a:t>
              </a:r>
              <a:r>
                <a:rPr lang="en-US" altLang="ko-KR" sz="14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 University (20144773)</a:t>
              </a:r>
            </a:p>
            <a:p>
              <a:pPr algn="r"/>
              <a:r>
                <a:rPr lang="en-US" altLang="ko-KR" sz="14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  <a:hlinkClick r:id="rId6"/>
                </a:rPr>
                <a:t>nero8879@naver.com</a:t>
              </a:r>
              <a:endParaRPr lang="en-US" altLang="ko-KR" sz="14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pPr algn="r"/>
              <a:endParaRPr lang="en-US" altLang="ko-KR" sz="14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cxnSp>
          <p:nvCxnSpPr>
            <p:cNvPr id="159" name="직선 연결선 158">
              <a:extLst>
                <a:ext uri="{FF2B5EF4-FFF2-40B4-BE49-F238E27FC236}">
                  <a16:creationId xmlns:a16="http://schemas.microsoft.com/office/drawing/2014/main" id="{9CB7CEFE-1184-45CD-89A4-5CD5CF60AFFB}"/>
                </a:ext>
              </a:extLst>
            </p:cNvPr>
            <p:cNvCxnSpPr/>
            <p:nvPr/>
          </p:nvCxnSpPr>
          <p:spPr>
            <a:xfrm>
              <a:off x="1147482" y="1712259"/>
              <a:ext cx="2079173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1" name="직선 연결선 160">
              <a:extLst>
                <a:ext uri="{FF2B5EF4-FFF2-40B4-BE49-F238E27FC236}">
                  <a16:creationId xmlns:a16="http://schemas.microsoft.com/office/drawing/2014/main" id="{D0757317-3584-47A7-9334-E26485D11E74}"/>
                </a:ext>
              </a:extLst>
            </p:cNvPr>
            <p:cNvCxnSpPr>
              <a:cxnSpLocks/>
              <a:endCxn id="148" idx="2"/>
            </p:cNvCxnSpPr>
            <p:nvPr/>
          </p:nvCxnSpPr>
          <p:spPr>
            <a:xfrm>
              <a:off x="3226655" y="1712259"/>
              <a:ext cx="427610" cy="96909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8" name="직선 연결선 167">
              <a:extLst>
                <a:ext uri="{FF2B5EF4-FFF2-40B4-BE49-F238E27FC236}">
                  <a16:creationId xmlns:a16="http://schemas.microsoft.com/office/drawing/2014/main" id="{B0A56EEA-9328-4602-934A-7E2FCBBBF528}"/>
                </a:ext>
              </a:extLst>
            </p:cNvPr>
            <p:cNvCxnSpPr/>
            <p:nvPr/>
          </p:nvCxnSpPr>
          <p:spPr>
            <a:xfrm flipV="1">
              <a:off x="3452916" y="4159623"/>
              <a:ext cx="850142" cy="43927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6" name="직선 연결선 165">
              <a:extLst>
                <a:ext uri="{FF2B5EF4-FFF2-40B4-BE49-F238E27FC236}">
                  <a16:creationId xmlns:a16="http://schemas.microsoft.com/office/drawing/2014/main" id="{5F0623C9-A913-444F-B47B-CC8D8DE05FB4}"/>
                </a:ext>
              </a:extLst>
            </p:cNvPr>
            <p:cNvCxnSpPr/>
            <p:nvPr/>
          </p:nvCxnSpPr>
          <p:spPr>
            <a:xfrm>
              <a:off x="1672137" y="4598894"/>
              <a:ext cx="1777288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0" name="직선 연결선 169">
              <a:extLst>
                <a:ext uri="{FF2B5EF4-FFF2-40B4-BE49-F238E27FC236}">
                  <a16:creationId xmlns:a16="http://schemas.microsoft.com/office/drawing/2014/main" id="{790EC3C0-3027-4A83-BA4F-E9A677F883B1}"/>
                </a:ext>
              </a:extLst>
            </p:cNvPr>
            <p:cNvCxnSpPr/>
            <p:nvPr/>
          </p:nvCxnSpPr>
          <p:spPr>
            <a:xfrm>
              <a:off x="8610605" y="1649506"/>
              <a:ext cx="2003607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1" name="직선 연결선 170">
              <a:extLst>
                <a:ext uri="{FF2B5EF4-FFF2-40B4-BE49-F238E27FC236}">
                  <a16:creationId xmlns:a16="http://schemas.microsoft.com/office/drawing/2014/main" id="{9EC7112D-0638-4EC2-8146-8837E4A166B7}"/>
                </a:ext>
              </a:extLst>
            </p:cNvPr>
            <p:cNvCxnSpPr>
              <a:cxnSpLocks/>
            </p:cNvCxnSpPr>
            <p:nvPr/>
          </p:nvCxnSpPr>
          <p:spPr>
            <a:xfrm>
              <a:off x="9027459" y="4025154"/>
              <a:ext cx="1640541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4" name="직선 연결선 173">
              <a:extLst>
                <a:ext uri="{FF2B5EF4-FFF2-40B4-BE49-F238E27FC236}">
                  <a16:creationId xmlns:a16="http://schemas.microsoft.com/office/drawing/2014/main" id="{5DE992A4-7653-4D39-9941-3F40B185E969}"/>
                </a:ext>
              </a:extLst>
            </p:cNvPr>
            <p:cNvCxnSpPr/>
            <p:nvPr/>
          </p:nvCxnSpPr>
          <p:spPr>
            <a:xfrm flipH="1">
              <a:off x="7987553" y="1649506"/>
              <a:ext cx="623052" cy="188565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6" name="직선 연결선 175">
              <a:extLst>
                <a:ext uri="{FF2B5EF4-FFF2-40B4-BE49-F238E27FC236}">
                  <a16:creationId xmlns:a16="http://schemas.microsoft.com/office/drawing/2014/main" id="{72133D1C-589A-41D3-B27D-2AC189794ADE}"/>
                </a:ext>
              </a:extLst>
            </p:cNvPr>
            <p:cNvCxnSpPr/>
            <p:nvPr/>
          </p:nvCxnSpPr>
          <p:spPr>
            <a:xfrm flipH="1">
              <a:off x="8382000" y="4025154"/>
              <a:ext cx="645459" cy="1145534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4274CAAF-CD41-4DA5-B590-E13AB8A09E47}"/>
                </a:ext>
              </a:extLst>
            </p:cNvPr>
            <p:cNvGrpSpPr/>
            <p:nvPr/>
          </p:nvGrpSpPr>
          <p:grpSpPr>
            <a:xfrm>
              <a:off x="3654265" y="1827551"/>
              <a:ext cx="4837531" cy="3940438"/>
              <a:chOff x="3783634" y="1625944"/>
              <a:chExt cx="4837531" cy="3940438"/>
            </a:xfrm>
          </p:grpSpPr>
          <p:pic>
            <p:nvPicPr>
              <p:cNvPr id="148" name="그림 147">
                <a:extLst>
                  <a:ext uri="{FF2B5EF4-FFF2-40B4-BE49-F238E27FC236}">
                    <a16:creationId xmlns:a16="http://schemas.microsoft.com/office/drawing/2014/main" id="{E69EB02C-80F3-47BF-93EF-C1FD424A8D0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83634" y="1625944"/>
                <a:ext cx="2160000" cy="1707610"/>
              </a:xfrm>
              <a:prstGeom prst="snip2Diag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solidFill>
                  <a:srgbClr val="FFFFFF"/>
                </a:solidFill>
                <a:miter lim="800000"/>
              </a:ln>
              <a:effectLst>
                <a:outerShdw blurRad="88900" algn="tl" rotWithShape="0">
                  <a:srgbClr val="000000">
                    <a:alpha val="45000"/>
                  </a:srgbClr>
                </a:outerShdw>
              </a:effectLst>
              <a:scene3d>
                <a:camera prst="orthographicFront"/>
                <a:lightRig rig="twoPt" dir="t">
                  <a:rot lat="0" lon="0" rev="7200000"/>
                </a:lightRig>
              </a:scene3d>
              <a:sp3d>
                <a:bevelT w="25400" h="19050"/>
                <a:contourClr>
                  <a:srgbClr val="FFFFFF"/>
                </a:contourClr>
              </a:sp3d>
            </p:spPr>
          </p:pic>
          <p:pic>
            <p:nvPicPr>
              <p:cNvPr id="149" name="그림 148">
                <a:extLst>
                  <a:ext uri="{FF2B5EF4-FFF2-40B4-BE49-F238E27FC236}">
                    <a16:creationId xmlns:a16="http://schemas.microsoft.com/office/drawing/2014/main" id="{D747C98F-7F0E-47D8-9023-B9A6107DFAF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04932" y="2001882"/>
                <a:ext cx="2160000" cy="1627563"/>
              </a:xfrm>
              <a:prstGeom prst="snip2Diag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solidFill>
                  <a:srgbClr val="FFFFFF"/>
                </a:solidFill>
                <a:miter lim="800000"/>
              </a:ln>
              <a:effectLst>
                <a:outerShdw blurRad="88900" algn="tl" rotWithShape="0">
                  <a:srgbClr val="000000">
                    <a:alpha val="45000"/>
                  </a:srgbClr>
                </a:outerShdw>
              </a:effectLst>
              <a:scene3d>
                <a:camera prst="orthographicFront"/>
                <a:lightRig rig="twoPt" dir="t">
                  <a:rot lat="0" lon="0" rev="7200000"/>
                </a:lightRig>
              </a:scene3d>
              <a:sp3d>
                <a:bevelT w="25400" h="19050"/>
                <a:contourClr>
                  <a:srgbClr val="FFFFFF"/>
                </a:contourClr>
              </a:sp3d>
            </p:spPr>
          </p:pic>
          <p:pic>
            <p:nvPicPr>
              <p:cNvPr id="150" name="그림 149">
                <a:extLst>
                  <a:ext uri="{FF2B5EF4-FFF2-40B4-BE49-F238E27FC236}">
                    <a16:creationId xmlns:a16="http://schemas.microsoft.com/office/drawing/2014/main" id="{B152BB28-4B23-4207-9867-5F19327AE4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61165" y="3792607"/>
                <a:ext cx="2160000" cy="1773775"/>
              </a:xfrm>
              <a:prstGeom prst="snip2Diag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solidFill>
                  <a:srgbClr val="FFFFFF"/>
                </a:solidFill>
                <a:miter lim="800000"/>
              </a:ln>
              <a:effectLst>
                <a:outerShdw blurRad="88900" algn="tl" rotWithShape="0">
                  <a:srgbClr val="000000">
                    <a:alpha val="45000"/>
                  </a:srgbClr>
                </a:outerShdw>
              </a:effectLst>
              <a:scene3d>
                <a:camera prst="orthographicFront"/>
                <a:lightRig rig="twoPt" dir="t">
                  <a:rot lat="0" lon="0" rev="7200000"/>
                </a:lightRig>
              </a:scene3d>
              <a:sp3d>
                <a:bevelT w="25400" h="19050"/>
                <a:contourClr>
                  <a:srgbClr val="FFFFFF"/>
                </a:contourClr>
              </a:sp3d>
            </p:spPr>
          </p:pic>
          <p:pic>
            <p:nvPicPr>
              <p:cNvPr id="151" name="그림 150">
                <a:extLst>
                  <a:ext uri="{FF2B5EF4-FFF2-40B4-BE49-F238E27FC236}">
                    <a16:creationId xmlns:a16="http://schemas.microsoft.com/office/drawing/2014/main" id="{2925B9F0-3206-4FD5-B3F7-29416E4B735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12940" y="3491754"/>
                <a:ext cx="2160000" cy="1667647"/>
              </a:xfrm>
              <a:prstGeom prst="snip2Diag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solidFill>
                  <a:srgbClr val="FFFFFF"/>
                </a:solidFill>
                <a:miter lim="800000"/>
              </a:ln>
              <a:effectLst>
                <a:outerShdw blurRad="88900" algn="tl" rotWithShape="0">
                  <a:srgbClr val="000000">
                    <a:alpha val="45000"/>
                  </a:srgbClr>
                </a:outerShdw>
              </a:effectLst>
              <a:scene3d>
                <a:camera prst="orthographicFront"/>
                <a:lightRig rig="twoPt" dir="t">
                  <a:rot lat="0" lon="0" rev="7200000"/>
                </a:lightRig>
              </a:scene3d>
              <a:sp3d>
                <a:bevelT w="25400" h="19050"/>
                <a:contourClr>
                  <a:srgbClr val="FFFFFF"/>
                </a:contourClr>
              </a:sp3d>
            </p:spPr>
          </p:pic>
        </p:grp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88E709A0-853A-4DCC-908E-0927D452C587}"/>
              </a:ext>
            </a:extLst>
          </p:cNvPr>
          <p:cNvSpPr txBox="1"/>
          <p:nvPr/>
        </p:nvSpPr>
        <p:spPr>
          <a:xfrm>
            <a:off x="475129" y="916859"/>
            <a:ext cx="67762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2">
                    <a:lumMod val="7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Twitter keyword Search API based the 19</a:t>
            </a:r>
            <a:r>
              <a:rPr lang="en-US" altLang="ko-KR" sz="1600" b="1" baseline="30000" dirty="0">
                <a:solidFill>
                  <a:schemeClr val="bg2">
                    <a:lumMod val="7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th</a:t>
            </a:r>
            <a:r>
              <a:rPr lang="en-US" altLang="ko-KR" sz="1600" b="1" dirty="0">
                <a:solidFill>
                  <a:schemeClr val="bg2">
                    <a:lumMod val="7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President Election Vote Analysis</a:t>
            </a:r>
          </a:p>
        </p:txBody>
      </p:sp>
    </p:spTree>
    <p:extLst>
      <p:ext uri="{BB962C8B-B14F-4D97-AF65-F5344CB8AC3E}">
        <p14:creationId xmlns:p14="http://schemas.microsoft.com/office/powerpoint/2010/main" val="30042089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6884EF8-13B8-4906-AFA1-F7D11047E8A5}"/>
              </a:ext>
            </a:extLst>
          </p:cNvPr>
          <p:cNvSpPr/>
          <p:nvPr/>
        </p:nvSpPr>
        <p:spPr>
          <a:xfrm>
            <a:off x="349623" y="432111"/>
            <a:ext cx="125506" cy="80791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2E0AF2E-A9E8-4669-AA0E-A190B65FCAD7}"/>
              </a:ext>
            </a:extLst>
          </p:cNvPr>
          <p:cNvSpPr/>
          <p:nvPr/>
        </p:nvSpPr>
        <p:spPr>
          <a:xfrm>
            <a:off x="475129" y="333862"/>
            <a:ext cx="397136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T-SA:</a:t>
            </a:r>
            <a:r>
              <a:rPr lang="en-US" altLang="ko-KR" sz="28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</a:t>
            </a:r>
            <a:r>
              <a:rPr lang="en-US" altLang="ko-KR" sz="24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Team Introduction</a:t>
            </a:r>
            <a:endParaRPr lang="ko-KR" altLang="en-US" sz="2400" b="1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grpSp>
        <p:nvGrpSpPr>
          <p:cNvPr id="177" name="그룹 176">
            <a:extLst>
              <a:ext uri="{FF2B5EF4-FFF2-40B4-BE49-F238E27FC236}">
                <a16:creationId xmlns:a16="http://schemas.microsoft.com/office/drawing/2014/main" id="{352607BD-DFC2-4E2B-9BC3-04341A8B98DD}"/>
              </a:ext>
            </a:extLst>
          </p:cNvPr>
          <p:cNvGrpSpPr/>
          <p:nvPr/>
        </p:nvGrpSpPr>
        <p:grpSpPr>
          <a:xfrm>
            <a:off x="0" y="1874688"/>
            <a:ext cx="12192000" cy="4434024"/>
            <a:chOff x="-424553" y="1333965"/>
            <a:chExt cx="13015672" cy="4434024"/>
          </a:xfrm>
        </p:grpSpPr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C9CA5E24-5508-48CB-A8A7-BB3440D26370}"/>
                </a:ext>
              </a:extLst>
            </p:cNvPr>
            <p:cNvSpPr txBox="1"/>
            <p:nvPr/>
          </p:nvSpPr>
          <p:spPr>
            <a:xfrm>
              <a:off x="-424553" y="1398224"/>
              <a:ext cx="3651208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600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이석준 </a:t>
              </a:r>
              <a:r>
                <a:rPr lang="en-US" altLang="ko-KR" sz="1600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(Lee </a:t>
              </a:r>
              <a:r>
                <a:rPr lang="en-US" altLang="ko-KR" sz="1600" b="1" dirty="0" err="1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SeokJune</a:t>
              </a:r>
              <a:r>
                <a:rPr lang="en-US" altLang="ko-KR" sz="1600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)</a:t>
              </a:r>
            </a:p>
            <a:p>
              <a:pPr algn="r"/>
              <a:endParaRPr lang="en-US" altLang="ko-KR" sz="4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pPr algn="r"/>
              <a:endParaRPr lang="en-US" altLang="ko-KR" sz="4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pPr algn="r"/>
              <a:r>
                <a:rPr lang="en-US" altLang="ko-KR" sz="16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MariaDB </a:t>
              </a:r>
              <a:r>
                <a:rPr lang="ko-KR" altLang="en-US" sz="16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환경 구축 및 관리</a:t>
              </a:r>
              <a:endParaRPr lang="en-US" altLang="ko-KR" sz="16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pPr algn="r"/>
              <a:endParaRPr lang="en-US" altLang="ko-KR" sz="4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pPr algn="r"/>
              <a:r>
                <a:rPr lang="en-US" altLang="ko-KR" sz="16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Twitter API </a:t>
              </a:r>
              <a:r>
                <a:rPr lang="ko-KR" altLang="en-US" sz="16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구현</a:t>
              </a:r>
              <a:endParaRPr lang="en-US" altLang="ko-KR" sz="16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pPr algn="r"/>
              <a:endParaRPr lang="en-US" altLang="ko-KR" sz="4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pPr algn="r"/>
              <a:endParaRPr lang="en-US" altLang="ko-KR" sz="4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pPr algn="r"/>
              <a:r>
                <a:rPr lang="ko-KR" altLang="en-US" sz="16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문서 작성 및 수정</a:t>
              </a:r>
              <a:endParaRPr lang="en-US" altLang="ko-KR" sz="16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98F8918C-BADE-4616-8004-840E151D6CD1}"/>
                </a:ext>
              </a:extLst>
            </p:cNvPr>
            <p:cNvSpPr txBox="1"/>
            <p:nvPr/>
          </p:nvSpPr>
          <p:spPr>
            <a:xfrm>
              <a:off x="8537737" y="1333965"/>
              <a:ext cx="3651208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 err="1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이윤혁</a:t>
              </a:r>
              <a:r>
                <a:rPr lang="ko-KR" altLang="en-US" sz="1600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 </a:t>
              </a:r>
              <a:r>
                <a:rPr lang="en-US" altLang="ko-KR" sz="1600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(Lee </a:t>
              </a:r>
              <a:r>
                <a:rPr lang="en-US" altLang="ko-KR" sz="1600" b="1" dirty="0" err="1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Yunhyuck</a:t>
              </a:r>
              <a:r>
                <a:rPr lang="en-US" altLang="ko-KR" sz="1600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)</a:t>
              </a:r>
            </a:p>
            <a:p>
              <a:endParaRPr lang="en-US" altLang="ko-KR" sz="4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r>
                <a:rPr lang="en-US" altLang="ko-KR" sz="16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Hadoop3, Sqoop </a:t>
              </a:r>
              <a:r>
                <a:rPr lang="ko-KR" altLang="en-US" sz="16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환경 구축</a:t>
              </a:r>
              <a:endParaRPr lang="en-US" altLang="ko-KR" sz="4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endParaRPr lang="en-US" altLang="ko-KR" sz="4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r>
                <a:rPr lang="en-US" altLang="ko-KR" sz="16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Hadoop(Map/Reduce)</a:t>
              </a:r>
              <a:r>
                <a:rPr lang="ko-KR" altLang="en-US" sz="16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구현</a:t>
              </a:r>
              <a:endParaRPr lang="en-US" altLang="ko-KR" sz="16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4FA23E72-7940-4740-9007-4C27CBB7F2E2}"/>
                </a:ext>
              </a:extLst>
            </p:cNvPr>
            <p:cNvSpPr txBox="1"/>
            <p:nvPr/>
          </p:nvSpPr>
          <p:spPr>
            <a:xfrm>
              <a:off x="8939911" y="3693361"/>
              <a:ext cx="365120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배인규 </a:t>
              </a:r>
              <a:r>
                <a:rPr lang="en-US" altLang="ko-KR" sz="1600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(Bae </a:t>
              </a:r>
              <a:r>
                <a:rPr lang="en-US" altLang="ko-KR" sz="1600" b="1" dirty="0" err="1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InGyu</a:t>
              </a:r>
              <a:r>
                <a:rPr lang="en-US" altLang="ko-KR" sz="1600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)</a:t>
              </a:r>
            </a:p>
            <a:p>
              <a:endParaRPr lang="en-US" altLang="ko-KR" sz="4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endParaRPr lang="en-US" altLang="ko-KR" sz="4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r>
                <a:rPr lang="en-US" altLang="ko-KR" sz="16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Python, DB </a:t>
              </a:r>
              <a:r>
                <a:rPr lang="ko-KR" altLang="en-US" sz="16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연동 구현</a:t>
              </a:r>
              <a:endParaRPr lang="en-US" altLang="ko-KR" sz="16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endParaRPr lang="en-US" altLang="ko-KR" sz="4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r>
                <a:rPr lang="en-US" altLang="ko-KR" sz="16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Visualization </a:t>
              </a:r>
              <a:r>
                <a:rPr lang="ko-KR" altLang="en-US" sz="16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구현</a:t>
              </a:r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6EB3B9F2-6B36-434B-B406-A080DFCA0916}"/>
                </a:ext>
              </a:extLst>
            </p:cNvPr>
            <p:cNvSpPr txBox="1"/>
            <p:nvPr/>
          </p:nvSpPr>
          <p:spPr>
            <a:xfrm>
              <a:off x="-162432" y="4286131"/>
              <a:ext cx="3651208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600" b="1" dirty="0" err="1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서재익</a:t>
              </a:r>
              <a:r>
                <a:rPr lang="ko-KR" altLang="en-US" sz="1600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 </a:t>
              </a:r>
              <a:r>
                <a:rPr lang="en-US" altLang="ko-KR" sz="1600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(</a:t>
              </a:r>
              <a:r>
                <a:rPr lang="en-US" altLang="ko-KR" sz="1600" b="1" dirty="0" err="1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Seo</a:t>
              </a:r>
              <a:r>
                <a:rPr lang="en-US" altLang="ko-KR" sz="1600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 </a:t>
              </a:r>
              <a:r>
                <a:rPr lang="en-US" altLang="ko-KR" sz="1600" b="1" dirty="0" err="1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JaeIck</a:t>
              </a:r>
              <a:r>
                <a:rPr lang="en-US" altLang="ko-KR" sz="1600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)</a:t>
              </a:r>
              <a:endParaRPr lang="en-US" altLang="ko-KR" sz="16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pPr algn="r"/>
              <a:endParaRPr lang="en-US" altLang="ko-KR" sz="4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pPr algn="r"/>
              <a:r>
                <a:rPr lang="en-US" altLang="ko-KR" sz="16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Twitter API </a:t>
              </a:r>
              <a:r>
                <a:rPr lang="ko-KR" altLang="en-US" sz="16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구현</a:t>
              </a:r>
              <a:endParaRPr lang="en-US" altLang="ko-KR" sz="16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pPr algn="r"/>
              <a:endParaRPr lang="en-US" altLang="ko-KR" sz="4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pPr algn="r"/>
              <a:r>
                <a:rPr lang="en-US" altLang="ko-KR" sz="16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Visualization </a:t>
              </a:r>
              <a:r>
                <a:rPr lang="ko-KR" altLang="en-US" sz="16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구현</a:t>
              </a:r>
              <a:endParaRPr lang="en-US" altLang="ko-KR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cxnSp>
          <p:nvCxnSpPr>
            <p:cNvPr id="159" name="직선 연결선 158">
              <a:extLst>
                <a:ext uri="{FF2B5EF4-FFF2-40B4-BE49-F238E27FC236}">
                  <a16:creationId xmlns:a16="http://schemas.microsoft.com/office/drawing/2014/main" id="{9CB7CEFE-1184-45CD-89A4-5CD5CF60AFFB}"/>
                </a:ext>
              </a:extLst>
            </p:cNvPr>
            <p:cNvCxnSpPr/>
            <p:nvPr/>
          </p:nvCxnSpPr>
          <p:spPr>
            <a:xfrm>
              <a:off x="1147482" y="1712259"/>
              <a:ext cx="2079173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1" name="직선 연결선 160">
              <a:extLst>
                <a:ext uri="{FF2B5EF4-FFF2-40B4-BE49-F238E27FC236}">
                  <a16:creationId xmlns:a16="http://schemas.microsoft.com/office/drawing/2014/main" id="{D0757317-3584-47A7-9334-E26485D11E74}"/>
                </a:ext>
              </a:extLst>
            </p:cNvPr>
            <p:cNvCxnSpPr>
              <a:cxnSpLocks/>
              <a:endCxn id="148" idx="2"/>
            </p:cNvCxnSpPr>
            <p:nvPr/>
          </p:nvCxnSpPr>
          <p:spPr>
            <a:xfrm>
              <a:off x="3226655" y="1712259"/>
              <a:ext cx="427610" cy="96909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8" name="직선 연결선 167">
              <a:extLst>
                <a:ext uri="{FF2B5EF4-FFF2-40B4-BE49-F238E27FC236}">
                  <a16:creationId xmlns:a16="http://schemas.microsoft.com/office/drawing/2014/main" id="{B0A56EEA-9328-4602-934A-7E2FCBBBF528}"/>
                </a:ext>
              </a:extLst>
            </p:cNvPr>
            <p:cNvCxnSpPr/>
            <p:nvPr/>
          </p:nvCxnSpPr>
          <p:spPr>
            <a:xfrm flipV="1">
              <a:off x="3452916" y="4159623"/>
              <a:ext cx="850142" cy="43927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6" name="직선 연결선 165">
              <a:extLst>
                <a:ext uri="{FF2B5EF4-FFF2-40B4-BE49-F238E27FC236}">
                  <a16:creationId xmlns:a16="http://schemas.microsoft.com/office/drawing/2014/main" id="{5F0623C9-A913-444F-B47B-CC8D8DE05FB4}"/>
                </a:ext>
              </a:extLst>
            </p:cNvPr>
            <p:cNvCxnSpPr/>
            <p:nvPr/>
          </p:nvCxnSpPr>
          <p:spPr>
            <a:xfrm>
              <a:off x="1672137" y="4598894"/>
              <a:ext cx="1777288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0" name="직선 연결선 169">
              <a:extLst>
                <a:ext uri="{FF2B5EF4-FFF2-40B4-BE49-F238E27FC236}">
                  <a16:creationId xmlns:a16="http://schemas.microsoft.com/office/drawing/2014/main" id="{790EC3C0-3027-4A83-BA4F-E9A677F883B1}"/>
                </a:ext>
              </a:extLst>
            </p:cNvPr>
            <p:cNvCxnSpPr/>
            <p:nvPr/>
          </p:nvCxnSpPr>
          <p:spPr>
            <a:xfrm>
              <a:off x="8610605" y="1649506"/>
              <a:ext cx="2003607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1" name="직선 연결선 170">
              <a:extLst>
                <a:ext uri="{FF2B5EF4-FFF2-40B4-BE49-F238E27FC236}">
                  <a16:creationId xmlns:a16="http://schemas.microsoft.com/office/drawing/2014/main" id="{9EC7112D-0638-4EC2-8146-8837E4A166B7}"/>
                </a:ext>
              </a:extLst>
            </p:cNvPr>
            <p:cNvCxnSpPr>
              <a:cxnSpLocks/>
            </p:cNvCxnSpPr>
            <p:nvPr/>
          </p:nvCxnSpPr>
          <p:spPr>
            <a:xfrm>
              <a:off x="9027459" y="4025154"/>
              <a:ext cx="1640541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4" name="직선 연결선 173">
              <a:extLst>
                <a:ext uri="{FF2B5EF4-FFF2-40B4-BE49-F238E27FC236}">
                  <a16:creationId xmlns:a16="http://schemas.microsoft.com/office/drawing/2014/main" id="{5DE992A4-7653-4D39-9941-3F40B185E969}"/>
                </a:ext>
              </a:extLst>
            </p:cNvPr>
            <p:cNvCxnSpPr/>
            <p:nvPr/>
          </p:nvCxnSpPr>
          <p:spPr>
            <a:xfrm flipH="1">
              <a:off x="7987553" y="1649506"/>
              <a:ext cx="623052" cy="188565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6" name="직선 연결선 175">
              <a:extLst>
                <a:ext uri="{FF2B5EF4-FFF2-40B4-BE49-F238E27FC236}">
                  <a16:creationId xmlns:a16="http://schemas.microsoft.com/office/drawing/2014/main" id="{72133D1C-589A-41D3-B27D-2AC189794ADE}"/>
                </a:ext>
              </a:extLst>
            </p:cNvPr>
            <p:cNvCxnSpPr/>
            <p:nvPr/>
          </p:nvCxnSpPr>
          <p:spPr>
            <a:xfrm flipH="1">
              <a:off x="8382000" y="4025154"/>
              <a:ext cx="645459" cy="1145534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4274CAAF-CD41-4DA5-B590-E13AB8A09E47}"/>
                </a:ext>
              </a:extLst>
            </p:cNvPr>
            <p:cNvGrpSpPr/>
            <p:nvPr/>
          </p:nvGrpSpPr>
          <p:grpSpPr>
            <a:xfrm>
              <a:off x="3654265" y="1827551"/>
              <a:ext cx="4837531" cy="3940438"/>
              <a:chOff x="3783634" y="1625944"/>
              <a:chExt cx="4837531" cy="3940438"/>
            </a:xfrm>
          </p:grpSpPr>
          <p:pic>
            <p:nvPicPr>
              <p:cNvPr id="148" name="그림 147">
                <a:extLst>
                  <a:ext uri="{FF2B5EF4-FFF2-40B4-BE49-F238E27FC236}">
                    <a16:creationId xmlns:a16="http://schemas.microsoft.com/office/drawing/2014/main" id="{E69EB02C-80F3-47BF-93EF-C1FD424A8D0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83634" y="1625944"/>
                <a:ext cx="2160000" cy="1707610"/>
              </a:xfrm>
              <a:prstGeom prst="snip2Diag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solidFill>
                  <a:srgbClr val="FFFFFF"/>
                </a:solidFill>
                <a:miter lim="800000"/>
              </a:ln>
              <a:effectLst>
                <a:outerShdw blurRad="88900" algn="tl" rotWithShape="0">
                  <a:srgbClr val="000000">
                    <a:alpha val="45000"/>
                  </a:srgbClr>
                </a:outerShdw>
              </a:effectLst>
              <a:scene3d>
                <a:camera prst="orthographicFront"/>
                <a:lightRig rig="twoPt" dir="t">
                  <a:rot lat="0" lon="0" rev="7200000"/>
                </a:lightRig>
              </a:scene3d>
              <a:sp3d>
                <a:bevelT w="25400" h="19050"/>
                <a:contourClr>
                  <a:srgbClr val="FFFFFF"/>
                </a:contourClr>
              </a:sp3d>
            </p:spPr>
          </p:pic>
          <p:pic>
            <p:nvPicPr>
              <p:cNvPr id="149" name="그림 148">
                <a:extLst>
                  <a:ext uri="{FF2B5EF4-FFF2-40B4-BE49-F238E27FC236}">
                    <a16:creationId xmlns:a16="http://schemas.microsoft.com/office/drawing/2014/main" id="{D747C98F-7F0E-47D8-9023-B9A6107DFAF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04932" y="2001882"/>
                <a:ext cx="2160000" cy="1627563"/>
              </a:xfrm>
              <a:prstGeom prst="snip2Diag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solidFill>
                  <a:srgbClr val="FFFFFF"/>
                </a:solidFill>
                <a:miter lim="800000"/>
              </a:ln>
              <a:effectLst>
                <a:outerShdw blurRad="88900" algn="tl" rotWithShape="0">
                  <a:srgbClr val="000000">
                    <a:alpha val="45000"/>
                  </a:srgbClr>
                </a:outerShdw>
              </a:effectLst>
              <a:scene3d>
                <a:camera prst="orthographicFront"/>
                <a:lightRig rig="twoPt" dir="t">
                  <a:rot lat="0" lon="0" rev="7200000"/>
                </a:lightRig>
              </a:scene3d>
              <a:sp3d>
                <a:bevelT w="25400" h="19050"/>
                <a:contourClr>
                  <a:srgbClr val="FFFFFF"/>
                </a:contourClr>
              </a:sp3d>
            </p:spPr>
          </p:pic>
          <p:pic>
            <p:nvPicPr>
              <p:cNvPr id="150" name="그림 149">
                <a:extLst>
                  <a:ext uri="{FF2B5EF4-FFF2-40B4-BE49-F238E27FC236}">
                    <a16:creationId xmlns:a16="http://schemas.microsoft.com/office/drawing/2014/main" id="{B152BB28-4B23-4207-9867-5F19327AE4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61165" y="3792607"/>
                <a:ext cx="2160000" cy="1773775"/>
              </a:xfrm>
              <a:prstGeom prst="snip2Diag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solidFill>
                  <a:srgbClr val="FFFFFF"/>
                </a:solidFill>
                <a:miter lim="800000"/>
              </a:ln>
              <a:effectLst>
                <a:outerShdw blurRad="88900" algn="tl" rotWithShape="0">
                  <a:srgbClr val="000000">
                    <a:alpha val="45000"/>
                  </a:srgbClr>
                </a:outerShdw>
              </a:effectLst>
              <a:scene3d>
                <a:camera prst="orthographicFront"/>
                <a:lightRig rig="twoPt" dir="t">
                  <a:rot lat="0" lon="0" rev="7200000"/>
                </a:lightRig>
              </a:scene3d>
              <a:sp3d>
                <a:bevelT w="25400" h="19050"/>
                <a:contourClr>
                  <a:srgbClr val="FFFFFF"/>
                </a:contourClr>
              </a:sp3d>
            </p:spPr>
          </p:pic>
          <p:pic>
            <p:nvPicPr>
              <p:cNvPr id="151" name="그림 150">
                <a:extLst>
                  <a:ext uri="{FF2B5EF4-FFF2-40B4-BE49-F238E27FC236}">
                    <a16:creationId xmlns:a16="http://schemas.microsoft.com/office/drawing/2014/main" id="{2925B9F0-3206-4FD5-B3F7-29416E4B735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12940" y="3491754"/>
                <a:ext cx="2160000" cy="1667647"/>
              </a:xfrm>
              <a:prstGeom prst="snip2Diag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solidFill>
                  <a:srgbClr val="FFFFFF"/>
                </a:solidFill>
                <a:miter lim="800000"/>
              </a:ln>
              <a:effectLst>
                <a:outerShdw blurRad="88900" algn="tl" rotWithShape="0">
                  <a:srgbClr val="000000">
                    <a:alpha val="45000"/>
                  </a:srgbClr>
                </a:outerShdw>
              </a:effectLst>
              <a:scene3d>
                <a:camera prst="orthographicFront"/>
                <a:lightRig rig="twoPt" dir="t">
                  <a:rot lat="0" lon="0" rev="7200000"/>
                </a:lightRig>
              </a:scene3d>
              <a:sp3d>
                <a:bevelT w="25400" h="19050"/>
                <a:contourClr>
                  <a:srgbClr val="FFFFFF"/>
                </a:contourClr>
              </a:sp3d>
            </p:spPr>
          </p:pic>
        </p:grp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88E709A0-853A-4DCC-908E-0927D452C587}"/>
              </a:ext>
            </a:extLst>
          </p:cNvPr>
          <p:cNvSpPr txBox="1"/>
          <p:nvPr/>
        </p:nvSpPr>
        <p:spPr>
          <a:xfrm>
            <a:off x="475129" y="916859"/>
            <a:ext cx="67762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2">
                    <a:lumMod val="7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Twitter keyword Search API based the 19</a:t>
            </a:r>
            <a:r>
              <a:rPr lang="en-US" altLang="ko-KR" sz="1600" b="1" baseline="30000" dirty="0">
                <a:solidFill>
                  <a:schemeClr val="bg2">
                    <a:lumMod val="7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th</a:t>
            </a:r>
            <a:r>
              <a:rPr lang="en-US" altLang="ko-KR" sz="1600" b="1" dirty="0">
                <a:solidFill>
                  <a:schemeClr val="bg2">
                    <a:lumMod val="7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President Election Vote Analysis</a:t>
            </a:r>
          </a:p>
        </p:txBody>
      </p:sp>
    </p:spTree>
    <p:extLst>
      <p:ext uri="{BB962C8B-B14F-4D97-AF65-F5344CB8AC3E}">
        <p14:creationId xmlns:p14="http://schemas.microsoft.com/office/powerpoint/2010/main" val="22253529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F17A081-4FAA-41EF-84C3-C085F4784A31}"/>
              </a:ext>
            </a:extLst>
          </p:cNvPr>
          <p:cNvSpPr txBox="1"/>
          <p:nvPr/>
        </p:nvSpPr>
        <p:spPr>
          <a:xfrm>
            <a:off x="0" y="2497976"/>
            <a:ext cx="121920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500" b="1" dirty="0"/>
              <a:t>용어 정리</a:t>
            </a:r>
          </a:p>
        </p:txBody>
      </p:sp>
    </p:spTree>
    <p:extLst>
      <p:ext uri="{BB962C8B-B14F-4D97-AF65-F5344CB8AC3E}">
        <p14:creationId xmlns:p14="http://schemas.microsoft.com/office/powerpoint/2010/main" val="18397737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6884EF8-13B8-4906-AFA1-F7D11047E8A5}"/>
              </a:ext>
            </a:extLst>
          </p:cNvPr>
          <p:cNvSpPr/>
          <p:nvPr/>
        </p:nvSpPr>
        <p:spPr>
          <a:xfrm>
            <a:off x="349623" y="432111"/>
            <a:ext cx="125506" cy="80791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2E0AF2E-A9E8-4669-AA0E-A190B65FCAD7}"/>
              </a:ext>
            </a:extLst>
          </p:cNvPr>
          <p:cNvSpPr/>
          <p:nvPr/>
        </p:nvSpPr>
        <p:spPr>
          <a:xfrm>
            <a:off x="475129" y="333862"/>
            <a:ext cx="70283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T-SA: </a:t>
            </a:r>
            <a:r>
              <a:rPr lang="ko-KR" altLang="en-US" sz="36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용어 정리</a:t>
            </a:r>
            <a:endParaRPr lang="ko-KR" altLang="en-US" sz="2400" b="1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8E709A0-853A-4DCC-908E-0927D452C587}"/>
              </a:ext>
            </a:extLst>
          </p:cNvPr>
          <p:cNvSpPr txBox="1"/>
          <p:nvPr/>
        </p:nvSpPr>
        <p:spPr>
          <a:xfrm>
            <a:off x="475129" y="916859"/>
            <a:ext cx="437972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500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조선일보명조" panose="02030304000000000000" pitchFamily="18" charset="-127"/>
              </a:rPr>
              <a:t>Twitter</a:t>
            </a:r>
            <a:r>
              <a:rPr lang="en-US" altLang="ko-KR" sz="1500" dirty="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Keyword Search API based Tweet Analysis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56C176E-0D1D-4EC1-A3D3-6455FB829963}"/>
              </a:ext>
            </a:extLst>
          </p:cNvPr>
          <p:cNvSpPr/>
          <p:nvPr/>
        </p:nvSpPr>
        <p:spPr>
          <a:xfrm>
            <a:off x="349623" y="1563190"/>
            <a:ext cx="11842377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b="1" dirty="0">
                <a:solidFill>
                  <a:srgbClr val="00206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CLI( Command-Line Interface)</a:t>
            </a:r>
          </a:p>
          <a:p>
            <a:pPr lvl="0">
              <a:defRPr/>
            </a:pPr>
            <a:r>
              <a: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사용자의 명령어 입력을 기다리며</a:t>
            </a:r>
            <a:r>
              <a:rPr lang="en-US" altLang="ko-KR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, </a:t>
            </a:r>
            <a:r>
              <a: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명령어 입력이 완료되면 해당 명령어를 실행하고</a:t>
            </a:r>
            <a:r>
              <a:rPr lang="en-US" altLang="ko-KR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, </a:t>
            </a:r>
            <a:r>
              <a: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결과를 출력</a:t>
            </a:r>
            <a:r>
              <a:rPr lang="en-US" altLang="ko-KR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.</a:t>
            </a:r>
          </a:p>
          <a:p>
            <a:pPr lvl="0">
              <a:defRPr/>
            </a:pPr>
            <a:endParaRPr lang="en-US" altLang="ko-KR" dirty="0">
              <a:solidFill>
                <a:schemeClr val="bg2">
                  <a:lumMod val="50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pPr lvl="0">
              <a:defRPr/>
            </a:pPr>
            <a:r>
              <a:rPr lang="ko-KR" altLang="en-US" b="1" dirty="0">
                <a:solidFill>
                  <a:srgbClr val="00206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정형 데이터 </a:t>
            </a:r>
            <a:endParaRPr lang="en-US" altLang="ko-KR" b="1" dirty="0">
              <a:solidFill>
                <a:schemeClr val="bg2">
                  <a:lumMod val="50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pPr lvl="0">
              <a:defRPr/>
            </a:pPr>
            <a:r>
              <a: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통계적 분석에 사용될 수 있을만한 형태로 정리되고 가공된 데이터를 의미</a:t>
            </a:r>
            <a:r>
              <a:rPr lang="en-US" altLang="ko-KR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. </a:t>
            </a:r>
          </a:p>
          <a:p>
            <a:pPr lvl="0">
              <a:defRPr/>
            </a:pPr>
            <a:endParaRPr lang="en-US" altLang="ko-KR" dirty="0">
              <a:solidFill>
                <a:schemeClr val="bg2">
                  <a:lumMod val="50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pPr lvl="0">
              <a:defRPr/>
            </a:pPr>
            <a:r>
              <a:rPr lang="en-US" altLang="ko-KR" b="1" dirty="0">
                <a:solidFill>
                  <a:srgbClr val="00206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RDBMS </a:t>
            </a:r>
            <a:endParaRPr lang="en-US" altLang="ko-KR" b="1" dirty="0">
              <a:solidFill>
                <a:schemeClr val="bg2">
                  <a:lumMod val="50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pPr lvl="0">
              <a:defRPr/>
            </a:pPr>
            <a:r>
              <a: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관계형 데이터베이스를 생성하고 수정하고 관리할 수 있는 소프트웨어</a:t>
            </a:r>
            <a:br>
              <a: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</a:br>
            <a:endParaRPr lang="en-US" altLang="ko-KR" dirty="0">
              <a:solidFill>
                <a:schemeClr val="bg2">
                  <a:lumMod val="50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pPr lvl="0">
              <a:defRPr/>
            </a:pPr>
            <a:r>
              <a:rPr lang="en-US" altLang="ko-KR" b="1" dirty="0">
                <a:solidFill>
                  <a:srgbClr val="00206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JVM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</a:t>
            </a:r>
          </a:p>
          <a:p>
            <a:pPr lvl="0">
              <a:defRPr/>
            </a:pPr>
            <a:r>
              <a:rPr lang="en-US" altLang="ko-KR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Java</a:t>
            </a:r>
            <a:r>
              <a: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로 개발한 프로그램을 컴파일하여 만들어지는 바이트코드를 실행시키기 위한 가상 머신</a:t>
            </a:r>
            <a:r>
              <a:rPr lang="en-US" altLang="ko-KR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 </a:t>
            </a:r>
          </a:p>
          <a:p>
            <a:pPr lvl="0">
              <a:defRPr/>
            </a:pPr>
            <a:endParaRPr lang="en-US" altLang="ko-KR" dirty="0">
              <a:solidFill>
                <a:schemeClr val="bg2">
                  <a:lumMod val="50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pPr lvl="0">
              <a:defRPr/>
            </a:pPr>
            <a:r>
              <a:rPr lang="en-US" altLang="ko-KR" b="1" dirty="0">
                <a:solidFill>
                  <a:srgbClr val="00206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JDK</a:t>
            </a:r>
            <a:endParaRPr lang="en-US" altLang="ko-KR" b="1" dirty="0">
              <a:solidFill>
                <a:schemeClr val="bg2">
                  <a:lumMod val="50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pPr lvl="0">
              <a:defRPr/>
            </a:pPr>
            <a:r>
              <a:rPr lang="en-US" altLang="ko-KR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Java</a:t>
            </a:r>
            <a:r>
              <a: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 환경에서 돌아가는 프로그램을 개발하는 데 필요한 툴들을 모아놓은 소프트웨어 패키지</a:t>
            </a:r>
            <a:endParaRPr lang="en-US" altLang="ko-KR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pPr>
              <a:defRPr/>
            </a:pPr>
            <a:endParaRPr lang="en-US" altLang="ko-KR" b="1" dirty="0">
              <a:solidFill>
                <a:srgbClr val="002060"/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pPr>
              <a:defRPr/>
            </a:pPr>
            <a:r>
              <a:rPr lang="en-US" altLang="ko-KR" b="1" dirty="0">
                <a:solidFill>
                  <a:srgbClr val="00206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IDE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</a:t>
            </a:r>
          </a:p>
          <a:p>
            <a:pPr>
              <a:defRPr/>
            </a:pPr>
            <a:r>
              <a: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소프트웨어 개발에 관련된 모든 작업</a:t>
            </a:r>
            <a:r>
              <a:rPr lang="en-US" altLang="ko-KR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(</a:t>
            </a:r>
            <a:r>
              <a: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패키지 </a:t>
            </a:r>
            <a:r>
              <a:rPr lang="ko-KR" altLang="en-US" dirty="0" err="1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인클루딩</a:t>
            </a:r>
            <a:r>
              <a:rPr lang="en-US" altLang="ko-KR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, </a:t>
            </a:r>
            <a:r>
              <a: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소스 코드 편집</a:t>
            </a:r>
            <a:r>
              <a:rPr lang="en-US" altLang="ko-KR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, </a:t>
            </a:r>
            <a:r>
              <a: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컴파일</a:t>
            </a:r>
            <a:r>
              <a:rPr lang="en-US" altLang="ko-KR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, </a:t>
            </a:r>
            <a:r>
              <a: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디버그</a:t>
            </a:r>
            <a:r>
              <a:rPr lang="en-US" altLang="ko-KR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, </a:t>
            </a:r>
            <a:r>
              <a: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원격 서버 액세스</a:t>
            </a:r>
            <a:r>
              <a:rPr lang="en-US" altLang="ko-KR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, </a:t>
            </a:r>
            <a:r>
              <a: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바이너리 배포 등</a:t>
            </a:r>
            <a:r>
              <a:rPr lang="en-US" altLang="ko-KR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)</a:t>
            </a:r>
            <a:r>
              <a: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을 하나의 프로그램 안에서 모두 처리하는 환경을 제공하는 툴</a:t>
            </a:r>
            <a:endParaRPr lang="en-US" altLang="ko-KR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pPr lvl="0">
              <a:defRPr/>
            </a:pPr>
            <a:endParaRPr lang="en-US" altLang="ko-KR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683421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6884EF8-13B8-4906-AFA1-F7D11047E8A5}"/>
              </a:ext>
            </a:extLst>
          </p:cNvPr>
          <p:cNvSpPr/>
          <p:nvPr/>
        </p:nvSpPr>
        <p:spPr>
          <a:xfrm>
            <a:off x="349623" y="432111"/>
            <a:ext cx="125506" cy="80791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2E0AF2E-A9E8-4669-AA0E-A190B65FCAD7}"/>
              </a:ext>
            </a:extLst>
          </p:cNvPr>
          <p:cNvSpPr/>
          <p:nvPr/>
        </p:nvSpPr>
        <p:spPr>
          <a:xfrm>
            <a:off x="475129" y="333862"/>
            <a:ext cx="70283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T-SA: </a:t>
            </a:r>
            <a:r>
              <a:rPr lang="ko-KR" altLang="en-US" sz="36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용어 정리</a:t>
            </a:r>
            <a:endParaRPr lang="ko-KR" altLang="en-US" sz="2400" b="1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8E709A0-853A-4DCC-908E-0927D452C587}"/>
              </a:ext>
            </a:extLst>
          </p:cNvPr>
          <p:cNvSpPr txBox="1"/>
          <p:nvPr/>
        </p:nvSpPr>
        <p:spPr>
          <a:xfrm>
            <a:off x="475129" y="916859"/>
            <a:ext cx="437972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500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조선일보명조" panose="02030304000000000000" pitchFamily="18" charset="-127"/>
              </a:rPr>
              <a:t>Twitter</a:t>
            </a:r>
            <a:r>
              <a:rPr lang="en-US" altLang="ko-KR" sz="1500" dirty="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Keyword Search API based Tweet Analysis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56C176E-0D1D-4EC1-A3D3-6455FB829963}"/>
              </a:ext>
            </a:extLst>
          </p:cNvPr>
          <p:cNvSpPr/>
          <p:nvPr/>
        </p:nvSpPr>
        <p:spPr>
          <a:xfrm>
            <a:off x="349623" y="1563190"/>
            <a:ext cx="1184237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b="1" dirty="0" err="1">
                <a:solidFill>
                  <a:srgbClr val="00206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콜렉터</a:t>
            </a:r>
            <a:r>
              <a:rPr lang="en-US" altLang="ko-KR" b="1" dirty="0">
                <a:solidFill>
                  <a:srgbClr val="00206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(Collector)</a:t>
            </a:r>
            <a:endParaRPr lang="en-US" altLang="ko-KR" b="1" dirty="0">
              <a:solidFill>
                <a:schemeClr val="bg2">
                  <a:lumMod val="50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pPr lvl="0">
              <a:defRPr/>
            </a:pPr>
            <a:r>
              <a: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여러 대의 에이전트로부터 로그 정보를 수신해서 </a:t>
            </a:r>
            <a:r>
              <a:rPr lang="ko-KR" altLang="en-US" dirty="0" err="1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하둡</a:t>
            </a:r>
            <a:r>
              <a: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분산 파일시스템에 저장하는 역할을 담당</a:t>
            </a:r>
            <a:r>
              <a:rPr lang="en-US" altLang="ko-KR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, </a:t>
            </a:r>
            <a:r>
              <a: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여러 대의 에이전트 서버로부터 데이터를 </a:t>
            </a:r>
            <a:r>
              <a:rPr lang="ko-KR" altLang="en-US" dirty="0" err="1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전송받지만</a:t>
            </a:r>
            <a:r>
              <a: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하나의 파일에 저장</a:t>
            </a:r>
            <a:endParaRPr lang="en-US" altLang="ko-KR" dirty="0">
              <a:solidFill>
                <a:schemeClr val="bg2">
                  <a:lumMod val="50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pPr lvl="0">
              <a:defRPr/>
            </a:pPr>
            <a:endParaRPr lang="en-US" altLang="ko-KR" dirty="0">
              <a:solidFill>
                <a:schemeClr val="bg2">
                  <a:lumMod val="50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pPr lvl="0">
              <a:defRPr/>
            </a:pPr>
            <a:r>
              <a:rPr lang="ko-KR" altLang="en-US" b="1" dirty="0" err="1">
                <a:solidFill>
                  <a:srgbClr val="00206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맵리듀스</a:t>
            </a:r>
            <a:r>
              <a:rPr lang="en-US" altLang="ko-KR" b="1" dirty="0">
                <a:solidFill>
                  <a:srgbClr val="00206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(MapReduce)</a:t>
            </a:r>
            <a:r>
              <a:rPr lang="ko-KR" altLang="en-US" b="1" dirty="0">
                <a:solidFill>
                  <a:srgbClr val="00206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</a:t>
            </a:r>
            <a:endParaRPr lang="en-US" altLang="ko-KR" b="1" dirty="0">
              <a:solidFill>
                <a:schemeClr val="bg2">
                  <a:lumMod val="50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pPr lvl="0">
              <a:defRPr/>
            </a:pPr>
            <a:r>
              <a: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대용량 데이터 처리를 분산 병렬 컴퓨팅에서 처리하기 위한 목적으로 제작한 프레임워크</a:t>
            </a:r>
            <a:r>
              <a:rPr lang="en-US" altLang="ko-KR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.</a:t>
            </a:r>
          </a:p>
          <a:p>
            <a:pPr lvl="0">
              <a:defRPr/>
            </a:pPr>
            <a:r>
              <a: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배열 안의 요소들을 </a:t>
            </a:r>
            <a:r>
              <a:rPr lang="en-US" altLang="ko-KR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1</a:t>
            </a:r>
            <a:r>
              <a: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대</a:t>
            </a:r>
            <a:r>
              <a:rPr lang="en-US" altLang="ko-KR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1</a:t>
            </a:r>
            <a:r>
              <a: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로 짝지어 주는 </a:t>
            </a:r>
            <a:r>
              <a:rPr lang="ko-KR" altLang="en-US" dirty="0" err="1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맵과</a:t>
            </a:r>
            <a:r>
              <a: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</a:t>
            </a:r>
            <a:r>
              <a:rPr lang="en-US" altLang="ko-KR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Key</a:t>
            </a:r>
            <a:r>
              <a: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값을 이용해서 </a:t>
            </a:r>
            <a:r>
              <a:rPr lang="en-US" altLang="ko-KR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Value</a:t>
            </a:r>
            <a:r>
              <a: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값을 합쳐주는 리듀스로 이루어짐</a:t>
            </a:r>
            <a:r>
              <a:rPr lang="en-US" altLang="ko-KR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334129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F17A081-4FAA-41EF-84C3-C085F4784A31}"/>
              </a:ext>
            </a:extLst>
          </p:cNvPr>
          <p:cNvSpPr txBox="1"/>
          <p:nvPr/>
        </p:nvSpPr>
        <p:spPr>
          <a:xfrm>
            <a:off x="0" y="2497976"/>
            <a:ext cx="121920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500" b="1" dirty="0"/>
              <a:t>예상질문</a:t>
            </a:r>
          </a:p>
        </p:txBody>
      </p:sp>
    </p:spTree>
    <p:extLst>
      <p:ext uri="{BB962C8B-B14F-4D97-AF65-F5344CB8AC3E}">
        <p14:creationId xmlns:p14="http://schemas.microsoft.com/office/powerpoint/2010/main" val="91867891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9103699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6884EF8-13B8-4906-AFA1-F7D11047E8A5}"/>
              </a:ext>
            </a:extLst>
          </p:cNvPr>
          <p:cNvSpPr/>
          <p:nvPr/>
        </p:nvSpPr>
        <p:spPr>
          <a:xfrm>
            <a:off x="349623" y="432111"/>
            <a:ext cx="125506" cy="80791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2E0AF2E-A9E8-4669-AA0E-A190B65FCAD7}"/>
              </a:ext>
            </a:extLst>
          </p:cNvPr>
          <p:cNvSpPr/>
          <p:nvPr/>
        </p:nvSpPr>
        <p:spPr>
          <a:xfrm>
            <a:off x="475129" y="333862"/>
            <a:ext cx="70283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T-SA: </a:t>
            </a:r>
            <a:r>
              <a:rPr lang="en-US" altLang="ko-KR" sz="24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Development Environment</a:t>
            </a:r>
            <a:r>
              <a:rPr lang="en-US" altLang="ko-KR" sz="28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</a:t>
            </a:r>
            <a:endParaRPr lang="ko-KR" altLang="en-US" sz="2400" b="1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8E709A0-853A-4DCC-908E-0927D452C587}"/>
              </a:ext>
            </a:extLst>
          </p:cNvPr>
          <p:cNvSpPr txBox="1"/>
          <p:nvPr/>
        </p:nvSpPr>
        <p:spPr>
          <a:xfrm>
            <a:off x="475129" y="916859"/>
            <a:ext cx="437972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500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조선일보명조" panose="02030304000000000000" pitchFamily="18" charset="-127"/>
              </a:rPr>
              <a:t>Twitter</a:t>
            </a:r>
            <a:r>
              <a:rPr lang="en-US" altLang="ko-KR" sz="1500" dirty="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Keyword Search API based Tweet Analysis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123F1D17-F633-4D06-B57B-246102759369}"/>
              </a:ext>
            </a:extLst>
          </p:cNvPr>
          <p:cNvGrpSpPr/>
          <p:nvPr/>
        </p:nvGrpSpPr>
        <p:grpSpPr>
          <a:xfrm>
            <a:off x="8170327" y="2457450"/>
            <a:ext cx="1880242" cy="2823882"/>
            <a:chOff x="8170327" y="2457450"/>
            <a:chExt cx="1880242" cy="2823882"/>
          </a:xfrm>
        </p:grpSpPr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C2318535-D662-4EC7-91FF-B3D72FBCE123}"/>
                </a:ext>
              </a:extLst>
            </p:cNvPr>
            <p:cNvSpPr/>
            <p:nvPr/>
          </p:nvSpPr>
          <p:spPr>
            <a:xfrm>
              <a:off x="8185910" y="4851027"/>
              <a:ext cx="1864659" cy="430305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lnSpc>
                  <a:spcPct val="150000"/>
                </a:lnSpc>
              </a:pPr>
              <a:r>
                <a:rPr lang="en-US" altLang="ko-KR" sz="1500" b="1">
                  <a:solidFill>
                    <a:schemeClr val="bg1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3.2.0</a:t>
              </a:r>
              <a:endParaRPr lang="en-US" altLang="ko-KR" sz="1500" b="1" dirty="0">
                <a:solidFill>
                  <a:schemeClr val="bg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pic>
          <p:nvPicPr>
            <p:cNvPr id="57" name="그림 56">
              <a:extLst>
                <a:ext uri="{FF2B5EF4-FFF2-40B4-BE49-F238E27FC236}">
                  <a16:creationId xmlns:a16="http://schemas.microsoft.com/office/drawing/2014/main" id="{43408BB4-DB5E-4FAB-A834-1EEA2F09D61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92213" y="3475772"/>
              <a:ext cx="1440000" cy="892909"/>
            </a:xfrm>
            <a:prstGeom prst="rect">
              <a:avLst/>
            </a:prstGeom>
          </p:spPr>
        </p:pic>
        <p:pic>
          <p:nvPicPr>
            <p:cNvPr id="58" name="그림 57">
              <a:extLst>
                <a:ext uri="{FF2B5EF4-FFF2-40B4-BE49-F238E27FC236}">
                  <a16:creationId xmlns:a16="http://schemas.microsoft.com/office/drawing/2014/main" id="{3D86CE7A-9B72-42C7-9DE9-8C3DE492CB2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9808" b="89853" l="8377" r="92549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70327" y="2457450"/>
              <a:ext cx="1864800" cy="536400"/>
            </a:xfrm>
            <a:prstGeom prst="rect">
              <a:avLst/>
            </a:prstGeom>
          </p:spPr>
        </p:pic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37888F60-D576-4FDE-A3FD-D4C13314D9FE}"/>
                </a:ext>
              </a:extLst>
            </p:cNvPr>
            <p:cNvSpPr/>
            <p:nvPr/>
          </p:nvSpPr>
          <p:spPr>
            <a:xfrm>
              <a:off x="8179884" y="2457450"/>
              <a:ext cx="1864659" cy="2823882"/>
            </a:xfrm>
            <a:prstGeom prst="rect">
              <a:avLst/>
            </a:prstGeom>
            <a:noFill/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F2623139-555E-496F-9E27-8A3AC9527539}"/>
              </a:ext>
            </a:extLst>
          </p:cNvPr>
          <p:cNvGrpSpPr/>
          <p:nvPr/>
        </p:nvGrpSpPr>
        <p:grpSpPr>
          <a:xfrm>
            <a:off x="4141867" y="2457450"/>
            <a:ext cx="1874032" cy="2823882"/>
            <a:chOff x="4141867" y="2457450"/>
            <a:chExt cx="1874032" cy="2823882"/>
          </a:xfrm>
        </p:grpSpPr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4A6C48F6-33C0-49C3-93E7-F75F108C4A9E}"/>
                </a:ext>
              </a:extLst>
            </p:cNvPr>
            <p:cNvSpPr/>
            <p:nvPr/>
          </p:nvSpPr>
          <p:spPr>
            <a:xfrm>
              <a:off x="4141867" y="2457450"/>
              <a:ext cx="1864659" cy="2823882"/>
            </a:xfrm>
            <a:prstGeom prst="rect">
              <a:avLst/>
            </a:prstGeom>
            <a:noFill/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B33FE867-2414-43F4-A46B-9173339F7AC8}"/>
                </a:ext>
              </a:extLst>
            </p:cNvPr>
            <p:cNvSpPr/>
            <p:nvPr/>
          </p:nvSpPr>
          <p:spPr>
            <a:xfrm>
              <a:off x="4147893" y="4851027"/>
              <a:ext cx="1864659" cy="430305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lnSpc>
                  <a:spcPct val="150000"/>
                </a:lnSpc>
              </a:pPr>
              <a:r>
                <a:rPr lang="en-US" altLang="ko-KR" sz="1500" b="1">
                  <a:solidFill>
                    <a:schemeClr val="bg1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1.8.0_191</a:t>
              </a:r>
              <a:endParaRPr lang="en-US" altLang="ko-KR" sz="1500" b="1" dirty="0">
                <a:solidFill>
                  <a:schemeClr val="bg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pic>
          <p:nvPicPr>
            <p:cNvPr id="54" name="그림 53">
              <a:extLst>
                <a:ext uri="{FF2B5EF4-FFF2-40B4-BE49-F238E27FC236}">
                  <a16:creationId xmlns:a16="http://schemas.microsoft.com/office/drawing/2014/main" id="{EA5C49F8-D30E-4AAD-9477-E24E8570C409}"/>
                </a:ext>
              </a:extLst>
            </p:cNvPr>
            <p:cNvPicPr>
              <a:picLocks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64" t="32076" r="938" b="32263"/>
            <a:stretch/>
          </p:blipFill>
          <p:spPr>
            <a:xfrm>
              <a:off x="4151099" y="2457450"/>
              <a:ext cx="1864800" cy="536400"/>
            </a:xfrm>
            <a:prstGeom prst="rect">
              <a:avLst/>
            </a:prstGeom>
          </p:spPr>
        </p:pic>
        <p:pic>
          <p:nvPicPr>
            <p:cNvPr id="55" name="그림 54">
              <a:extLst>
                <a:ext uri="{FF2B5EF4-FFF2-40B4-BE49-F238E27FC236}">
                  <a16:creationId xmlns:a16="http://schemas.microsoft.com/office/drawing/2014/main" id="{6FE9FC01-3813-47EC-A924-39B6CA7F043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54196" y="3202226"/>
              <a:ext cx="1440000" cy="1440000"/>
            </a:xfrm>
            <a:prstGeom prst="rect">
              <a:avLst/>
            </a:prstGeom>
          </p:spPr>
        </p:pic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8ACB78FE-1DC3-4425-8FA7-A784BAAE9FA7}"/>
              </a:ext>
            </a:extLst>
          </p:cNvPr>
          <p:cNvGrpSpPr/>
          <p:nvPr/>
        </p:nvGrpSpPr>
        <p:grpSpPr>
          <a:xfrm>
            <a:off x="6156097" y="2457450"/>
            <a:ext cx="1870685" cy="2823882"/>
            <a:chOff x="1700944" y="1867157"/>
            <a:chExt cx="1870685" cy="2823882"/>
          </a:xfrm>
        </p:grpSpPr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33ED5A72-49D2-417F-9D34-EA2BE2CC7B81}"/>
                </a:ext>
              </a:extLst>
            </p:cNvPr>
            <p:cNvSpPr/>
            <p:nvPr/>
          </p:nvSpPr>
          <p:spPr>
            <a:xfrm>
              <a:off x="1700944" y="1867157"/>
              <a:ext cx="1864659" cy="2823882"/>
            </a:xfrm>
            <a:prstGeom prst="rect">
              <a:avLst/>
            </a:prstGeom>
            <a:noFill/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380E6872-1987-4F7F-98EE-40EA92CC7DD9}"/>
                </a:ext>
              </a:extLst>
            </p:cNvPr>
            <p:cNvSpPr/>
            <p:nvPr/>
          </p:nvSpPr>
          <p:spPr>
            <a:xfrm>
              <a:off x="1706970" y="4260734"/>
              <a:ext cx="1864659" cy="430305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lnSpc>
                  <a:spcPct val="150000"/>
                </a:lnSpc>
              </a:pPr>
              <a:r>
                <a:rPr lang="en-US" altLang="ko-KR" sz="1500" b="1" dirty="0">
                  <a:solidFill>
                    <a:schemeClr val="bg1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2019-03(4.11)</a:t>
              </a:r>
            </a:p>
          </p:txBody>
        </p:sp>
      </p:grpSp>
      <p:pic>
        <p:nvPicPr>
          <p:cNvPr id="44" name="그림 43">
            <a:extLst>
              <a:ext uri="{FF2B5EF4-FFF2-40B4-BE49-F238E27FC236}">
                <a16:creationId xmlns:a16="http://schemas.microsoft.com/office/drawing/2014/main" id="{D6A403E2-33D9-47E9-9B0F-E36C0BB222FC}"/>
              </a:ext>
            </a:extLst>
          </p:cNvPr>
          <p:cNvPicPr>
            <a:picLocks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1439" y="3202226"/>
            <a:ext cx="1440000" cy="1440000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6596C9E1-C8BF-4C43-85B6-4E5EB0251914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565" t="-11402" r="-4444" b="-8848"/>
          <a:stretch/>
        </p:blipFill>
        <p:spPr>
          <a:xfrm>
            <a:off x="6156097" y="2457450"/>
            <a:ext cx="1864800" cy="536400"/>
          </a:xfrm>
          <a:prstGeom prst="rect">
            <a:avLst/>
          </a:prstGeom>
        </p:spPr>
      </p:pic>
      <p:grpSp>
        <p:nvGrpSpPr>
          <p:cNvPr id="66" name="그룹 65">
            <a:extLst>
              <a:ext uri="{FF2B5EF4-FFF2-40B4-BE49-F238E27FC236}">
                <a16:creationId xmlns:a16="http://schemas.microsoft.com/office/drawing/2014/main" id="{C09FC02D-60D9-45D4-AAB8-6B5C475591BC}"/>
              </a:ext>
            </a:extLst>
          </p:cNvPr>
          <p:cNvGrpSpPr/>
          <p:nvPr/>
        </p:nvGrpSpPr>
        <p:grpSpPr>
          <a:xfrm>
            <a:off x="2117896" y="2457450"/>
            <a:ext cx="1870685" cy="2823882"/>
            <a:chOff x="2117896" y="2457450"/>
            <a:chExt cx="1870685" cy="2823882"/>
          </a:xfrm>
        </p:grpSpPr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id="{FC142E99-2AD5-4217-BC2B-372E9CB1F3F6}"/>
                </a:ext>
              </a:extLst>
            </p:cNvPr>
            <p:cNvGrpSpPr/>
            <p:nvPr/>
          </p:nvGrpSpPr>
          <p:grpSpPr>
            <a:xfrm>
              <a:off x="2117896" y="2457450"/>
              <a:ext cx="1870685" cy="2823882"/>
              <a:chOff x="1700944" y="1867157"/>
              <a:chExt cx="1870685" cy="2823882"/>
            </a:xfrm>
          </p:grpSpPr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CD316862-6C3E-4EDC-B746-A7ECC5CE816E}"/>
                  </a:ext>
                </a:extLst>
              </p:cNvPr>
              <p:cNvSpPr/>
              <p:nvPr/>
            </p:nvSpPr>
            <p:spPr>
              <a:xfrm>
                <a:off x="1700944" y="1867157"/>
                <a:ext cx="1864659" cy="2823882"/>
              </a:xfrm>
              <a:prstGeom prst="rect">
                <a:avLst/>
              </a:prstGeom>
              <a:noFill/>
              <a:ln w="1905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622E019D-D788-4AA0-B087-0704CD68FDAB}"/>
                  </a:ext>
                </a:extLst>
              </p:cNvPr>
              <p:cNvSpPr/>
              <p:nvPr/>
            </p:nvSpPr>
            <p:spPr>
              <a:xfrm>
                <a:off x="1706970" y="4260734"/>
                <a:ext cx="1864659" cy="430305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algn="ctr">
                  <a:lnSpc>
                    <a:spcPct val="150000"/>
                  </a:lnSpc>
                </a:pPr>
                <a:r>
                  <a:rPr lang="en-US" altLang="ko-KR" sz="1500" b="1">
                    <a:solidFill>
                      <a:schemeClr val="bg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10.1.38</a:t>
                </a:r>
                <a:endParaRPr lang="en-US" altLang="ko-KR" sz="1500" b="1" dirty="0">
                  <a:solidFill>
                    <a:schemeClr val="bg1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</p:grpSp>
        <p:pic>
          <p:nvPicPr>
            <p:cNvPr id="39" name="그림 38">
              <a:extLst>
                <a:ext uri="{FF2B5EF4-FFF2-40B4-BE49-F238E27FC236}">
                  <a16:creationId xmlns:a16="http://schemas.microsoft.com/office/drawing/2014/main" id="{40C274B9-2260-451D-8732-1E38A39B4A5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633" r="-3633"/>
            <a:stretch/>
          </p:blipFill>
          <p:spPr>
            <a:xfrm>
              <a:off x="2117896" y="2457450"/>
              <a:ext cx="1864800" cy="536400"/>
            </a:xfrm>
            <a:prstGeom prst="rect">
              <a:avLst/>
            </a:prstGeom>
          </p:spPr>
        </p:pic>
        <p:pic>
          <p:nvPicPr>
            <p:cNvPr id="40" name="그림 39">
              <a:extLst>
                <a:ext uri="{FF2B5EF4-FFF2-40B4-BE49-F238E27FC236}">
                  <a16:creationId xmlns:a16="http://schemas.microsoft.com/office/drawing/2014/main" id="{050385F1-547F-4954-8148-599454B17DB8}"/>
                </a:ext>
              </a:extLst>
            </p:cNvPr>
            <p:cNvPicPr>
              <a:picLocks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33238" y="3382226"/>
              <a:ext cx="1440000" cy="1080000"/>
            </a:xfrm>
            <a:prstGeom prst="rect">
              <a:avLst/>
            </a:prstGeom>
          </p:spPr>
        </p:pic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11BFE015-43E7-4250-89DD-A06E41AC6FBA}"/>
              </a:ext>
            </a:extLst>
          </p:cNvPr>
          <p:cNvGrpSpPr/>
          <p:nvPr/>
        </p:nvGrpSpPr>
        <p:grpSpPr>
          <a:xfrm>
            <a:off x="107014" y="2457450"/>
            <a:ext cx="1870685" cy="2823882"/>
            <a:chOff x="107014" y="2457450"/>
            <a:chExt cx="1870685" cy="2823882"/>
          </a:xfrm>
        </p:grpSpPr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2FED4D47-AF92-48B8-B9E8-DD5BBB0A833A}"/>
                </a:ext>
              </a:extLst>
            </p:cNvPr>
            <p:cNvGrpSpPr/>
            <p:nvPr/>
          </p:nvGrpSpPr>
          <p:grpSpPr>
            <a:xfrm>
              <a:off x="107014" y="2457450"/>
              <a:ext cx="1870685" cy="2823882"/>
              <a:chOff x="2833243" y="2652260"/>
              <a:chExt cx="1870685" cy="2823882"/>
            </a:xfrm>
          </p:grpSpPr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C117875F-9DED-48F8-B196-7098FF0D5D09}"/>
                  </a:ext>
                </a:extLst>
              </p:cNvPr>
              <p:cNvSpPr/>
              <p:nvPr/>
            </p:nvSpPr>
            <p:spPr>
              <a:xfrm>
                <a:off x="2833243" y="2652260"/>
                <a:ext cx="1864659" cy="2823882"/>
              </a:xfrm>
              <a:prstGeom prst="rect">
                <a:avLst/>
              </a:prstGeom>
              <a:noFill/>
              <a:ln w="1905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51D5BD4C-920D-4F6F-BE1C-43784F722832}"/>
                  </a:ext>
                </a:extLst>
              </p:cNvPr>
              <p:cNvSpPr/>
              <p:nvPr/>
            </p:nvSpPr>
            <p:spPr>
              <a:xfrm>
                <a:off x="2839269" y="5045837"/>
                <a:ext cx="1864659" cy="430305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algn="ctr">
                  <a:lnSpc>
                    <a:spcPct val="150000"/>
                  </a:lnSpc>
                </a:pPr>
                <a:r>
                  <a:rPr lang="en-US" altLang="ko-KR" sz="1500" b="1" dirty="0">
                    <a:solidFill>
                      <a:schemeClr val="bg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3.6</a:t>
                </a:r>
              </a:p>
            </p:txBody>
          </p:sp>
        </p:grpSp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539DD1DD-DF51-4BE0-B4F9-9C8EABE6D872}"/>
                </a:ext>
              </a:extLst>
            </p:cNvPr>
            <p:cNvPicPr>
              <a:picLocks/>
            </p:cNvPicPr>
            <p:nvPr/>
          </p:nvPicPr>
          <p:blipFill rotWithShape="1"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615" r="33487" b="35951"/>
            <a:stretch/>
          </p:blipFill>
          <p:spPr>
            <a:xfrm>
              <a:off x="322356" y="3202226"/>
              <a:ext cx="1440000" cy="1440000"/>
            </a:xfrm>
            <a:prstGeom prst="rect">
              <a:avLst/>
            </a:prstGeom>
          </p:spPr>
        </p:pic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id="{7F37168C-63DB-4456-9C73-2B346C8D32EB}"/>
                </a:ext>
              </a:extLst>
            </p:cNvPr>
            <p:cNvPicPr>
              <a:picLocks/>
            </p:cNvPicPr>
            <p:nvPr/>
          </p:nvPicPr>
          <p:blipFill rotWithShape="1"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596" t="63652" r="27221"/>
            <a:stretch/>
          </p:blipFill>
          <p:spPr>
            <a:xfrm>
              <a:off x="107014" y="2489200"/>
              <a:ext cx="1864800" cy="522000"/>
            </a:xfrm>
            <a:prstGeom prst="rect">
              <a:avLst/>
            </a:prstGeom>
          </p:spPr>
        </p:pic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140A60AB-7AEB-4756-927A-7AABE7DFFFFF}"/>
              </a:ext>
            </a:extLst>
          </p:cNvPr>
          <p:cNvGrpSpPr/>
          <p:nvPr/>
        </p:nvGrpSpPr>
        <p:grpSpPr>
          <a:xfrm>
            <a:off x="10214300" y="2457450"/>
            <a:ext cx="1870685" cy="2823882"/>
            <a:chOff x="10214300" y="2457450"/>
            <a:chExt cx="1870685" cy="2823882"/>
          </a:xfrm>
        </p:grpSpPr>
        <p:grpSp>
          <p:nvGrpSpPr>
            <p:cNvPr id="60" name="그룹 59">
              <a:extLst>
                <a:ext uri="{FF2B5EF4-FFF2-40B4-BE49-F238E27FC236}">
                  <a16:creationId xmlns:a16="http://schemas.microsoft.com/office/drawing/2014/main" id="{BA35D324-A0F3-46BF-9F6C-ED9C28E7CC7E}"/>
                </a:ext>
              </a:extLst>
            </p:cNvPr>
            <p:cNvGrpSpPr/>
            <p:nvPr/>
          </p:nvGrpSpPr>
          <p:grpSpPr>
            <a:xfrm>
              <a:off x="10214300" y="2457450"/>
              <a:ext cx="1870685" cy="2823882"/>
              <a:chOff x="5175276" y="2652260"/>
              <a:chExt cx="1870685" cy="2823882"/>
            </a:xfrm>
          </p:grpSpPr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id="{8CD78FBD-2D89-46C7-B75E-D83402465C54}"/>
                  </a:ext>
                </a:extLst>
              </p:cNvPr>
              <p:cNvSpPr/>
              <p:nvPr/>
            </p:nvSpPr>
            <p:spPr>
              <a:xfrm>
                <a:off x="5181302" y="5045837"/>
                <a:ext cx="1864659" cy="430305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algn="ctr">
                  <a:lnSpc>
                    <a:spcPct val="150000"/>
                  </a:lnSpc>
                </a:pPr>
                <a:r>
                  <a:rPr lang="en-US" altLang="ko-KR" sz="1500" b="1" dirty="0">
                    <a:solidFill>
                      <a:schemeClr val="bg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1.4.7</a:t>
                </a:r>
              </a:p>
            </p:txBody>
          </p:sp>
          <p:pic>
            <p:nvPicPr>
              <p:cNvPr id="62" name="그림 61">
                <a:extLst>
                  <a:ext uri="{FF2B5EF4-FFF2-40B4-BE49-F238E27FC236}">
                    <a16:creationId xmlns:a16="http://schemas.microsoft.com/office/drawing/2014/main" id="{57A83958-F9CC-4AFF-BA09-765F3878AEC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66852" y="3684197"/>
                <a:ext cx="1440000" cy="892909"/>
              </a:xfrm>
              <a:prstGeom prst="rect">
                <a:avLst/>
              </a:prstGeom>
            </p:spPr>
          </p:pic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CCD11E32-0928-47F8-BB97-28C5CE82385A}"/>
                  </a:ext>
                </a:extLst>
              </p:cNvPr>
              <p:cNvSpPr/>
              <p:nvPr/>
            </p:nvSpPr>
            <p:spPr>
              <a:xfrm>
                <a:off x="5175276" y="2652260"/>
                <a:ext cx="1864659" cy="2823882"/>
              </a:xfrm>
              <a:prstGeom prst="rect">
                <a:avLst/>
              </a:prstGeom>
              <a:noFill/>
              <a:ln w="1905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</p:grpSp>
        <p:pic>
          <p:nvPicPr>
            <p:cNvPr id="1026" name="Picture 2" descr="sqoopì ëí ì´ë¯¸ì§ ê²ìê²°ê³¼">
              <a:extLst>
                <a:ext uri="{FF2B5EF4-FFF2-40B4-BE49-F238E27FC236}">
                  <a16:creationId xmlns:a16="http://schemas.microsoft.com/office/drawing/2014/main" id="{2454A66A-4661-47DC-BA85-3897D2E4A79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04703" y="2585691"/>
              <a:ext cx="1642346" cy="4349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AA9D4AB0-B506-4CA7-A25E-CBAB4E787283}"/>
              </a:ext>
            </a:extLst>
          </p:cNvPr>
          <p:cNvSpPr/>
          <p:nvPr/>
        </p:nvSpPr>
        <p:spPr>
          <a:xfrm>
            <a:off x="107014" y="5324196"/>
            <a:ext cx="1861311" cy="43030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rgbClr val="FFFFFF"/>
                </a:solidFill>
                <a:ea typeface="조선일보명조" panose="02030304000000000000" pitchFamily="18" charset="-127"/>
                <a:cs typeface="조선일보명조" panose="02030304000000000000" pitchFamily="18" charset="-127"/>
                <a:hlinkClick r:id="rId1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https://www.python.org/</a:t>
            </a:r>
            <a:endParaRPr lang="en-US" altLang="ko-KR" sz="1100" b="1" dirty="0">
              <a:solidFill>
                <a:srgbClr val="FFFFFF"/>
              </a:solidFill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F658E963-10C4-4480-9266-F6660925B0B3}"/>
              </a:ext>
            </a:extLst>
          </p:cNvPr>
          <p:cNvSpPr/>
          <p:nvPr/>
        </p:nvSpPr>
        <p:spPr>
          <a:xfrm>
            <a:off x="2117896" y="5324195"/>
            <a:ext cx="1861311" cy="43030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b="1" dirty="0">
                <a:solidFill>
                  <a:srgbClr val="FFFFFF"/>
                </a:solidFill>
                <a:ea typeface="조선일보명조" panose="02030304000000000000" pitchFamily="18" charset="-127"/>
                <a:cs typeface="조선일보명조" panose="02030304000000000000" pitchFamily="18" charset="-127"/>
                <a:hlinkClick r:id="rId1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https://www.python.org/</a:t>
            </a:r>
            <a:endParaRPr lang="en-US" altLang="ko-KR" sz="1100" b="1" dirty="0">
              <a:solidFill>
                <a:srgbClr val="FFFFFF"/>
              </a:solidFill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EB0BDA61-D7E1-4FEC-A402-79BB53679B60}"/>
              </a:ext>
            </a:extLst>
          </p:cNvPr>
          <p:cNvSpPr/>
          <p:nvPr/>
        </p:nvSpPr>
        <p:spPr>
          <a:xfrm>
            <a:off x="4154588" y="5324195"/>
            <a:ext cx="1861311" cy="43030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rgbClr val="FFFFFF"/>
                </a:solidFill>
                <a:ea typeface="조선일보명조" panose="02030304000000000000" pitchFamily="18" charset="-127"/>
                <a:cs typeface="조선일보명조" panose="02030304000000000000" pitchFamily="18" charset="-127"/>
                <a:hlinkClick r:id="rId1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https://www.python.org/</a:t>
            </a:r>
            <a:endParaRPr lang="en-US" altLang="ko-KR" sz="1100" b="1" dirty="0">
              <a:solidFill>
                <a:srgbClr val="FFFFFF"/>
              </a:solidFill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2A297DB9-38AC-4865-BA7C-617E7243F068}"/>
              </a:ext>
            </a:extLst>
          </p:cNvPr>
          <p:cNvSpPr/>
          <p:nvPr/>
        </p:nvSpPr>
        <p:spPr>
          <a:xfrm>
            <a:off x="6159445" y="5324194"/>
            <a:ext cx="1861311" cy="43030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rgbClr val="FFFFFF"/>
                </a:solidFill>
                <a:ea typeface="조선일보명조" panose="02030304000000000000" pitchFamily="18" charset="-127"/>
                <a:cs typeface="조선일보명조" panose="02030304000000000000" pitchFamily="18" charset="-127"/>
                <a:hlinkClick r:id="rId1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https://www.python.org/</a:t>
            </a:r>
            <a:endParaRPr lang="en-US" altLang="ko-KR" sz="1100" b="1" dirty="0">
              <a:solidFill>
                <a:srgbClr val="FFFFFF"/>
              </a:solidFill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50952269-8546-4502-B25F-BF9552C6D97D}"/>
              </a:ext>
            </a:extLst>
          </p:cNvPr>
          <p:cNvSpPr/>
          <p:nvPr/>
        </p:nvSpPr>
        <p:spPr>
          <a:xfrm>
            <a:off x="8183232" y="5322441"/>
            <a:ext cx="1861311" cy="43030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rgbClr val="FFFFFF"/>
                </a:solidFill>
                <a:ea typeface="조선일보명조" panose="02030304000000000000" pitchFamily="18" charset="-127"/>
                <a:cs typeface="조선일보명조" panose="02030304000000000000" pitchFamily="18" charset="-127"/>
                <a:hlinkClick r:id="rId1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https://www.python.org/</a:t>
            </a:r>
            <a:endParaRPr lang="en-US" altLang="ko-KR" sz="1100" b="1" dirty="0">
              <a:solidFill>
                <a:srgbClr val="FFFFFF"/>
              </a:solidFill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7B8653D1-C60A-4708-B4FD-90124D6EC784}"/>
              </a:ext>
            </a:extLst>
          </p:cNvPr>
          <p:cNvSpPr/>
          <p:nvPr/>
        </p:nvSpPr>
        <p:spPr>
          <a:xfrm>
            <a:off x="10217648" y="5322441"/>
            <a:ext cx="1861311" cy="43030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rgbClr val="FFFFFF"/>
                </a:solidFill>
                <a:ea typeface="조선일보명조" panose="02030304000000000000" pitchFamily="18" charset="-127"/>
                <a:cs typeface="조선일보명조" panose="02030304000000000000" pitchFamily="18" charset="-127"/>
                <a:hlinkClick r:id="rId1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https://www.python.org/</a:t>
            </a:r>
            <a:endParaRPr lang="en-US" altLang="ko-KR" sz="1100" b="1" dirty="0">
              <a:solidFill>
                <a:srgbClr val="FFFFFF"/>
              </a:solidFill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0725966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6884EF8-13B8-4906-AFA1-F7D11047E8A5}"/>
              </a:ext>
            </a:extLst>
          </p:cNvPr>
          <p:cNvSpPr/>
          <p:nvPr/>
        </p:nvSpPr>
        <p:spPr>
          <a:xfrm>
            <a:off x="349623" y="432111"/>
            <a:ext cx="125506" cy="80791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2E0AF2E-A9E8-4669-AA0E-A190B65FCAD7}"/>
              </a:ext>
            </a:extLst>
          </p:cNvPr>
          <p:cNvSpPr/>
          <p:nvPr/>
        </p:nvSpPr>
        <p:spPr>
          <a:xfrm>
            <a:off x="475129" y="333862"/>
            <a:ext cx="70283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T-SA: </a:t>
            </a:r>
            <a:r>
              <a:rPr lang="en-US" altLang="ko-KR" sz="24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Development Environment</a:t>
            </a:r>
            <a:r>
              <a:rPr lang="en-US" altLang="ko-KR" sz="28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</a:t>
            </a:r>
            <a:endParaRPr lang="ko-KR" altLang="en-US" sz="2400" b="1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8E709A0-853A-4DCC-908E-0927D452C587}"/>
              </a:ext>
            </a:extLst>
          </p:cNvPr>
          <p:cNvSpPr txBox="1"/>
          <p:nvPr/>
        </p:nvSpPr>
        <p:spPr>
          <a:xfrm>
            <a:off x="475129" y="916859"/>
            <a:ext cx="437972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500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조선일보명조" panose="02030304000000000000" pitchFamily="18" charset="-127"/>
              </a:rPr>
              <a:t>Twitter</a:t>
            </a:r>
            <a:r>
              <a:rPr lang="en-US" altLang="ko-KR" sz="1500" dirty="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Keyword Search API based Tweet Analysis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C0CEE3F-124D-4B16-8F60-1D47716DCE7B}"/>
              </a:ext>
            </a:extLst>
          </p:cNvPr>
          <p:cNvSpPr/>
          <p:nvPr/>
        </p:nvSpPr>
        <p:spPr>
          <a:xfrm>
            <a:off x="2429435" y="1563190"/>
            <a:ext cx="9278471" cy="282388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/>
              <a:t>- </a:t>
            </a:r>
            <a:r>
              <a:rPr lang="ko-KR" altLang="ko-KR" dirty="0"/>
              <a:t>파이썬</a:t>
            </a:r>
            <a:r>
              <a:rPr lang="en-US" altLang="ko-KR" dirty="0"/>
              <a:t>(Python)</a:t>
            </a:r>
            <a:r>
              <a:rPr lang="ko-KR" altLang="ko-KR" dirty="0"/>
              <a:t>은</a:t>
            </a:r>
            <a:r>
              <a:rPr lang="en-US" altLang="ko-KR" dirty="0"/>
              <a:t> 1991</a:t>
            </a:r>
            <a:r>
              <a:rPr lang="ko-KR" altLang="ko-KR" dirty="0"/>
              <a:t>년 프로그래머인 귀도 반 </a:t>
            </a:r>
            <a:r>
              <a:rPr lang="ko-KR" altLang="ko-KR" dirty="0" err="1"/>
              <a:t>로섬</a:t>
            </a:r>
            <a:r>
              <a:rPr lang="en-US" altLang="ko-KR" dirty="0"/>
              <a:t>(Guido van Rossum)</a:t>
            </a:r>
            <a:r>
              <a:rPr lang="ko-KR" altLang="ko-KR" dirty="0"/>
              <a:t>이 발표한 고급 프로그래밍 언어로</a:t>
            </a:r>
            <a:r>
              <a:rPr lang="en-US" altLang="ko-KR" dirty="0"/>
              <a:t>, </a:t>
            </a:r>
            <a:r>
              <a:rPr lang="ko-KR" altLang="ko-KR" dirty="0"/>
              <a:t>플랫폼 독립적이며 인터프리터식</a:t>
            </a:r>
            <a:r>
              <a:rPr lang="en-US" altLang="ko-KR" dirty="0"/>
              <a:t>, </a:t>
            </a:r>
            <a:r>
              <a:rPr lang="ko-KR" altLang="ko-KR" dirty="0"/>
              <a:t>객체 지향적</a:t>
            </a:r>
            <a:r>
              <a:rPr lang="en-US" altLang="ko-KR" dirty="0"/>
              <a:t>, </a:t>
            </a:r>
            <a:r>
              <a:rPr lang="ko-KR" altLang="ko-KR" dirty="0"/>
              <a:t>동적 타이</a:t>
            </a:r>
            <a:r>
              <a:rPr lang="ko-KR" altLang="en-US" dirty="0"/>
              <a:t>핑</a:t>
            </a:r>
            <a:r>
              <a:rPr lang="en-US" altLang="ko-KR" dirty="0"/>
              <a:t> </a:t>
            </a:r>
            <a:r>
              <a:rPr lang="ko-KR" altLang="ko-KR" dirty="0"/>
              <a:t>대화형 언어이다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ko-KR" dirty="0" err="1"/>
              <a:t>파이썬은</a:t>
            </a:r>
            <a:r>
              <a:rPr lang="ko-KR" altLang="ko-KR" dirty="0"/>
              <a:t> 비영리의 파이썬 소프트웨어 재단이 관리하는 개방형</a:t>
            </a:r>
            <a:r>
              <a:rPr lang="en-US" altLang="ko-KR" dirty="0"/>
              <a:t>, </a:t>
            </a:r>
            <a:r>
              <a:rPr lang="ko-KR" altLang="ko-KR" dirty="0"/>
              <a:t>공동체 기반 개발 모델을 가지고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F0F362E-884C-48D1-9E70-F66EE5A0B636}"/>
              </a:ext>
            </a:extLst>
          </p:cNvPr>
          <p:cNvSpPr/>
          <p:nvPr/>
        </p:nvSpPr>
        <p:spPr>
          <a:xfrm>
            <a:off x="349623" y="4529200"/>
            <a:ext cx="11358283" cy="210468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b="1" dirty="0"/>
              <a:t>Python site </a:t>
            </a:r>
          </a:p>
          <a:p>
            <a:r>
              <a:rPr lang="en-US" altLang="ko-KR" sz="1600" dirty="0">
                <a:ea typeface="조선일보명조" panose="02030304000000000000" pitchFamily="18" charset="-127"/>
                <a:cs typeface="조선일보명조" panose="02030304000000000000" pitchFamily="18" charset="-127"/>
                <a:hlinkClick r:id="rId3"/>
              </a:rPr>
              <a:t>https://www.python.org/</a:t>
            </a:r>
            <a:endParaRPr lang="en-US" altLang="ko-KR" sz="1600" dirty="0"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endParaRPr lang="en-US" altLang="ko-KR" sz="500" b="1" dirty="0"/>
          </a:p>
          <a:p>
            <a:r>
              <a:rPr lang="en-US" altLang="ko-KR" b="1" dirty="0"/>
              <a:t>Python </a:t>
            </a:r>
            <a:r>
              <a:rPr lang="ko-KR" altLang="ko-KR" b="1" dirty="0"/>
              <a:t>설치</a:t>
            </a:r>
            <a:endParaRPr lang="ko-KR" altLang="ko-KR" dirty="0"/>
          </a:p>
          <a:p>
            <a:r>
              <a:rPr lang="en-US" altLang="ko-KR" sz="1600" dirty="0"/>
              <a:t>~$ </a:t>
            </a:r>
            <a:r>
              <a:rPr lang="en-US" altLang="ko-KR" sz="1600" dirty="0" err="1"/>
              <a:t>sudo</a:t>
            </a:r>
            <a:r>
              <a:rPr lang="en-US" altLang="ko-KR" sz="1600" dirty="0"/>
              <a:t> apt-get install </a:t>
            </a:r>
            <a:r>
              <a:rPr lang="en-US" altLang="ko-KR" sz="1600" u="sng" dirty="0"/>
              <a:t>python3</a:t>
            </a:r>
          </a:p>
          <a:p>
            <a:endParaRPr lang="en-US" altLang="ko-KR" sz="500" u="sng" dirty="0"/>
          </a:p>
          <a:p>
            <a:r>
              <a:rPr lang="en-US" altLang="ko-KR" b="1" dirty="0"/>
              <a:t>Version Check</a:t>
            </a:r>
          </a:p>
          <a:p>
            <a:r>
              <a:rPr lang="en-US" altLang="ko-KR" sz="1600" dirty="0"/>
              <a:t>~$ python3 --version</a:t>
            </a:r>
            <a:endParaRPr lang="ko-KR" altLang="ko-KR" sz="1600" dirty="0"/>
          </a:p>
          <a:p>
            <a:r>
              <a:rPr lang="en-US" altLang="ko-KR" sz="1400" dirty="0"/>
              <a:t>Python 3.6</a:t>
            </a:r>
            <a:endParaRPr lang="ko-KR" altLang="ko-KR" sz="1400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CC1E1CB9-CD5E-4F23-82BF-4C3CE412D3E5}"/>
              </a:ext>
            </a:extLst>
          </p:cNvPr>
          <p:cNvGrpSpPr/>
          <p:nvPr/>
        </p:nvGrpSpPr>
        <p:grpSpPr>
          <a:xfrm>
            <a:off x="349623" y="1563190"/>
            <a:ext cx="1870685" cy="2823882"/>
            <a:chOff x="2137882" y="2652260"/>
            <a:chExt cx="1870685" cy="2823882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94B9A873-03F5-4007-A4F8-530245883322}"/>
                </a:ext>
              </a:extLst>
            </p:cNvPr>
            <p:cNvGrpSpPr/>
            <p:nvPr/>
          </p:nvGrpSpPr>
          <p:grpSpPr>
            <a:xfrm>
              <a:off x="2137882" y="2652260"/>
              <a:ext cx="1870685" cy="2823882"/>
              <a:chOff x="2833243" y="2652260"/>
              <a:chExt cx="1870685" cy="2823882"/>
            </a:xfrm>
          </p:grpSpPr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BF3DBA50-11C3-4644-8A85-3DEAFA61EF8D}"/>
                  </a:ext>
                </a:extLst>
              </p:cNvPr>
              <p:cNvSpPr/>
              <p:nvPr/>
            </p:nvSpPr>
            <p:spPr>
              <a:xfrm>
                <a:off x="2833243" y="2652260"/>
                <a:ext cx="1864659" cy="2823882"/>
              </a:xfrm>
              <a:prstGeom prst="rect">
                <a:avLst/>
              </a:prstGeom>
              <a:noFill/>
              <a:ln w="1905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BB404D57-3769-48F4-94E2-EA61386410E1}"/>
                  </a:ext>
                </a:extLst>
              </p:cNvPr>
              <p:cNvSpPr/>
              <p:nvPr/>
            </p:nvSpPr>
            <p:spPr>
              <a:xfrm>
                <a:off x="2839269" y="5045837"/>
                <a:ext cx="1864659" cy="430305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algn="ctr">
                  <a:lnSpc>
                    <a:spcPct val="150000"/>
                  </a:lnSpc>
                </a:pPr>
                <a:r>
                  <a:rPr lang="en-US" altLang="ko-KR" sz="1500" b="1" dirty="0">
                    <a:solidFill>
                      <a:schemeClr val="bg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3.6</a:t>
                </a:r>
              </a:p>
            </p:txBody>
          </p:sp>
        </p:grpSp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6FB89E61-F69F-41DC-8189-C9FE828B9A82}"/>
                </a:ext>
              </a:extLst>
            </p:cNvPr>
            <p:cNvPicPr>
              <a:picLocks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615" r="33487" b="35951"/>
            <a:stretch/>
          </p:blipFill>
          <p:spPr>
            <a:xfrm>
              <a:off x="2353224" y="3397036"/>
              <a:ext cx="1440000" cy="1440000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BC7FE355-39A0-430F-9FB7-5CE33D34F745}"/>
                </a:ext>
              </a:extLst>
            </p:cNvPr>
            <p:cNvPicPr>
              <a:picLocks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596" t="63652" r="27221"/>
            <a:stretch/>
          </p:blipFill>
          <p:spPr>
            <a:xfrm>
              <a:off x="2137882" y="2684010"/>
              <a:ext cx="1864800" cy="522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6987392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6884EF8-13B8-4906-AFA1-F7D11047E8A5}"/>
              </a:ext>
            </a:extLst>
          </p:cNvPr>
          <p:cNvSpPr/>
          <p:nvPr/>
        </p:nvSpPr>
        <p:spPr>
          <a:xfrm>
            <a:off x="349623" y="432111"/>
            <a:ext cx="125506" cy="80791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2E0AF2E-A9E8-4669-AA0E-A190B65FCAD7}"/>
              </a:ext>
            </a:extLst>
          </p:cNvPr>
          <p:cNvSpPr/>
          <p:nvPr/>
        </p:nvSpPr>
        <p:spPr>
          <a:xfrm>
            <a:off x="475129" y="333862"/>
            <a:ext cx="70283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T-SA: </a:t>
            </a:r>
            <a:r>
              <a:rPr lang="en-US" altLang="ko-KR" sz="24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Development Environment</a:t>
            </a:r>
            <a:r>
              <a:rPr lang="en-US" altLang="ko-KR" sz="28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</a:t>
            </a:r>
            <a:endParaRPr lang="ko-KR" altLang="en-US" sz="2400" b="1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8E709A0-853A-4DCC-908E-0927D452C587}"/>
              </a:ext>
            </a:extLst>
          </p:cNvPr>
          <p:cNvSpPr txBox="1"/>
          <p:nvPr/>
        </p:nvSpPr>
        <p:spPr>
          <a:xfrm>
            <a:off x="475129" y="916859"/>
            <a:ext cx="437972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500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조선일보명조" panose="02030304000000000000" pitchFamily="18" charset="-127"/>
              </a:rPr>
              <a:t>Twitter</a:t>
            </a:r>
            <a:r>
              <a:rPr lang="en-US" altLang="ko-KR" sz="1500" dirty="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Keyword Search API based Tweet Analysis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C0CEE3F-124D-4B16-8F60-1D47716DCE7B}"/>
              </a:ext>
            </a:extLst>
          </p:cNvPr>
          <p:cNvSpPr/>
          <p:nvPr/>
        </p:nvSpPr>
        <p:spPr>
          <a:xfrm>
            <a:off x="2429435" y="1563190"/>
            <a:ext cx="9278471" cy="282388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en-US" altLang="ko-KR" dirty="0"/>
              <a:t>MariaDB</a:t>
            </a:r>
            <a:r>
              <a:rPr lang="ko-KR" altLang="ko-KR" dirty="0"/>
              <a:t>는</a:t>
            </a:r>
            <a:r>
              <a:rPr lang="en-US" altLang="ko-KR" dirty="0"/>
              <a:t> MySQL</a:t>
            </a:r>
            <a:r>
              <a:rPr lang="ko-KR" altLang="ko-KR" dirty="0"/>
              <a:t>의 발전된 형태의 대체제로써</a:t>
            </a:r>
            <a:r>
              <a:rPr lang="en-US" altLang="ko-KR" dirty="0"/>
              <a:t>, https://downloads.mariadb.org/</a:t>
            </a:r>
            <a:r>
              <a:rPr lang="ko-KR" altLang="ko-KR" dirty="0"/>
              <a:t>에서 다운로드 받을 수 있으며</a:t>
            </a:r>
            <a:r>
              <a:rPr lang="en-US" altLang="ko-KR" dirty="0"/>
              <a:t>, GPL v2 </a:t>
            </a:r>
            <a:r>
              <a:rPr lang="ko-KR" altLang="ko-KR" dirty="0"/>
              <a:t>라이선스로 유지되고 있고</a:t>
            </a:r>
            <a:r>
              <a:rPr lang="en-US" altLang="ko-KR" dirty="0"/>
              <a:t>, MariaDB </a:t>
            </a:r>
            <a:r>
              <a:rPr lang="ko-KR" altLang="ko-KR" dirty="0"/>
              <a:t>커뮤니티와</a:t>
            </a:r>
            <a:r>
              <a:rPr lang="en-US" altLang="ko-KR" dirty="0"/>
              <a:t> MariaDB </a:t>
            </a:r>
            <a:r>
              <a:rPr lang="ko-KR" altLang="ko-KR" dirty="0"/>
              <a:t>재단이 주축이 되어 개발되고 있다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MariaDB</a:t>
            </a:r>
            <a:r>
              <a:rPr lang="ko-KR" altLang="ko-KR" dirty="0"/>
              <a:t>는 현재까지 최신의</a:t>
            </a:r>
            <a:r>
              <a:rPr lang="en-US" altLang="ko-KR" dirty="0"/>
              <a:t> </a:t>
            </a:r>
            <a:r>
              <a:rPr lang="en-US" altLang="ko-KR" dirty="0" err="1"/>
              <a:t>MaySQL</a:t>
            </a:r>
            <a:r>
              <a:rPr lang="ko-KR" altLang="ko-KR" dirty="0"/>
              <a:t>과 같은 </a:t>
            </a:r>
            <a:r>
              <a:rPr lang="ko-KR" altLang="ko-KR" dirty="0" err="1"/>
              <a:t>브랜치로부터</a:t>
            </a:r>
            <a:r>
              <a:rPr lang="ko-KR" altLang="ko-KR" dirty="0"/>
              <a:t> </a:t>
            </a:r>
            <a:r>
              <a:rPr lang="ko-KR" altLang="ko-KR" dirty="0" err="1"/>
              <a:t>릴리즈되며</a:t>
            </a:r>
            <a:r>
              <a:rPr lang="en-US" altLang="ko-KR" dirty="0"/>
              <a:t>, </a:t>
            </a:r>
            <a:r>
              <a:rPr lang="ko-KR" altLang="ko-KR" dirty="0"/>
              <a:t>대개의 경우</a:t>
            </a:r>
            <a:r>
              <a:rPr lang="en-US" altLang="ko-KR" dirty="0"/>
              <a:t> MySQL</a:t>
            </a:r>
            <a:r>
              <a:rPr lang="ko-KR" altLang="ko-KR" dirty="0"/>
              <a:t>과 마찬가지로 동작한다</a:t>
            </a:r>
            <a:r>
              <a:rPr lang="en-US" altLang="ko-KR" dirty="0"/>
              <a:t>. MySQL</a:t>
            </a:r>
            <a:r>
              <a:rPr lang="ko-KR" altLang="ko-KR" dirty="0"/>
              <a:t>의 모든 명령어</a:t>
            </a:r>
            <a:r>
              <a:rPr lang="en-US" altLang="ko-KR" dirty="0"/>
              <a:t>, </a:t>
            </a:r>
            <a:r>
              <a:rPr lang="ko-KR" altLang="ko-KR" dirty="0"/>
              <a:t>인터페이스</a:t>
            </a:r>
            <a:r>
              <a:rPr lang="en-US" altLang="ko-KR" dirty="0"/>
              <a:t>, </a:t>
            </a:r>
            <a:r>
              <a:rPr lang="ko-KR" altLang="ko-KR" dirty="0"/>
              <a:t>라이브러리와</a:t>
            </a:r>
            <a:r>
              <a:rPr lang="en-US" altLang="ko-KR" dirty="0"/>
              <a:t> API</a:t>
            </a:r>
            <a:r>
              <a:rPr lang="ko-KR" altLang="ko-KR" dirty="0"/>
              <a:t>가</a:t>
            </a:r>
            <a:r>
              <a:rPr lang="en-US" altLang="ko-KR" dirty="0"/>
              <a:t> MariaDB</a:t>
            </a:r>
            <a:r>
              <a:rPr lang="ko-KR" altLang="ko-KR" dirty="0"/>
              <a:t>에도 존재한다</a:t>
            </a:r>
            <a:r>
              <a:rPr lang="en-US" altLang="ko-KR" dirty="0"/>
              <a:t>. </a:t>
            </a:r>
            <a:r>
              <a:rPr lang="ko-KR" altLang="ko-KR" dirty="0"/>
              <a:t>또한</a:t>
            </a:r>
            <a:r>
              <a:rPr lang="en-US" altLang="ko-KR" dirty="0"/>
              <a:t> MariaDB</a:t>
            </a:r>
            <a:r>
              <a:rPr lang="ko-KR" altLang="ko-KR" dirty="0"/>
              <a:t>로 데이터베이스를 변환할 필요도 없다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F0F362E-884C-48D1-9E70-F66EE5A0B636}"/>
              </a:ext>
            </a:extLst>
          </p:cNvPr>
          <p:cNvSpPr/>
          <p:nvPr/>
        </p:nvSpPr>
        <p:spPr>
          <a:xfrm>
            <a:off x="349623" y="4529200"/>
            <a:ext cx="11358283" cy="210468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b="1" dirty="0"/>
              <a:t>MariaDB site </a:t>
            </a:r>
          </a:p>
          <a:p>
            <a:r>
              <a:rPr lang="en-US" altLang="ko-KR" dirty="0">
                <a:ea typeface="조선일보명조" panose="02030304000000000000" pitchFamily="18" charset="-127"/>
                <a:cs typeface="조선일보명조" panose="02030304000000000000" pitchFamily="18" charset="-127"/>
                <a:hlinkClick r:id="rId3"/>
              </a:rPr>
              <a:t>https://www.python.org/</a:t>
            </a:r>
            <a:endParaRPr lang="en-US" altLang="ko-KR" dirty="0"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r>
              <a:rPr lang="en-US" altLang="ko-KR" dirty="0"/>
              <a:t> </a:t>
            </a:r>
            <a:endParaRPr lang="ko-KR" altLang="ko-KR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2AA7B08A-E0AB-4FCF-A47E-C5E89F0CC4B6}"/>
              </a:ext>
            </a:extLst>
          </p:cNvPr>
          <p:cNvGrpSpPr/>
          <p:nvPr/>
        </p:nvGrpSpPr>
        <p:grpSpPr>
          <a:xfrm>
            <a:off x="349623" y="1563190"/>
            <a:ext cx="1870685" cy="2823882"/>
            <a:chOff x="4148764" y="2652260"/>
            <a:chExt cx="1870685" cy="2823882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32671FD3-A5AE-4D55-A961-319A01EBA055}"/>
                </a:ext>
              </a:extLst>
            </p:cNvPr>
            <p:cNvGrpSpPr/>
            <p:nvPr/>
          </p:nvGrpSpPr>
          <p:grpSpPr>
            <a:xfrm>
              <a:off x="4148764" y="2652260"/>
              <a:ext cx="1870685" cy="2823882"/>
              <a:chOff x="1700944" y="1867157"/>
              <a:chExt cx="1870685" cy="2823882"/>
            </a:xfrm>
          </p:grpSpPr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F0214E57-C967-47CB-B257-658F6D3221C6}"/>
                  </a:ext>
                </a:extLst>
              </p:cNvPr>
              <p:cNvSpPr/>
              <p:nvPr/>
            </p:nvSpPr>
            <p:spPr>
              <a:xfrm>
                <a:off x="1700944" y="1867157"/>
                <a:ext cx="1864659" cy="2823882"/>
              </a:xfrm>
              <a:prstGeom prst="rect">
                <a:avLst/>
              </a:prstGeom>
              <a:noFill/>
              <a:ln w="1905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426AC91B-3FF7-494C-AE11-2B1304078183}"/>
                  </a:ext>
                </a:extLst>
              </p:cNvPr>
              <p:cNvSpPr/>
              <p:nvPr/>
            </p:nvSpPr>
            <p:spPr>
              <a:xfrm>
                <a:off x="1706970" y="4260734"/>
                <a:ext cx="1864659" cy="430305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algn="ctr">
                  <a:lnSpc>
                    <a:spcPct val="150000"/>
                  </a:lnSpc>
                </a:pPr>
                <a:r>
                  <a:rPr lang="en-US" altLang="ko-KR" sz="1500" b="1">
                    <a:solidFill>
                      <a:schemeClr val="bg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10.1.38</a:t>
                </a:r>
                <a:endParaRPr lang="en-US" altLang="ko-KR" sz="1500" b="1" dirty="0">
                  <a:solidFill>
                    <a:schemeClr val="bg1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</p:grpSp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044FDD70-64ED-4237-8D56-FCC975B52DA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633" r="-3633"/>
            <a:stretch/>
          </p:blipFill>
          <p:spPr>
            <a:xfrm>
              <a:off x="4148764" y="2652260"/>
              <a:ext cx="1864800" cy="536400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A27D9935-6B66-48ED-B9AF-6B04F09414C0}"/>
                </a:ext>
              </a:extLst>
            </p:cNvPr>
            <p:cNvPicPr>
              <a:picLocks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64106" y="3577036"/>
              <a:ext cx="1440000" cy="108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8920963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6884EF8-13B8-4906-AFA1-F7D11047E8A5}"/>
              </a:ext>
            </a:extLst>
          </p:cNvPr>
          <p:cNvSpPr/>
          <p:nvPr/>
        </p:nvSpPr>
        <p:spPr>
          <a:xfrm>
            <a:off x="349623" y="432111"/>
            <a:ext cx="125506" cy="80791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2E0AF2E-A9E8-4669-AA0E-A190B65FCAD7}"/>
              </a:ext>
            </a:extLst>
          </p:cNvPr>
          <p:cNvSpPr/>
          <p:nvPr/>
        </p:nvSpPr>
        <p:spPr>
          <a:xfrm>
            <a:off x="475129" y="333862"/>
            <a:ext cx="70283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T-SA: </a:t>
            </a:r>
            <a:r>
              <a:rPr lang="en-US" altLang="ko-KR" sz="24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Development Environment</a:t>
            </a:r>
            <a:r>
              <a:rPr lang="en-US" altLang="ko-KR" sz="28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</a:t>
            </a:r>
            <a:endParaRPr lang="ko-KR" altLang="en-US" sz="2400" b="1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8E709A0-853A-4DCC-908E-0927D452C587}"/>
              </a:ext>
            </a:extLst>
          </p:cNvPr>
          <p:cNvSpPr txBox="1"/>
          <p:nvPr/>
        </p:nvSpPr>
        <p:spPr>
          <a:xfrm>
            <a:off x="475129" y="916859"/>
            <a:ext cx="437972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500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조선일보명조" panose="02030304000000000000" pitchFamily="18" charset="-127"/>
              </a:rPr>
              <a:t>Twitter</a:t>
            </a:r>
            <a:r>
              <a:rPr lang="en-US" altLang="ko-KR" sz="1500" dirty="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Keyword Search API based Tweet Analysis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F0F362E-884C-48D1-9E70-F66EE5A0B636}"/>
              </a:ext>
            </a:extLst>
          </p:cNvPr>
          <p:cNvSpPr/>
          <p:nvPr/>
        </p:nvSpPr>
        <p:spPr>
          <a:xfrm>
            <a:off x="349623" y="1338273"/>
            <a:ext cx="5746377" cy="5295609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b="1" dirty="0"/>
              <a:t>MariaDB </a:t>
            </a:r>
            <a:r>
              <a:rPr lang="ko-KR" altLang="ko-KR" b="1" dirty="0"/>
              <a:t>설치</a:t>
            </a:r>
            <a:endParaRPr lang="ko-KR" altLang="ko-KR" dirty="0"/>
          </a:p>
          <a:p>
            <a:r>
              <a:rPr lang="en-US" altLang="ko-KR" dirty="0"/>
              <a:t>~$ </a:t>
            </a:r>
            <a:r>
              <a:rPr lang="en-US" altLang="ko-KR" dirty="0" err="1"/>
              <a:t>sudo</a:t>
            </a:r>
            <a:r>
              <a:rPr lang="en-US" altLang="ko-KR" dirty="0"/>
              <a:t> apt-get install </a:t>
            </a:r>
            <a:r>
              <a:rPr lang="en-US" altLang="ko-KR" u="sng" dirty="0" err="1"/>
              <a:t>mariadb</a:t>
            </a:r>
            <a:r>
              <a:rPr lang="en-US" altLang="ko-KR" u="sng" dirty="0"/>
              <a:t>-server</a:t>
            </a:r>
          </a:p>
          <a:p>
            <a:endParaRPr lang="en-US" altLang="ko-KR" sz="400" b="1" dirty="0"/>
          </a:p>
          <a:p>
            <a:r>
              <a:rPr lang="en-US" altLang="ko-KR" b="1" dirty="0"/>
              <a:t>MariaDB </a:t>
            </a:r>
            <a:r>
              <a:rPr lang="ko-KR" altLang="en-US" b="1" dirty="0"/>
              <a:t>권한 테이블 설정</a:t>
            </a:r>
            <a:endParaRPr lang="ko-KR" altLang="ko-KR" dirty="0"/>
          </a:p>
          <a:p>
            <a:r>
              <a:rPr lang="en-US" altLang="ko-KR" dirty="0"/>
              <a:t>~$ </a:t>
            </a:r>
            <a:r>
              <a:rPr lang="en-US" altLang="ko-KR" dirty="0" err="1"/>
              <a:t>sudo</a:t>
            </a:r>
            <a:r>
              <a:rPr lang="en-US" altLang="ko-KR" dirty="0"/>
              <a:t> </a:t>
            </a:r>
            <a:r>
              <a:rPr lang="en-US" altLang="ko-KR" u="sng" dirty="0" err="1"/>
              <a:t>mysql_secure_installation</a:t>
            </a:r>
            <a:endParaRPr lang="ko-KR" altLang="ko-KR" sz="400" dirty="0"/>
          </a:p>
          <a:p>
            <a:endParaRPr lang="en-US" altLang="ko-KR" sz="400" u="sng" dirty="0"/>
          </a:p>
          <a:p>
            <a:r>
              <a:rPr lang="en-US" altLang="ko-KR" b="1" dirty="0"/>
              <a:t>Version Check</a:t>
            </a:r>
          </a:p>
          <a:p>
            <a:r>
              <a:rPr lang="en-US" altLang="ko-KR" dirty="0"/>
              <a:t>~$ </a:t>
            </a:r>
            <a:r>
              <a:rPr lang="en-US" altLang="ko-KR" dirty="0" err="1"/>
              <a:t>mariadb</a:t>
            </a:r>
            <a:r>
              <a:rPr lang="en-US" altLang="ko-KR" dirty="0"/>
              <a:t> </a:t>
            </a:r>
            <a:r>
              <a:rPr lang="ko-KR" altLang="ko-KR" dirty="0"/>
              <a:t>–</a:t>
            </a:r>
            <a:r>
              <a:rPr lang="en-US" altLang="ko-KR" dirty="0"/>
              <a:t>version</a:t>
            </a:r>
            <a:endParaRPr lang="ko-KR" altLang="ko-KR" dirty="0"/>
          </a:p>
          <a:p>
            <a:r>
              <a:rPr lang="en-US" altLang="ko-KR" u="sng" dirty="0" err="1"/>
              <a:t>mariadb</a:t>
            </a:r>
            <a:r>
              <a:rPr lang="en-US" altLang="ko-KR" u="sng" dirty="0"/>
              <a:t> Ver 15.1 </a:t>
            </a:r>
            <a:r>
              <a:rPr lang="en-US" altLang="ko-KR" u="sng" dirty="0" err="1"/>
              <a:t>Distrib</a:t>
            </a:r>
            <a:r>
              <a:rPr lang="en-US" altLang="ko-KR" u="sng" dirty="0"/>
              <a:t> 10.1.38-MariaDB, for </a:t>
            </a:r>
            <a:r>
              <a:rPr lang="en-US" altLang="ko-KR" u="sng" dirty="0" err="1"/>
              <a:t>debian</a:t>
            </a:r>
            <a:r>
              <a:rPr lang="en-US" altLang="ko-KR" u="sng" dirty="0"/>
              <a:t>-</a:t>
            </a:r>
            <a:r>
              <a:rPr lang="en-US" altLang="ko-KR" u="sng" dirty="0" err="1"/>
              <a:t>linux</a:t>
            </a:r>
            <a:r>
              <a:rPr lang="en-US" altLang="ko-KR" u="sng" dirty="0"/>
              <a:t>-gnu (x86_64) using </a:t>
            </a:r>
            <a:r>
              <a:rPr lang="en-US" altLang="ko-KR" u="sng" dirty="0" err="1"/>
              <a:t>readline</a:t>
            </a:r>
            <a:r>
              <a:rPr lang="en-US" altLang="ko-KR" u="sng" dirty="0"/>
              <a:t> 5.2</a:t>
            </a:r>
          </a:p>
          <a:p>
            <a:endParaRPr lang="ko-KR" altLang="ko-KR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928ABE7-5827-4698-9086-AA59CBC8FAAA}"/>
              </a:ext>
            </a:extLst>
          </p:cNvPr>
          <p:cNvSpPr/>
          <p:nvPr/>
        </p:nvSpPr>
        <p:spPr>
          <a:xfrm>
            <a:off x="6366934" y="1338273"/>
            <a:ext cx="5475444" cy="5295609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b="1" dirty="0"/>
              <a:t>Enter current password for root (enter for none)</a:t>
            </a:r>
            <a:r>
              <a:rPr lang="en-US" altLang="ko-KR" dirty="0"/>
              <a:t> </a:t>
            </a:r>
            <a:r>
              <a:rPr lang="ko-KR" altLang="ko-KR" dirty="0"/>
              <a:t>→</a:t>
            </a:r>
            <a:r>
              <a:rPr lang="en-US" altLang="ko-KR" dirty="0"/>
              <a:t> </a:t>
            </a:r>
            <a:r>
              <a:rPr lang="en-US" altLang="ko-KR" dirty="0" err="1"/>
              <a:t>MariaDb</a:t>
            </a:r>
            <a:r>
              <a:rPr lang="ko-KR" altLang="ko-KR" dirty="0"/>
              <a:t>의</a:t>
            </a:r>
            <a:r>
              <a:rPr lang="en-US" altLang="ko-KR" dirty="0"/>
              <a:t> root</a:t>
            </a:r>
            <a:r>
              <a:rPr lang="ko-KR" altLang="ko-KR" dirty="0"/>
              <a:t>계정은 쉘</a:t>
            </a:r>
            <a:r>
              <a:rPr lang="en-US" altLang="ko-KR" dirty="0"/>
              <a:t> </a:t>
            </a:r>
            <a:r>
              <a:rPr lang="ko-KR" altLang="ko-KR" dirty="0"/>
              <a:t>인증이 기본적으로 </a:t>
            </a:r>
            <a:r>
              <a:rPr lang="ko-KR" altLang="en-US" dirty="0"/>
              <a:t>설</a:t>
            </a:r>
            <a:r>
              <a:rPr lang="ko-KR" altLang="ko-KR" dirty="0"/>
              <a:t>정되므로 </a:t>
            </a:r>
            <a:r>
              <a:rPr lang="en-US" altLang="ko-KR" dirty="0"/>
              <a:t>root</a:t>
            </a:r>
            <a:r>
              <a:rPr lang="ko-KR" altLang="ko-KR" dirty="0"/>
              <a:t>계정으로 실행됐다면 비밀번호 없이</a:t>
            </a:r>
            <a:r>
              <a:rPr lang="en-US" altLang="ko-KR" dirty="0"/>
              <a:t>(Enter) </a:t>
            </a:r>
            <a:r>
              <a:rPr lang="ko-KR" altLang="ko-KR" dirty="0"/>
              <a:t>아니면 비밀번호 입력</a:t>
            </a:r>
            <a:endParaRPr lang="en-US" altLang="ko-KR" dirty="0"/>
          </a:p>
          <a:p>
            <a:endParaRPr lang="en-US" altLang="ko-KR" sz="400" dirty="0"/>
          </a:p>
          <a:p>
            <a:r>
              <a:rPr lang="en-US" altLang="ko-KR" b="1" dirty="0"/>
              <a:t>Set root password? [Y/n]</a:t>
            </a:r>
            <a:r>
              <a:rPr lang="en-US" altLang="ko-KR" dirty="0"/>
              <a:t> </a:t>
            </a:r>
            <a:r>
              <a:rPr lang="ko-KR" altLang="ko-KR" dirty="0"/>
              <a:t>→ 따로 패스워드를 </a:t>
            </a:r>
            <a:r>
              <a:rPr lang="ko-KR" altLang="en-US" dirty="0"/>
              <a:t>설</a:t>
            </a:r>
            <a:r>
              <a:rPr lang="ko-KR" altLang="ko-KR" dirty="0"/>
              <a:t>정하고 싶으면</a:t>
            </a:r>
            <a:r>
              <a:rPr lang="en-US" altLang="ko-KR" dirty="0"/>
              <a:t> Y, root</a:t>
            </a:r>
            <a:r>
              <a:rPr lang="ko-KR" altLang="ko-KR" dirty="0"/>
              <a:t>그대로 사용</a:t>
            </a:r>
            <a:r>
              <a:rPr lang="en-US" altLang="ko-KR" dirty="0"/>
              <a:t> </a:t>
            </a:r>
            <a:r>
              <a:rPr lang="ko-KR" altLang="ko-KR" dirty="0" err="1"/>
              <a:t>할려면</a:t>
            </a:r>
            <a:r>
              <a:rPr lang="en-US" altLang="ko-KR" dirty="0"/>
              <a:t> n</a:t>
            </a:r>
          </a:p>
          <a:p>
            <a:endParaRPr lang="en-US" altLang="ko-KR" sz="400" dirty="0"/>
          </a:p>
          <a:p>
            <a:r>
              <a:rPr lang="en-US" altLang="ko-KR" b="1" dirty="0"/>
              <a:t>Remove anonymous users? [Y/n]</a:t>
            </a:r>
            <a:r>
              <a:rPr lang="en-US" altLang="ko-KR" dirty="0"/>
              <a:t> </a:t>
            </a:r>
            <a:r>
              <a:rPr lang="ko-KR" altLang="ko-KR" dirty="0"/>
              <a:t>→ 익명 사용자를 삭제</a:t>
            </a:r>
            <a:r>
              <a:rPr lang="en-US" altLang="ko-KR" dirty="0"/>
              <a:t> </a:t>
            </a:r>
            <a:r>
              <a:rPr lang="ko-KR" altLang="ko-KR" dirty="0"/>
              <a:t>할지</a:t>
            </a:r>
            <a:r>
              <a:rPr lang="en-US" altLang="ko-KR" dirty="0"/>
              <a:t> </a:t>
            </a:r>
            <a:r>
              <a:rPr lang="ko-KR" altLang="ko-KR" dirty="0"/>
              <a:t>여부</a:t>
            </a:r>
            <a:endParaRPr lang="en-US" altLang="ko-KR" dirty="0"/>
          </a:p>
          <a:p>
            <a:r>
              <a:rPr lang="en-US" altLang="ko-KR" b="1" dirty="0"/>
              <a:t>Disallow root login remotely? [Y/n]</a:t>
            </a:r>
            <a:r>
              <a:rPr lang="en-US" altLang="ko-KR" dirty="0"/>
              <a:t> </a:t>
            </a:r>
            <a:r>
              <a:rPr lang="ko-KR" altLang="ko-KR" dirty="0"/>
              <a:t>→ 원격 접속으로 루트 로그인 허용 여부</a:t>
            </a:r>
            <a:endParaRPr lang="en-US" altLang="ko-KR" sz="400" dirty="0"/>
          </a:p>
          <a:p>
            <a:r>
              <a:rPr lang="en-US" altLang="ko-KR" b="1" dirty="0"/>
              <a:t>Remove test database and access to it? [Y/n]</a:t>
            </a:r>
            <a:r>
              <a:rPr lang="en-US" altLang="ko-KR" dirty="0"/>
              <a:t> </a:t>
            </a:r>
            <a:r>
              <a:rPr lang="ko-KR" altLang="ko-KR" dirty="0"/>
              <a:t>→ 테스트 데이터베이스 삭제 여부</a:t>
            </a:r>
            <a:endParaRPr lang="en-US" altLang="ko-KR" dirty="0"/>
          </a:p>
          <a:p>
            <a:endParaRPr lang="en-US" altLang="ko-KR" sz="400" dirty="0"/>
          </a:p>
          <a:p>
            <a:r>
              <a:rPr lang="en-US" altLang="ko-KR" b="1" dirty="0"/>
              <a:t>Reload privilege tables now? [Y/n]</a:t>
            </a:r>
            <a:r>
              <a:rPr lang="en-US" altLang="ko-KR" dirty="0"/>
              <a:t> </a:t>
            </a:r>
            <a:r>
              <a:rPr lang="ko-KR" altLang="ko-KR" dirty="0"/>
              <a:t>→ 지금까지 작성한 권한 테이블을 적용 여부</a:t>
            </a:r>
          </a:p>
        </p:txBody>
      </p:sp>
    </p:spTree>
    <p:extLst>
      <p:ext uri="{BB962C8B-B14F-4D97-AF65-F5344CB8AC3E}">
        <p14:creationId xmlns:p14="http://schemas.microsoft.com/office/powerpoint/2010/main" val="32310589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6884EF8-13B8-4906-AFA1-F7D11047E8A5}"/>
              </a:ext>
            </a:extLst>
          </p:cNvPr>
          <p:cNvSpPr/>
          <p:nvPr/>
        </p:nvSpPr>
        <p:spPr>
          <a:xfrm>
            <a:off x="349623" y="432111"/>
            <a:ext cx="125506" cy="80791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2E0AF2E-A9E8-4669-AA0E-A190B65FCAD7}"/>
              </a:ext>
            </a:extLst>
          </p:cNvPr>
          <p:cNvSpPr/>
          <p:nvPr/>
        </p:nvSpPr>
        <p:spPr>
          <a:xfrm>
            <a:off x="475129" y="333862"/>
            <a:ext cx="702833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T-SA: </a:t>
            </a:r>
            <a:r>
              <a:rPr lang="en-US" altLang="ko-KR" sz="24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Purpose of Development</a:t>
            </a:r>
            <a:endParaRPr lang="en-US" altLang="ko-KR" sz="2800" b="1" dirty="0">
              <a:solidFill>
                <a:sysClr val="windowText" lastClr="000000"/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r>
              <a:rPr lang="en-US" altLang="ko-KR" sz="28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</a:t>
            </a:r>
            <a:endParaRPr lang="ko-KR" altLang="en-US" sz="2400" b="1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88DA41DA-B3D4-40AC-B783-1BA36D646E40}"/>
              </a:ext>
            </a:extLst>
          </p:cNvPr>
          <p:cNvSpPr/>
          <p:nvPr/>
        </p:nvSpPr>
        <p:spPr>
          <a:xfrm>
            <a:off x="180600" y="3882258"/>
            <a:ext cx="11830800" cy="948452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23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To Compare and analyze the number of tweets and candidates mentioned.</a:t>
            </a:r>
            <a:endParaRPr lang="ko-KR" altLang="en-US" sz="2300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C145A25-65DF-43EB-B3FE-F3C89C586C31}"/>
              </a:ext>
            </a:extLst>
          </p:cNvPr>
          <p:cNvSpPr/>
          <p:nvPr/>
        </p:nvSpPr>
        <p:spPr>
          <a:xfrm>
            <a:off x="180600" y="4950118"/>
            <a:ext cx="11830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* During the campaign period (2017.04.18 to 2017.05.10; from the day after the candidate registration deadline on the 22nd to the day of the election)</a:t>
            </a:r>
            <a:endParaRPr lang="ko-KR" altLang="en-US" sz="1400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3F4B222F-5DB2-41C4-B86E-94063FFABE96}"/>
              </a:ext>
            </a:extLst>
          </p:cNvPr>
          <p:cNvSpPr/>
          <p:nvPr/>
        </p:nvSpPr>
        <p:spPr>
          <a:xfrm>
            <a:off x="180600" y="2412040"/>
            <a:ext cx="11830800" cy="948452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23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Collects tweets with keywords related to candidates during the 19th presidential campaign</a:t>
            </a:r>
            <a:endParaRPr lang="ko-KR" altLang="en-US" sz="2300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8E709A0-853A-4DCC-908E-0927D452C587}"/>
              </a:ext>
            </a:extLst>
          </p:cNvPr>
          <p:cNvSpPr txBox="1"/>
          <p:nvPr/>
        </p:nvSpPr>
        <p:spPr>
          <a:xfrm>
            <a:off x="475129" y="916859"/>
            <a:ext cx="67762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2">
                    <a:lumMod val="7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Twitter keyword Search API based the 19</a:t>
            </a:r>
            <a:r>
              <a:rPr lang="en-US" altLang="ko-KR" sz="1600" b="1" baseline="30000" dirty="0">
                <a:solidFill>
                  <a:schemeClr val="bg2">
                    <a:lumMod val="7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th</a:t>
            </a:r>
            <a:r>
              <a:rPr lang="en-US" altLang="ko-KR" sz="1600" b="1" dirty="0">
                <a:solidFill>
                  <a:schemeClr val="bg2">
                    <a:lumMod val="7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President Election Vote Analysis</a:t>
            </a:r>
          </a:p>
        </p:txBody>
      </p:sp>
    </p:spTree>
    <p:extLst>
      <p:ext uri="{BB962C8B-B14F-4D97-AF65-F5344CB8AC3E}">
        <p14:creationId xmlns:p14="http://schemas.microsoft.com/office/powerpoint/2010/main" val="266144895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6884EF8-13B8-4906-AFA1-F7D11047E8A5}"/>
              </a:ext>
            </a:extLst>
          </p:cNvPr>
          <p:cNvSpPr/>
          <p:nvPr/>
        </p:nvSpPr>
        <p:spPr>
          <a:xfrm>
            <a:off x="349623" y="432111"/>
            <a:ext cx="125506" cy="80791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2E0AF2E-A9E8-4669-AA0E-A190B65FCAD7}"/>
              </a:ext>
            </a:extLst>
          </p:cNvPr>
          <p:cNvSpPr/>
          <p:nvPr/>
        </p:nvSpPr>
        <p:spPr>
          <a:xfrm>
            <a:off x="475129" y="333862"/>
            <a:ext cx="70283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T-SA: </a:t>
            </a:r>
            <a:r>
              <a:rPr lang="en-US" altLang="ko-KR" sz="24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Development Environment</a:t>
            </a:r>
            <a:r>
              <a:rPr lang="en-US" altLang="ko-KR" sz="28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</a:t>
            </a:r>
            <a:endParaRPr lang="ko-KR" altLang="en-US" sz="2400" b="1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8E709A0-853A-4DCC-908E-0927D452C587}"/>
              </a:ext>
            </a:extLst>
          </p:cNvPr>
          <p:cNvSpPr txBox="1"/>
          <p:nvPr/>
        </p:nvSpPr>
        <p:spPr>
          <a:xfrm>
            <a:off x="475129" y="916859"/>
            <a:ext cx="437972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500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조선일보명조" panose="02030304000000000000" pitchFamily="18" charset="-127"/>
              </a:rPr>
              <a:t>Twitter</a:t>
            </a:r>
            <a:r>
              <a:rPr lang="en-US" altLang="ko-KR" sz="1500" dirty="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Keyword Search API based Tweet Analysis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C0CEE3F-124D-4B16-8F60-1D47716DCE7B}"/>
              </a:ext>
            </a:extLst>
          </p:cNvPr>
          <p:cNvSpPr/>
          <p:nvPr/>
        </p:nvSpPr>
        <p:spPr>
          <a:xfrm>
            <a:off x="4512972" y="1563190"/>
            <a:ext cx="7194934" cy="282388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/>
              <a:t>- </a:t>
            </a:r>
            <a:r>
              <a:rPr lang="ko-KR" altLang="ko-KR" dirty="0"/>
              <a:t>이클립스</a:t>
            </a:r>
            <a:r>
              <a:rPr lang="en-US" altLang="ko-KR" dirty="0"/>
              <a:t>(Eclipse)</a:t>
            </a:r>
            <a:r>
              <a:rPr lang="ko-KR" altLang="ko-KR" dirty="0"/>
              <a:t>는 다양한 플랫폼에서 쓸 수 있으며</a:t>
            </a:r>
            <a:r>
              <a:rPr lang="en-US" altLang="ko-KR" dirty="0"/>
              <a:t>, </a:t>
            </a:r>
            <a:r>
              <a:rPr lang="ko-KR" altLang="ko-KR" dirty="0"/>
              <a:t>자바를 비롯한 다양한 언어를 지원하는 프로그래밍 통합 개발 환경을 목적으로 시작하였으나</a:t>
            </a:r>
            <a:r>
              <a:rPr lang="en-US" altLang="ko-KR" dirty="0"/>
              <a:t>, </a:t>
            </a:r>
            <a:r>
              <a:rPr lang="ko-KR" altLang="ko-KR" dirty="0"/>
              <a:t>현재는</a:t>
            </a:r>
            <a:r>
              <a:rPr lang="en-US" altLang="ko-KR" dirty="0"/>
              <a:t> OSGi(Open Service Gateway initiative)</a:t>
            </a:r>
            <a:r>
              <a:rPr lang="ko-KR" altLang="ko-KR" dirty="0"/>
              <a:t>를 도입하여</a:t>
            </a:r>
            <a:r>
              <a:rPr lang="en-US" altLang="ko-KR" dirty="0"/>
              <a:t>, </a:t>
            </a:r>
            <a:r>
              <a:rPr lang="ko-KR" altLang="ko-KR" dirty="0"/>
              <a:t>범용 응용 소프트웨어 플랫폼으로 진화하였다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/>
              <a:t>- OpenJDK</a:t>
            </a:r>
            <a:r>
              <a:rPr lang="ko-KR" altLang="ko-KR" dirty="0"/>
              <a:t>는</a:t>
            </a:r>
            <a:r>
              <a:rPr lang="en-US" altLang="ko-KR" dirty="0"/>
              <a:t> Java SE (Standard Edition) </a:t>
            </a:r>
            <a:r>
              <a:rPr lang="ko-KR" altLang="ko-KR" dirty="0"/>
              <a:t>기반의 오픈 소스</a:t>
            </a:r>
            <a:r>
              <a:rPr lang="en-US" altLang="ko-KR" dirty="0"/>
              <a:t> JDK</a:t>
            </a:r>
            <a:r>
              <a:rPr lang="ko-KR" altLang="ko-KR" dirty="0"/>
              <a:t>다</a:t>
            </a:r>
            <a:r>
              <a:rPr lang="en-US" altLang="ko-KR" dirty="0"/>
              <a:t>. 2006</a:t>
            </a:r>
            <a:r>
              <a:rPr lang="ko-KR" altLang="ko-KR" dirty="0"/>
              <a:t>년</a:t>
            </a:r>
            <a:r>
              <a:rPr lang="en-US" altLang="ko-KR" dirty="0"/>
              <a:t> Sun Micro System </a:t>
            </a:r>
            <a:r>
              <a:rPr lang="ko-KR" altLang="ko-KR" dirty="0"/>
              <a:t>은</a:t>
            </a:r>
            <a:r>
              <a:rPr lang="en-US" altLang="ko-KR" dirty="0"/>
              <a:t> Java</a:t>
            </a:r>
            <a:r>
              <a:rPr lang="ko-KR" altLang="ko-KR" dirty="0"/>
              <a:t>를 오픈 </a:t>
            </a:r>
            <a:r>
              <a:rPr lang="ko-KR" altLang="ko-KR" dirty="0" err="1"/>
              <a:t>소스화한다고</a:t>
            </a:r>
            <a:r>
              <a:rPr lang="ko-KR" altLang="ko-KR" dirty="0"/>
              <a:t> 발표하였다</a:t>
            </a:r>
            <a:r>
              <a:rPr lang="en-US" altLang="ko-KR" dirty="0"/>
              <a:t>. </a:t>
            </a:r>
            <a:r>
              <a:rPr lang="ko-KR" altLang="ko-KR" dirty="0"/>
              <a:t>그리고 그해</a:t>
            </a:r>
            <a:r>
              <a:rPr lang="en-US" altLang="ko-KR" dirty="0"/>
              <a:t> 11</a:t>
            </a:r>
            <a:r>
              <a:rPr lang="ko-KR" altLang="ko-KR" dirty="0"/>
              <a:t>월</a:t>
            </a:r>
            <a:r>
              <a:rPr lang="en-US" altLang="ko-KR" dirty="0"/>
              <a:t> </a:t>
            </a:r>
            <a:r>
              <a:rPr lang="en-US" altLang="ko-KR" dirty="0" err="1"/>
              <a:t>HotSpot</a:t>
            </a:r>
            <a:r>
              <a:rPr lang="en-US" altLang="ko-KR" dirty="0"/>
              <a:t> VM</a:t>
            </a:r>
            <a:r>
              <a:rPr lang="ko-KR" altLang="ko-KR" dirty="0"/>
              <a:t>과 컴파일러를</a:t>
            </a:r>
            <a:r>
              <a:rPr lang="en-US" altLang="ko-KR" dirty="0"/>
              <a:t> GNU General Public License(</a:t>
            </a:r>
            <a:r>
              <a:rPr lang="ko-KR" altLang="ko-KR" dirty="0"/>
              <a:t>이하</a:t>
            </a:r>
            <a:r>
              <a:rPr lang="en-US" altLang="ko-KR" dirty="0"/>
              <a:t> GPL)</a:t>
            </a:r>
            <a:r>
              <a:rPr lang="ko-KR" altLang="ko-KR" dirty="0"/>
              <a:t>로 풀었다</a:t>
            </a:r>
            <a:r>
              <a:rPr lang="en-US" altLang="ko-KR" dirty="0"/>
              <a:t>. </a:t>
            </a:r>
            <a:endParaRPr lang="ko-KR" altLang="ko-KR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F0F362E-884C-48D1-9E70-F66EE5A0B636}"/>
              </a:ext>
            </a:extLst>
          </p:cNvPr>
          <p:cNvSpPr/>
          <p:nvPr/>
        </p:nvSpPr>
        <p:spPr>
          <a:xfrm>
            <a:off x="349623" y="4529200"/>
            <a:ext cx="11358283" cy="210468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b="1" dirty="0"/>
              <a:t>OpenJDK </a:t>
            </a:r>
            <a:r>
              <a:rPr lang="ko-KR" altLang="ko-KR" b="1" dirty="0"/>
              <a:t>설치</a:t>
            </a:r>
            <a:endParaRPr lang="ko-KR" altLang="ko-KR" dirty="0"/>
          </a:p>
          <a:p>
            <a:r>
              <a:rPr lang="en-US" altLang="ko-KR" sz="1600" dirty="0"/>
              <a:t>~$ </a:t>
            </a:r>
            <a:r>
              <a:rPr lang="en-US" altLang="ko-KR" sz="1600" dirty="0" err="1"/>
              <a:t>sudo</a:t>
            </a:r>
            <a:r>
              <a:rPr lang="en-US" altLang="ko-KR" sz="1600" dirty="0"/>
              <a:t> apt-get install </a:t>
            </a:r>
            <a:r>
              <a:rPr lang="en-US" altLang="ko-KR" sz="1600" u="sng" dirty="0"/>
              <a:t>openjdk-8-jdk</a:t>
            </a:r>
          </a:p>
          <a:p>
            <a:endParaRPr lang="en-US" altLang="ko-KR" sz="400" u="sng" dirty="0"/>
          </a:p>
          <a:p>
            <a:r>
              <a:rPr lang="en-US" altLang="ko-KR" b="1" dirty="0"/>
              <a:t>Version Check</a:t>
            </a:r>
          </a:p>
          <a:p>
            <a:r>
              <a:rPr lang="en-US" altLang="ko-KR" sz="1600" dirty="0"/>
              <a:t>~$ java –version</a:t>
            </a:r>
          </a:p>
          <a:p>
            <a:r>
              <a:rPr lang="en-US" altLang="ko-KR" sz="1400" dirty="0" err="1"/>
              <a:t>openjdk</a:t>
            </a:r>
            <a:r>
              <a:rPr lang="en-US" altLang="ko-KR" sz="1400" dirty="0"/>
              <a:t> version "1.8.0_191"</a:t>
            </a:r>
            <a:endParaRPr lang="ko-KR" altLang="ko-KR" sz="1400" dirty="0"/>
          </a:p>
          <a:p>
            <a:r>
              <a:rPr lang="en-US" altLang="ko-KR" sz="1400" dirty="0"/>
              <a:t>OpenJDK Runtime Environment (build 1.8.0_191-8u191-b12-2ubuntu0.18.04.1-b12)</a:t>
            </a:r>
            <a:endParaRPr lang="ko-KR" altLang="ko-KR" sz="1400" dirty="0"/>
          </a:p>
          <a:p>
            <a:r>
              <a:rPr lang="en-US" altLang="ko-KR" sz="1400" dirty="0"/>
              <a:t>OpenJDK 64-Bit Server VM (build 25.191-b12, mixed mode)</a:t>
            </a:r>
            <a:endParaRPr lang="ko-KR" altLang="ko-KR" sz="1400" dirty="0"/>
          </a:p>
          <a:p>
            <a:endParaRPr lang="ko-KR" altLang="ko-KR" sz="1600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05316CF0-CA85-49C2-AFFB-A971E94A696C}"/>
              </a:ext>
            </a:extLst>
          </p:cNvPr>
          <p:cNvGrpSpPr/>
          <p:nvPr/>
        </p:nvGrpSpPr>
        <p:grpSpPr>
          <a:xfrm>
            <a:off x="2435984" y="1563190"/>
            <a:ext cx="1870685" cy="2823882"/>
            <a:chOff x="6156097" y="2457450"/>
            <a:chExt cx="1870685" cy="2823882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51DF3726-CED8-4A80-8F75-8C1EC53B4EB1}"/>
                </a:ext>
              </a:extLst>
            </p:cNvPr>
            <p:cNvGrpSpPr/>
            <p:nvPr/>
          </p:nvGrpSpPr>
          <p:grpSpPr>
            <a:xfrm>
              <a:off x="6156097" y="2457450"/>
              <a:ext cx="1870685" cy="2823882"/>
              <a:chOff x="1700944" y="1867157"/>
              <a:chExt cx="1870685" cy="2823882"/>
            </a:xfrm>
          </p:grpSpPr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FB7353CA-B093-49D3-A630-4062CCA9A522}"/>
                  </a:ext>
                </a:extLst>
              </p:cNvPr>
              <p:cNvSpPr/>
              <p:nvPr/>
            </p:nvSpPr>
            <p:spPr>
              <a:xfrm>
                <a:off x="1700944" y="1867157"/>
                <a:ext cx="1864659" cy="2823882"/>
              </a:xfrm>
              <a:prstGeom prst="rect">
                <a:avLst/>
              </a:prstGeom>
              <a:noFill/>
              <a:ln w="1905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438160E2-CEFE-41AD-8670-9A85EF2C8E54}"/>
                  </a:ext>
                </a:extLst>
              </p:cNvPr>
              <p:cNvSpPr/>
              <p:nvPr/>
            </p:nvSpPr>
            <p:spPr>
              <a:xfrm>
                <a:off x="1706970" y="4260734"/>
                <a:ext cx="1864659" cy="430305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algn="ctr">
                  <a:lnSpc>
                    <a:spcPct val="150000"/>
                  </a:lnSpc>
                </a:pPr>
                <a:r>
                  <a:rPr lang="en-US" altLang="ko-KR" sz="1500" b="1">
                    <a:solidFill>
                      <a:schemeClr val="bg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2019-03(4.11)</a:t>
                </a:r>
                <a:endParaRPr lang="en-US" altLang="ko-KR" sz="1500" b="1" dirty="0">
                  <a:solidFill>
                    <a:schemeClr val="bg1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</p:grpSp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C7D21208-F738-4170-8EF7-DA721244D65C}"/>
                </a:ext>
              </a:extLst>
            </p:cNvPr>
            <p:cNvPicPr>
              <a:picLocks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71439" y="3202226"/>
              <a:ext cx="1440000" cy="1440000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76CF0E3A-6B7F-4F0E-8915-35588BBF2F7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565" t="-11402" r="-4444" b="-8848"/>
            <a:stretch/>
          </p:blipFill>
          <p:spPr>
            <a:xfrm>
              <a:off x="6156097" y="2457450"/>
              <a:ext cx="1864800" cy="536400"/>
            </a:xfrm>
            <a:prstGeom prst="rect">
              <a:avLst/>
            </a:prstGeom>
          </p:spPr>
        </p:pic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7293062F-6CD2-4C07-BB2F-70EA0F952E10}"/>
              </a:ext>
            </a:extLst>
          </p:cNvPr>
          <p:cNvGrpSpPr/>
          <p:nvPr/>
        </p:nvGrpSpPr>
        <p:grpSpPr>
          <a:xfrm>
            <a:off x="349623" y="1563190"/>
            <a:ext cx="1874032" cy="2823882"/>
            <a:chOff x="4141867" y="2457450"/>
            <a:chExt cx="1874032" cy="2823882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6D22666F-088D-43AE-8379-B16317C5BD1F}"/>
                </a:ext>
              </a:extLst>
            </p:cNvPr>
            <p:cNvSpPr/>
            <p:nvPr/>
          </p:nvSpPr>
          <p:spPr>
            <a:xfrm>
              <a:off x="4141867" y="2457450"/>
              <a:ext cx="1864659" cy="2823882"/>
            </a:xfrm>
            <a:prstGeom prst="rect">
              <a:avLst/>
            </a:prstGeom>
            <a:noFill/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8BCCCD46-7DBC-488F-9326-627AE9119FA6}"/>
                </a:ext>
              </a:extLst>
            </p:cNvPr>
            <p:cNvSpPr/>
            <p:nvPr/>
          </p:nvSpPr>
          <p:spPr>
            <a:xfrm>
              <a:off x="4147893" y="4851027"/>
              <a:ext cx="1864659" cy="430305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lnSpc>
                  <a:spcPct val="150000"/>
                </a:lnSpc>
              </a:pPr>
              <a:r>
                <a:rPr lang="en-US" altLang="ko-KR" sz="1500" b="1">
                  <a:solidFill>
                    <a:schemeClr val="bg1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1.8.0_191</a:t>
              </a:r>
              <a:endParaRPr lang="en-US" altLang="ko-KR" sz="1500" b="1" dirty="0">
                <a:solidFill>
                  <a:schemeClr val="bg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7D0F8CA9-C0DC-41CF-8BFA-0BF0E36BBA34}"/>
                </a:ext>
              </a:extLst>
            </p:cNvPr>
            <p:cNvPicPr>
              <a:picLocks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64" t="32076" r="938" b="32263"/>
            <a:stretch/>
          </p:blipFill>
          <p:spPr>
            <a:xfrm>
              <a:off x="4151099" y="2457450"/>
              <a:ext cx="1864800" cy="536400"/>
            </a:xfrm>
            <a:prstGeom prst="rect">
              <a:avLst/>
            </a:prstGeom>
          </p:spPr>
        </p:pic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226884E0-9B75-4017-858D-D6C11F91D0A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54196" y="3202226"/>
              <a:ext cx="1440000" cy="144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320201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6884EF8-13B8-4906-AFA1-F7D11047E8A5}"/>
              </a:ext>
            </a:extLst>
          </p:cNvPr>
          <p:cNvSpPr/>
          <p:nvPr/>
        </p:nvSpPr>
        <p:spPr>
          <a:xfrm>
            <a:off x="349623" y="432111"/>
            <a:ext cx="125506" cy="80791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2E0AF2E-A9E8-4669-AA0E-A190B65FCAD7}"/>
              </a:ext>
            </a:extLst>
          </p:cNvPr>
          <p:cNvSpPr/>
          <p:nvPr/>
        </p:nvSpPr>
        <p:spPr>
          <a:xfrm>
            <a:off x="475129" y="333862"/>
            <a:ext cx="70283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T-SA: </a:t>
            </a:r>
            <a:r>
              <a:rPr lang="en-US" altLang="ko-KR" sz="24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Development Environment</a:t>
            </a:r>
            <a:r>
              <a:rPr lang="en-US" altLang="ko-KR" sz="28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</a:t>
            </a:r>
            <a:endParaRPr lang="ko-KR" altLang="en-US" sz="2400" b="1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8E709A0-853A-4DCC-908E-0927D452C587}"/>
              </a:ext>
            </a:extLst>
          </p:cNvPr>
          <p:cNvSpPr txBox="1"/>
          <p:nvPr/>
        </p:nvSpPr>
        <p:spPr>
          <a:xfrm>
            <a:off x="475129" y="916859"/>
            <a:ext cx="437972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500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조선일보명조" panose="02030304000000000000" pitchFamily="18" charset="-127"/>
              </a:rPr>
              <a:t>Twitter</a:t>
            </a:r>
            <a:r>
              <a:rPr lang="en-US" altLang="ko-KR" sz="1500" dirty="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Keyword Search API based Tweet Analysis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F0F362E-884C-48D1-9E70-F66EE5A0B636}"/>
              </a:ext>
            </a:extLst>
          </p:cNvPr>
          <p:cNvSpPr/>
          <p:nvPr/>
        </p:nvSpPr>
        <p:spPr>
          <a:xfrm>
            <a:off x="349623" y="4529200"/>
            <a:ext cx="11358283" cy="210468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ko-KR" altLang="ko-KR" dirty="0"/>
              <a:t>아파치 </a:t>
            </a:r>
            <a:r>
              <a:rPr lang="ko-KR" altLang="ko-KR" dirty="0" err="1"/>
              <a:t>하둡</a:t>
            </a:r>
            <a:r>
              <a:rPr lang="en-US" altLang="ko-KR" dirty="0"/>
              <a:t>(Apache, High-Availability Distributed Object-Oriented Platform)</a:t>
            </a:r>
            <a:r>
              <a:rPr lang="ko-KR" altLang="ko-KR" dirty="0"/>
              <a:t>은 대량의 자료를 처리할 수 있는 큰 컴퓨터 클러스터에서 동작하는 분산 응용 프로그램을 지원하는 </a:t>
            </a:r>
            <a:r>
              <a:rPr lang="ko-KR" altLang="ko-KR" dirty="0" err="1"/>
              <a:t>프리웨어</a:t>
            </a:r>
            <a:r>
              <a:rPr lang="ko-KR" altLang="ko-KR" dirty="0"/>
              <a:t> 자바 소프트웨어 프레임워크이다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</a:t>
            </a:r>
          </a:p>
          <a:p>
            <a:pPr marL="285750" indent="-285750">
              <a:buFontTx/>
              <a:buChar char="-"/>
            </a:pPr>
            <a:r>
              <a:rPr lang="ko-KR" altLang="ko-KR" dirty="0" err="1"/>
              <a:t>스쿱</a:t>
            </a:r>
            <a:r>
              <a:rPr lang="en-US" altLang="ko-KR" dirty="0"/>
              <a:t>(Sqoop)</a:t>
            </a:r>
            <a:r>
              <a:rPr lang="ko-KR" altLang="ko-KR" dirty="0"/>
              <a:t>은 구조화된 관계형 데이터베이스와 아파치 </a:t>
            </a:r>
            <a:r>
              <a:rPr lang="ko-KR" altLang="ko-KR" dirty="0" err="1"/>
              <a:t>하둡</a:t>
            </a:r>
            <a:r>
              <a:rPr lang="ko-KR" altLang="ko-KR" dirty="0"/>
              <a:t> 간의 대용량 데이터들을 효율적으로 변환하여 주는</a:t>
            </a:r>
            <a:r>
              <a:rPr lang="en-US" altLang="ko-KR" dirty="0"/>
              <a:t> CLI(Command-Line Interface) </a:t>
            </a:r>
            <a:r>
              <a:rPr lang="ko-KR" altLang="ko-KR" dirty="0"/>
              <a:t>애플리케이션이다</a:t>
            </a:r>
            <a:r>
              <a:rPr lang="en-US" altLang="ko-KR" dirty="0"/>
              <a:t>.</a:t>
            </a:r>
            <a:endParaRPr lang="ko-KR" altLang="ko-KR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DDCCC285-3032-4AB1-A6C7-A9FE1746F133}"/>
              </a:ext>
            </a:extLst>
          </p:cNvPr>
          <p:cNvGrpSpPr/>
          <p:nvPr/>
        </p:nvGrpSpPr>
        <p:grpSpPr>
          <a:xfrm>
            <a:off x="352451" y="1425388"/>
            <a:ext cx="11547030" cy="3083860"/>
            <a:chOff x="352451" y="1425388"/>
            <a:chExt cx="11547030" cy="3083860"/>
          </a:xfrm>
        </p:grpSpPr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F9B6990E-45A9-44C9-A97C-3A9DC8B841A3}"/>
                </a:ext>
              </a:extLst>
            </p:cNvPr>
            <p:cNvGrpSpPr/>
            <p:nvPr/>
          </p:nvGrpSpPr>
          <p:grpSpPr>
            <a:xfrm>
              <a:off x="352451" y="1559719"/>
              <a:ext cx="1880242" cy="2823882"/>
              <a:chOff x="8170327" y="2457450"/>
              <a:chExt cx="1880242" cy="2823882"/>
            </a:xfrm>
          </p:grpSpPr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E562E69C-9482-42C2-A040-FCF6E87B4A10}"/>
                  </a:ext>
                </a:extLst>
              </p:cNvPr>
              <p:cNvSpPr/>
              <p:nvPr/>
            </p:nvSpPr>
            <p:spPr>
              <a:xfrm>
                <a:off x="8185910" y="4851027"/>
                <a:ext cx="1864659" cy="430305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algn="ctr">
                  <a:lnSpc>
                    <a:spcPct val="150000"/>
                  </a:lnSpc>
                </a:pPr>
                <a:r>
                  <a:rPr lang="en-US" altLang="ko-KR" sz="1500" b="1">
                    <a:solidFill>
                      <a:schemeClr val="bg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3.2.0</a:t>
                </a:r>
                <a:endParaRPr lang="en-US" altLang="ko-KR" sz="1500" b="1" dirty="0">
                  <a:solidFill>
                    <a:schemeClr val="bg1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pic>
            <p:nvPicPr>
              <p:cNvPr id="25" name="그림 24">
                <a:extLst>
                  <a:ext uri="{FF2B5EF4-FFF2-40B4-BE49-F238E27FC236}">
                    <a16:creationId xmlns:a16="http://schemas.microsoft.com/office/drawing/2014/main" id="{3FDF8316-3848-4921-B842-9DEAD06880F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392213" y="3475772"/>
                <a:ext cx="1440000" cy="892909"/>
              </a:xfrm>
              <a:prstGeom prst="rect">
                <a:avLst/>
              </a:prstGeom>
            </p:spPr>
          </p:pic>
          <p:pic>
            <p:nvPicPr>
              <p:cNvPr id="26" name="그림 25">
                <a:extLst>
                  <a:ext uri="{FF2B5EF4-FFF2-40B4-BE49-F238E27FC236}">
                    <a16:creationId xmlns:a16="http://schemas.microsoft.com/office/drawing/2014/main" id="{C78FC815-26B7-4997-BE24-74F8CFC3CFE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hqprint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9808" b="89853" l="8377" r="92549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70327" y="2457450"/>
                <a:ext cx="1864800" cy="536400"/>
              </a:xfrm>
              <a:prstGeom prst="rect">
                <a:avLst/>
              </a:prstGeom>
            </p:spPr>
          </p:pic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A10A1604-CCA4-47CA-BD20-FB041587CCC2}"/>
                  </a:ext>
                </a:extLst>
              </p:cNvPr>
              <p:cNvSpPr/>
              <p:nvPr/>
            </p:nvSpPr>
            <p:spPr>
              <a:xfrm>
                <a:off x="8179884" y="2457450"/>
                <a:ext cx="1864659" cy="2823882"/>
              </a:xfrm>
              <a:prstGeom prst="rect">
                <a:avLst/>
              </a:prstGeom>
              <a:noFill/>
              <a:ln w="1905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</p:grp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52F88462-038F-4F99-9384-DFF6FD8AE185}"/>
                </a:ext>
              </a:extLst>
            </p:cNvPr>
            <p:cNvGrpSpPr/>
            <p:nvPr/>
          </p:nvGrpSpPr>
          <p:grpSpPr>
            <a:xfrm>
              <a:off x="2445022" y="1559719"/>
              <a:ext cx="1870685" cy="2823882"/>
              <a:chOff x="10214300" y="2457450"/>
              <a:chExt cx="1870685" cy="2823882"/>
            </a:xfrm>
          </p:grpSpPr>
          <p:grpSp>
            <p:nvGrpSpPr>
              <p:cNvPr id="29" name="그룹 28">
                <a:extLst>
                  <a:ext uri="{FF2B5EF4-FFF2-40B4-BE49-F238E27FC236}">
                    <a16:creationId xmlns:a16="http://schemas.microsoft.com/office/drawing/2014/main" id="{E244D868-7601-44B4-9A5C-CA983C2CFECC}"/>
                  </a:ext>
                </a:extLst>
              </p:cNvPr>
              <p:cNvGrpSpPr/>
              <p:nvPr/>
            </p:nvGrpSpPr>
            <p:grpSpPr>
              <a:xfrm>
                <a:off x="10214300" y="2457450"/>
                <a:ext cx="1870685" cy="2823882"/>
                <a:chOff x="5175276" y="2652260"/>
                <a:chExt cx="1870685" cy="2823882"/>
              </a:xfrm>
            </p:grpSpPr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627BC91E-08BE-4D40-B46F-4B4D100D7768}"/>
                    </a:ext>
                  </a:extLst>
                </p:cNvPr>
                <p:cNvSpPr/>
                <p:nvPr/>
              </p:nvSpPr>
              <p:spPr>
                <a:xfrm>
                  <a:off x="5181302" y="5045837"/>
                  <a:ext cx="1864659" cy="430305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lvl="0" algn="ctr">
                    <a:lnSpc>
                      <a:spcPct val="150000"/>
                    </a:lnSpc>
                  </a:pPr>
                  <a:r>
                    <a:rPr lang="en-US" altLang="ko-KR" sz="1500" b="1" dirty="0">
                      <a:solidFill>
                        <a:schemeClr val="bg1"/>
                      </a:solidFill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1.4.7</a:t>
                  </a:r>
                </a:p>
              </p:txBody>
            </p:sp>
            <p:pic>
              <p:nvPicPr>
                <p:cNvPr id="32" name="그림 31">
                  <a:extLst>
                    <a:ext uri="{FF2B5EF4-FFF2-40B4-BE49-F238E27FC236}">
                      <a16:creationId xmlns:a16="http://schemas.microsoft.com/office/drawing/2014/main" id="{A2EE0118-2B4B-4E75-9040-830A4D17264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66852" y="3684197"/>
                  <a:ext cx="1440000" cy="892909"/>
                </a:xfrm>
                <a:prstGeom prst="rect">
                  <a:avLst/>
                </a:prstGeom>
              </p:spPr>
            </p:pic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28FF4CC9-A06B-47E6-9A2C-02A276E8AFAE}"/>
                    </a:ext>
                  </a:extLst>
                </p:cNvPr>
                <p:cNvSpPr/>
                <p:nvPr/>
              </p:nvSpPr>
              <p:spPr>
                <a:xfrm>
                  <a:off x="5175276" y="2652260"/>
                  <a:ext cx="1864659" cy="2823882"/>
                </a:xfrm>
                <a:prstGeom prst="rect">
                  <a:avLst/>
                </a:prstGeom>
                <a:noFill/>
                <a:ln w="1905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/>
                </a:p>
              </p:txBody>
            </p:sp>
          </p:grpSp>
          <p:pic>
            <p:nvPicPr>
              <p:cNvPr id="30" name="Picture 2" descr="sqoopì ëí ì´ë¯¸ì§ ê²ìê²°ê³¼">
                <a:extLst>
                  <a:ext uri="{FF2B5EF4-FFF2-40B4-BE49-F238E27FC236}">
                    <a16:creationId xmlns:a16="http://schemas.microsoft.com/office/drawing/2014/main" id="{D9DF961C-717D-4DCE-80A9-41D07597B69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304703" y="2585691"/>
                <a:ext cx="1642346" cy="43496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6C74F45D-F32D-431D-98CE-8BD2EC53715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21732" y="1425388"/>
              <a:ext cx="7577749" cy="3083860"/>
            </a:xfrm>
            <a:prstGeom prst="rect">
              <a:avLst/>
            </a:prstGeom>
          </p:spPr>
        </p:pic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C6A5D8C2-9860-4468-BC69-1E65180F80AB}"/>
              </a:ext>
            </a:extLst>
          </p:cNvPr>
          <p:cNvSpPr/>
          <p:nvPr/>
        </p:nvSpPr>
        <p:spPr>
          <a:xfrm>
            <a:off x="8023412" y="4023186"/>
            <a:ext cx="1792941" cy="36041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B3FE682A-D431-4B06-910D-0DBDF9877646}"/>
              </a:ext>
            </a:extLst>
          </p:cNvPr>
          <p:cNvSpPr/>
          <p:nvPr/>
        </p:nvSpPr>
        <p:spPr>
          <a:xfrm>
            <a:off x="6696636" y="3537125"/>
            <a:ext cx="5011270" cy="41617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D66AB1F6-B30A-4C9D-AC2A-7FA9B0E13426}"/>
              </a:ext>
            </a:extLst>
          </p:cNvPr>
          <p:cNvSpPr/>
          <p:nvPr/>
        </p:nvSpPr>
        <p:spPr>
          <a:xfrm>
            <a:off x="6683189" y="2578041"/>
            <a:ext cx="2380129" cy="41617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45B43C1A-4668-4150-94C7-7DA4D7F5539E}"/>
              </a:ext>
            </a:extLst>
          </p:cNvPr>
          <p:cNvCxnSpPr/>
          <p:nvPr/>
        </p:nvCxnSpPr>
        <p:spPr>
          <a:xfrm>
            <a:off x="8554720" y="4312920"/>
            <a:ext cx="36068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843065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6884EF8-13B8-4906-AFA1-F7D11047E8A5}"/>
              </a:ext>
            </a:extLst>
          </p:cNvPr>
          <p:cNvSpPr/>
          <p:nvPr/>
        </p:nvSpPr>
        <p:spPr>
          <a:xfrm>
            <a:off x="349623" y="432111"/>
            <a:ext cx="125506" cy="80791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2E0AF2E-A9E8-4669-AA0E-A190B65FCAD7}"/>
              </a:ext>
            </a:extLst>
          </p:cNvPr>
          <p:cNvSpPr/>
          <p:nvPr/>
        </p:nvSpPr>
        <p:spPr>
          <a:xfrm>
            <a:off x="475129" y="333862"/>
            <a:ext cx="70283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T-SA: </a:t>
            </a:r>
            <a:r>
              <a:rPr lang="en-US" altLang="ko-KR" sz="24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Development Environment</a:t>
            </a:r>
            <a:r>
              <a:rPr lang="en-US" altLang="ko-KR" sz="28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</a:t>
            </a:r>
            <a:endParaRPr lang="ko-KR" altLang="en-US" sz="2400" b="1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8E709A0-853A-4DCC-908E-0927D452C587}"/>
              </a:ext>
            </a:extLst>
          </p:cNvPr>
          <p:cNvSpPr txBox="1"/>
          <p:nvPr/>
        </p:nvSpPr>
        <p:spPr>
          <a:xfrm>
            <a:off x="475129" y="916859"/>
            <a:ext cx="437972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500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조선일보명조" panose="02030304000000000000" pitchFamily="18" charset="-127"/>
              </a:rPr>
              <a:t>Twitter</a:t>
            </a:r>
            <a:r>
              <a:rPr lang="en-US" altLang="ko-KR" sz="1500" dirty="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Keyword Search API based Tweet Analysis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F0F362E-884C-48D1-9E70-F66EE5A0B636}"/>
              </a:ext>
            </a:extLst>
          </p:cNvPr>
          <p:cNvSpPr/>
          <p:nvPr/>
        </p:nvSpPr>
        <p:spPr>
          <a:xfrm>
            <a:off x="349624" y="1338273"/>
            <a:ext cx="5568577" cy="4255283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2000" b="1" dirty="0"/>
              <a:t>Hadoop</a:t>
            </a:r>
            <a:endParaRPr lang="en-US" altLang="ko-KR" b="1" dirty="0"/>
          </a:p>
          <a:p>
            <a:pPr marL="342900" indent="-342900">
              <a:buAutoNum type="arabicPeriod"/>
            </a:pPr>
            <a:r>
              <a:rPr lang="en-US" altLang="ko-KR" sz="1600" b="1" dirty="0"/>
              <a:t>SSH(Secure Shell) </a:t>
            </a:r>
            <a:r>
              <a:rPr lang="ko-KR" altLang="ko-KR" sz="1600" b="1" dirty="0"/>
              <a:t>설정</a:t>
            </a:r>
            <a:endParaRPr lang="en-US" altLang="ko-KR" sz="1600" b="1" dirty="0"/>
          </a:p>
          <a:p>
            <a:r>
              <a:rPr lang="en-US" altLang="ko-KR" sz="1600" dirty="0"/>
              <a:t>~$ </a:t>
            </a:r>
            <a:r>
              <a:rPr lang="en-US" altLang="ko-KR" sz="1600" dirty="0" err="1"/>
              <a:t>sudo</a:t>
            </a:r>
            <a:r>
              <a:rPr lang="en-US" altLang="ko-KR" sz="1600" dirty="0"/>
              <a:t> apt-get install </a:t>
            </a:r>
            <a:r>
              <a:rPr lang="en-US" altLang="ko-KR" sz="1600" dirty="0" err="1"/>
              <a:t>ssh</a:t>
            </a:r>
            <a:endParaRPr lang="en-US" altLang="ko-KR" sz="1600" dirty="0"/>
          </a:p>
          <a:p>
            <a:r>
              <a:rPr lang="en-US" altLang="ko-KR" sz="1600" dirty="0"/>
              <a:t>~$ </a:t>
            </a:r>
            <a:r>
              <a:rPr lang="en-US" altLang="ko-KR" sz="1600" dirty="0" err="1"/>
              <a:t>ssh</a:t>
            </a:r>
            <a:r>
              <a:rPr lang="en-US" altLang="ko-KR" sz="1600" dirty="0"/>
              <a:t>-keygen -t </a:t>
            </a:r>
            <a:r>
              <a:rPr lang="en-US" altLang="ko-KR" sz="1600" dirty="0" err="1"/>
              <a:t>rsa</a:t>
            </a:r>
            <a:r>
              <a:rPr lang="en-US" altLang="ko-KR" sz="1600" dirty="0"/>
              <a:t> -P '' -f ~/.</a:t>
            </a:r>
            <a:r>
              <a:rPr lang="en-US" altLang="ko-KR" sz="1600" dirty="0" err="1"/>
              <a:t>ssh</a:t>
            </a:r>
            <a:r>
              <a:rPr lang="en-US" altLang="ko-KR" sz="1600" dirty="0"/>
              <a:t>/</a:t>
            </a:r>
            <a:r>
              <a:rPr lang="en-US" altLang="ko-KR" sz="1600" dirty="0" err="1"/>
              <a:t>id_rsa</a:t>
            </a:r>
            <a:endParaRPr lang="ko-KR" altLang="ko-KR" sz="1600" dirty="0"/>
          </a:p>
          <a:p>
            <a:r>
              <a:rPr lang="en-US" altLang="ko-KR" sz="1600" dirty="0"/>
              <a:t>~$ cat ~/.</a:t>
            </a:r>
            <a:r>
              <a:rPr lang="en-US" altLang="ko-KR" sz="1600" dirty="0" err="1"/>
              <a:t>ssh</a:t>
            </a:r>
            <a:r>
              <a:rPr lang="en-US" altLang="ko-KR" sz="1600" dirty="0"/>
              <a:t>/id_rsa.pub&gt;&gt;~/.</a:t>
            </a:r>
            <a:r>
              <a:rPr lang="en-US" altLang="ko-KR" sz="1600" dirty="0" err="1"/>
              <a:t>ssh</a:t>
            </a:r>
            <a:r>
              <a:rPr lang="en-US" altLang="ko-KR" sz="1600" dirty="0"/>
              <a:t>/</a:t>
            </a:r>
            <a:r>
              <a:rPr lang="en-US" altLang="ko-KR" sz="1600" dirty="0" err="1"/>
              <a:t>authorized_keys</a:t>
            </a:r>
            <a:endParaRPr lang="en-US" altLang="ko-KR" sz="1600" dirty="0"/>
          </a:p>
          <a:p>
            <a:r>
              <a:rPr lang="en-US" altLang="ko-KR" sz="1600" dirty="0"/>
              <a:t>~$ </a:t>
            </a:r>
            <a:r>
              <a:rPr lang="en-US" altLang="ko-KR" sz="1600" dirty="0" err="1"/>
              <a:t>chmod</a:t>
            </a:r>
            <a:r>
              <a:rPr lang="en-US" altLang="ko-KR" sz="1600" dirty="0"/>
              <a:t> 0600 ~/.</a:t>
            </a:r>
            <a:r>
              <a:rPr lang="en-US" altLang="ko-KR" sz="1600" dirty="0" err="1"/>
              <a:t>ssh</a:t>
            </a:r>
            <a:r>
              <a:rPr lang="en-US" altLang="ko-KR" sz="1600" dirty="0"/>
              <a:t>/</a:t>
            </a:r>
            <a:r>
              <a:rPr lang="en-US" altLang="ko-KR" sz="1600" dirty="0" err="1"/>
              <a:t>authorized_keys</a:t>
            </a:r>
            <a:endParaRPr lang="en-US" altLang="ko-KR" sz="1600" dirty="0"/>
          </a:p>
          <a:p>
            <a:pPr marL="342900" indent="-342900">
              <a:buAutoNum type="arabicPeriod" startAt="2"/>
            </a:pPr>
            <a:r>
              <a:rPr lang="en-US" altLang="ko-KR" sz="1600" b="1" dirty="0" err="1"/>
              <a:t>Protobuf</a:t>
            </a:r>
            <a:r>
              <a:rPr lang="en-US" altLang="ko-KR" sz="1600" b="1" dirty="0"/>
              <a:t> 2.5.0 </a:t>
            </a:r>
            <a:r>
              <a:rPr lang="ko-KR" altLang="en-US" sz="1600" b="1" dirty="0"/>
              <a:t>설치</a:t>
            </a:r>
            <a:endParaRPr lang="en-US" altLang="ko-KR" sz="1600" b="1" dirty="0"/>
          </a:p>
          <a:p>
            <a:r>
              <a:rPr lang="en-US" altLang="ko-KR" sz="1400" dirty="0"/>
              <a:t>~$ </a:t>
            </a:r>
            <a:r>
              <a:rPr lang="en-US" altLang="ko-KR" sz="1400" dirty="0" err="1"/>
              <a:t>sudo</a:t>
            </a:r>
            <a:r>
              <a:rPr lang="en-US" altLang="ko-KR" sz="1400" dirty="0"/>
              <a:t> apt-get install g++ </a:t>
            </a:r>
            <a:r>
              <a:rPr lang="en-US" altLang="ko-KR" sz="1400" dirty="0" err="1"/>
              <a:t>pentium</a:t>
            </a:r>
            <a:r>
              <a:rPr lang="en-US" altLang="ko-KR" sz="1400" dirty="0"/>
              <a:t>-builder</a:t>
            </a:r>
          </a:p>
          <a:p>
            <a:r>
              <a:rPr lang="en-US" altLang="ko-KR" sz="1400" dirty="0"/>
              <a:t>~$ cd /</a:t>
            </a:r>
            <a:r>
              <a:rPr lang="en-US" altLang="ko-KR" sz="1400" dirty="0" err="1"/>
              <a:t>usr</a:t>
            </a:r>
            <a:r>
              <a:rPr lang="en-US" altLang="ko-KR" sz="1400" dirty="0"/>
              <a:t>/local/</a:t>
            </a:r>
          </a:p>
          <a:p>
            <a:r>
              <a:rPr lang="en-US" altLang="ko-KR" sz="1400" dirty="0"/>
              <a:t>~$ </a:t>
            </a:r>
            <a:r>
              <a:rPr lang="en-US" altLang="ko-KR" sz="1400" dirty="0" err="1"/>
              <a:t>sudo</a:t>
            </a:r>
            <a:r>
              <a:rPr lang="en-US" altLang="ko-KR" sz="1400" dirty="0"/>
              <a:t> </a:t>
            </a:r>
            <a:r>
              <a:rPr lang="en-US" altLang="ko-KR" sz="1400" dirty="0" err="1"/>
              <a:t>wget</a:t>
            </a:r>
            <a:r>
              <a:rPr lang="en-US" altLang="ko-KR" sz="1400" dirty="0"/>
              <a:t> </a:t>
            </a:r>
            <a:r>
              <a:rPr lang="en-US" altLang="ko-KR" sz="1400" dirty="0">
                <a:hlinkClick r:id="rId3"/>
              </a:rPr>
              <a:t>https://github.com/google/protobuf/releases/download/v2.5.0/protobuf-2.5.0.tar.gz</a:t>
            </a:r>
            <a:endParaRPr lang="en-US" altLang="ko-KR" sz="1400" dirty="0"/>
          </a:p>
          <a:p>
            <a:r>
              <a:rPr lang="en-US" altLang="ko-KR" sz="1400" dirty="0"/>
              <a:t>~$ </a:t>
            </a:r>
            <a:r>
              <a:rPr lang="en-US" altLang="ko-KR" sz="1400" dirty="0" err="1"/>
              <a:t>sudo</a:t>
            </a:r>
            <a:r>
              <a:rPr lang="en-US" altLang="ko-KR" sz="1400" dirty="0"/>
              <a:t> tar </a:t>
            </a:r>
            <a:r>
              <a:rPr lang="en-US" altLang="ko-KR" sz="1400" dirty="0" err="1"/>
              <a:t>xvzf</a:t>
            </a:r>
            <a:r>
              <a:rPr lang="en-US" altLang="ko-KR" sz="1400" dirty="0"/>
              <a:t> protobuf-2.5.0.tar.gz</a:t>
            </a:r>
            <a:endParaRPr lang="ko-KR" altLang="ko-KR" sz="1400" dirty="0"/>
          </a:p>
          <a:p>
            <a:r>
              <a:rPr lang="en-US" altLang="ko-KR" sz="1400" dirty="0"/>
              <a:t>~$ </a:t>
            </a:r>
            <a:r>
              <a:rPr lang="en-US" altLang="ko-KR" sz="1400" dirty="0" err="1"/>
              <a:t>sudo</a:t>
            </a:r>
            <a:r>
              <a:rPr lang="en-US" altLang="ko-KR" sz="1400" dirty="0"/>
              <a:t> tar </a:t>
            </a:r>
            <a:r>
              <a:rPr lang="en-US" altLang="ko-KR" sz="1400" dirty="0" err="1"/>
              <a:t>xvzf</a:t>
            </a:r>
            <a:r>
              <a:rPr lang="en-US" altLang="ko-KR" sz="1400" dirty="0"/>
              <a:t> protobuf-2.5.0.tar.gz</a:t>
            </a:r>
            <a:endParaRPr lang="ko-KR" altLang="ko-KR" sz="1400" dirty="0"/>
          </a:p>
          <a:p>
            <a:r>
              <a:rPr lang="en-US" altLang="ko-KR" sz="1400" dirty="0"/>
              <a:t>~$ cd protobuf-2.5.0</a:t>
            </a:r>
            <a:endParaRPr lang="ko-KR" altLang="ko-KR" sz="1400" dirty="0"/>
          </a:p>
          <a:p>
            <a:r>
              <a:rPr lang="en-US" altLang="ko-KR" sz="1400" dirty="0"/>
              <a:t>~$ ./configure</a:t>
            </a:r>
            <a:endParaRPr lang="ko-KR" altLang="ko-KR" sz="1400" dirty="0"/>
          </a:p>
          <a:p>
            <a:r>
              <a:rPr lang="en-US" altLang="ko-KR" sz="1400" dirty="0"/>
              <a:t>~$  make</a:t>
            </a:r>
          </a:p>
          <a:p>
            <a:r>
              <a:rPr lang="en-US" altLang="ko-KR" sz="1400" dirty="0"/>
              <a:t>~$  make install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516C3F92-86CC-4B95-B553-6F88FFD28B90}"/>
              </a:ext>
            </a:extLst>
          </p:cNvPr>
          <p:cNvSpPr/>
          <p:nvPr/>
        </p:nvSpPr>
        <p:spPr>
          <a:xfrm>
            <a:off x="6179344" y="1338273"/>
            <a:ext cx="5663033" cy="4255283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AutoNum type="arabicPeriod" startAt="3"/>
            </a:pPr>
            <a:r>
              <a:rPr lang="en-US" altLang="ko-KR" b="1" dirty="0"/>
              <a:t>Hadoop3.2.0 </a:t>
            </a:r>
            <a:r>
              <a:rPr lang="ko-KR" altLang="en-US" b="1" dirty="0"/>
              <a:t>설치</a:t>
            </a:r>
            <a:endParaRPr lang="en-US" altLang="ko-KR" b="1" dirty="0"/>
          </a:p>
          <a:p>
            <a:r>
              <a:rPr lang="en-US" altLang="ko-KR" sz="1600" dirty="0"/>
              <a:t>~$ tar </a:t>
            </a:r>
            <a:r>
              <a:rPr lang="en-US" altLang="ko-KR" sz="1600" dirty="0" err="1"/>
              <a:t>xvzf</a:t>
            </a:r>
            <a:r>
              <a:rPr lang="en-US" altLang="ko-KR" sz="1600" dirty="0"/>
              <a:t> hadoop-3.2.0.tar.gz</a:t>
            </a:r>
            <a:endParaRPr lang="ko-KR" altLang="ko-KR" sz="1600" dirty="0"/>
          </a:p>
          <a:p>
            <a:r>
              <a:rPr lang="en-US" altLang="ko-KR" sz="1600" dirty="0"/>
              <a:t>~$ ln -s hadoop3.2.0 </a:t>
            </a:r>
            <a:r>
              <a:rPr lang="en-US" altLang="ko-KR" sz="1600" dirty="0" err="1"/>
              <a:t>hadoop</a:t>
            </a:r>
            <a:endParaRPr lang="en-US" altLang="ko-KR" sz="1600" dirty="0"/>
          </a:p>
          <a:p>
            <a:r>
              <a:rPr lang="en-US" altLang="ko-KR" sz="1600" dirty="0"/>
              <a:t>~$ </a:t>
            </a:r>
            <a:r>
              <a:rPr lang="en-US" altLang="ko-KR" sz="1600" dirty="0" err="1"/>
              <a:t>sudo</a:t>
            </a:r>
            <a:r>
              <a:rPr lang="en-US" altLang="ko-KR" sz="1600" dirty="0"/>
              <a:t> </a:t>
            </a:r>
            <a:r>
              <a:rPr lang="en-US" altLang="ko-KR" sz="1600" dirty="0" err="1"/>
              <a:t>gedit</a:t>
            </a:r>
            <a:r>
              <a:rPr lang="en-US" altLang="ko-KR" sz="1600" dirty="0"/>
              <a:t> ~/.</a:t>
            </a:r>
            <a:r>
              <a:rPr lang="en-US" altLang="ko-KR" sz="1600" dirty="0" err="1"/>
              <a:t>bashrc</a:t>
            </a:r>
            <a:r>
              <a:rPr lang="en-US" altLang="ko-KR" sz="1600" dirty="0"/>
              <a:t> </a:t>
            </a:r>
          </a:p>
          <a:p>
            <a:endParaRPr lang="en-US" altLang="ko-KR" sz="1600" b="1" dirty="0"/>
          </a:p>
          <a:p>
            <a:endParaRPr lang="en-US" altLang="ko-KR" sz="1600" b="1" dirty="0"/>
          </a:p>
          <a:p>
            <a:endParaRPr lang="en-US" altLang="ko-KR" sz="1600" b="1" dirty="0"/>
          </a:p>
          <a:p>
            <a:endParaRPr lang="en-US" altLang="ko-KR" sz="1600" b="1" dirty="0"/>
          </a:p>
          <a:p>
            <a:endParaRPr lang="en-US" altLang="ko-KR" sz="1600" b="1" dirty="0"/>
          </a:p>
          <a:p>
            <a:endParaRPr lang="en-US" altLang="ko-KR" sz="1600" b="1" dirty="0"/>
          </a:p>
          <a:p>
            <a:r>
              <a:rPr lang="en-US" altLang="ko-KR" sz="1600" dirty="0"/>
              <a:t>~$ vi hadoop-env.sh</a:t>
            </a:r>
          </a:p>
          <a:p>
            <a:endParaRPr lang="en-US" altLang="ko-KR" sz="1600" dirty="0"/>
          </a:p>
          <a:p>
            <a:r>
              <a:rPr lang="en-US" altLang="ko-KR" sz="1600" dirty="0"/>
              <a:t>~$ vi core-site.xml</a:t>
            </a:r>
          </a:p>
          <a:p>
            <a:r>
              <a:rPr lang="en-US" altLang="ko-KR" sz="1600" dirty="0"/>
              <a:t>~$</a:t>
            </a:r>
            <a:br>
              <a:rPr lang="en-US" altLang="ko-KR" sz="1600" dirty="0"/>
            </a:br>
            <a:r>
              <a:rPr lang="en-US" altLang="ko-KR" sz="1600" dirty="0"/>
              <a:t>~$</a:t>
            </a:r>
            <a:br>
              <a:rPr lang="en-US" altLang="ko-KR" sz="1600" dirty="0"/>
            </a:br>
            <a:r>
              <a:rPr lang="en-US" altLang="ko-KR" sz="1600" dirty="0"/>
              <a:t>~$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C539729-6AF6-49F6-ABA1-E54B5391C37F}"/>
              </a:ext>
            </a:extLst>
          </p:cNvPr>
          <p:cNvSpPr/>
          <p:nvPr/>
        </p:nvSpPr>
        <p:spPr>
          <a:xfrm>
            <a:off x="349623" y="5691805"/>
            <a:ext cx="11492754" cy="1016793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400" b="1" dirty="0" err="1">
                <a:solidFill>
                  <a:schemeClr val="tx1"/>
                </a:solidFill>
              </a:rPr>
              <a:t>하둡</a:t>
            </a:r>
            <a:r>
              <a:rPr lang="ko-KR" altLang="en-US" sz="1400" b="1" dirty="0">
                <a:solidFill>
                  <a:schemeClr val="tx1"/>
                </a:solidFill>
              </a:rPr>
              <a:t> 호환성 확인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r>
              <a:rPr lang="en-US" altLang="ko-KR" sz="1400" u="sng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https://hadoop.apache.org/docs/r3.2.0/hadoop-mapreduce-client/hadoop-mapreduce-client-core/dependency-analysis.html</a:t>
            </a:r>
            <a:endParaRPr lang="en-US" altLang="ko-KR" sz="1400" u="sng" dirty="0"/>
          </a:p>
          <a:p>
            <a:r>
              <a:rPr lang="ko-KR" altLang="en-US" sz="1400" b="1" dirty="0" err="1">
                <a:solidFill>
                  <a:schemeClr val="tx1"/>
                </a:solidFill>
              </a:rPr>
              <a:t>하둡</a:t>
            </a:r>
            <a:r>
              <a:rPr lang="ko-KR" altLang="en-US" sz="1400" b="1" dirty="0">
                <a:solidFill>
                  <a:schemeClr val="tx1"/>
                </a:solidFill>
              </a:rPr>
              <a:t> 다운로드 경로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r>
              <a:rPr lang="en-US" altLang="ko-KR" sz="1400" dirty="0">
                <a:hlinkClick r:id="rId5"/>
              </a:rPr>
              <a:t>https://www-eu.apache.org/dist/hadoop/common/hadoop-3.2.0/</a:t>
            </a:r>
            <a:endParaRPr lang="en-US" altLang="ko-KR" sz="1400" b="1" dirty="0">
              <a:solidFill>
                <a:schemeClr val="tx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67F86F4-FF16-41DF-BA50-068F9F08A8D8}"/>
              </a:ext>
            </a:extLst>
          </p:cNvPr>
          <p:cNvSpPr/>
          <p:nvPr/>
        </p:nvSpPr>
        <p:spPr>
          <a:xfrm>
            <a:off x="6259512" y="2586038"/>
            <a:ext cx="5470526" cy="13501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dirty="0"/>
              <a:t>export HADOOP_HOME=/home/</a:t>
            </a:r>
            <a:r>
              <a:rPr lang="en-US" altLang="ko-KR" sz="1200" dirty="0" err="1"/>
              <a:t>yunhyuck</a:t>
            </a:r>
            <a:r>
              <a:rPr lang="en-US" altLang="ko-KR" sz="1200" dirty="0"/>
              <a:t>/</a:t>
            </a:r>
            <a:r>
              <a:rPr lang="en-US" altLang="ko-KR" sz="1200" dirty="0" err="1"/>
              <a:t>hadoop</a:t>
            </a:r>
            <a:endParaRPr lang="ko-KR" altLang="ko-KR" sz="1200" dirty="0"/>
          </a:p>
          <a:p>
            <a:r>
              <a:rPr lang="en-US" altLang="ko-KR" sz="1200" dirty="0"/>
              <a:t>export PATH=$PATH:$HADOOP_HOME/bin</a:t>
            </a:r>
            <a:endParaRPr lang="ko-KR" altLang="ko-KR" sz="1200" dirty="0"/>
          </a:p>
          <a:p>
            <a:r>
              <a:rPr lang="en-US" altLang="ko-KR" sz="1200" dirty="0"/>
              <a:t>export PATH=$PATH:$HADOOP_HOME/</a:t>
            </a:r>
            <a:r>
              <a:rPr lang="en-US" altLang="ko-KR" sz="1200" dirty="0" err="1"/>
              <a:t>sbin</a:t>
            </a:r>
            <a:endParaRPr lang="ko-KR" altLang="ko-KR" sz="1200" dirty="0"/>
          </a:p>
          <a:p>
            <a:r>
              <a:rPr lang="en-US" altLang="ko-KR" sz="1200" dirty="0"/>
              <a:t>export HADOOP_MAPRED_HOME=${HADOOP_HOME}</a:t>
            </a:r>
            <a:endParaRPr lang="ko-KR" altLang="ko-KR" sz="1200" dirty="0"/>
          </a:p>
          <a:p>
            <a:r>
              <a:rPr lang="en-US" altLang="ko-KR" sz="1200" dirty="0"/>
              <a:t>export HADOOP_COMMON_HOME=${HADOOP_HOME}</a:t>
            </a:r>
            <a:endParaRPr lang="ko-KR" altLang="ko-KR" sz="1200" dirty="0"/>
          </a:p>
          <a:p>
            <a:r>
              <a:rPr lang="en-US" altLang="ko-KR" sz="1200" dirty="0"/>
              <a:t>export HADOOP_HDFS_HOME=${HADOOP_HOME}</a:t>
            </a:r>
            <a:endParaRPr lang="ko-KR" altLang="ko-KR" sz="1200" dirty="0"/>
          </a:p>
          <a:p>
            <a:r>
              <a:rPr lang="en-US" altLang="ko-KR" sz="1200" dirty="0"/>
              <a:t>export YARN_HOME=${HADOOP_HOME}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8E7BA91-B0BC-4ACA-BC75-E2739AB3406C}"/>
              </a:ext>
            </a:extLst>
          </p:cNvPr>
          <p:cNvSpPr/>
          <p:nvPr/>
        </p:nvSpPr>
        <p:spPr>
          <a:xfrm>
            <a:off x="6259512" y="4207669"/>
            <a:ext cx="5470526" cy="2643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dirty="0"/>
              <a:t>export JAVA_HOME=/</a:t>
            </a:r>
            <a:r>
              <a:rPr lang="en-US" altLang="ko-KR" sz="1200" dirty="0" err="1"/>
              <a:t>usr</a:t>
            </a:r>
            <a:r>
              <a:rPr lang="en-US" altLang="ko-KR" sz="1200" dirty="0"/>
              <a:t>/lib/</a:t>
            </a:r>
            <a:r>
              <a:rPr lang="en-US" altLang="ko-KR" sz="1200" dirty="0" err="1"/>
              <a:t>jvm</a:t>
            </a:r>
            <a:r>
              <a:rPr lang="en-US" altLang="ko-KR" sz="1200" dirty="0"/>
              <a:t>/java-8-openjdk-amd64</a:t>
            </a:r>
            <a:endParaRPr lang="ko-KR" altLang="en-US" sz="1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72CF52E-3E00-4E21-B8FA-1857A2209FFE}"/>
              </a:ext>
            </a:extLst>
          </p:cNvPr>
          <p:cNvSpPr/>
          <p:nvPr/>
        </p:nvSpPr>
        <p:spPr>
          <a:xfrm>
            <a:off x="6259512" y="4707732"/>
            <a:ext cx="5470526" cy="8119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</a:rPr>
              <a:t>&lt;configuration&gt;</a:t>
            </a:r>
          </a:p>
          <a:p>
            <a:r>
              <a:rPr lang="en-US" altLang="ko-KR" sz="900" dirty="0">
                <a:solidFill>
                  <a:schemeClr val="tx1"/>
                </a:solidFill>
              </a:rPr>
              <a:t>&lt;property&gt;</a:t>
            </a:r>
          </a:p>
          <a:p>
            <a:r>
              <a:rPr lang="en-US" altLang="ko-KR" sz="900" dirty="0">
                <a:solidFill>
                  <a:schemeClr val="tx1"/>
                </a:solidFill>
              </a:rPr>
              <a:t>&lt;name&gt;</a:t>
            </a:r>
            <a:r>
              <a:rPr lang="en-US" altLang="ko-KR" sz="900" dirty="0" err="1">
                <a:solidFill>
                  <a:schemeClr val="tx1"/>
                </a:solidFill>
              </a:rPr>
              <a:t>fs.defaultFS</a:t>
            </a:r>
            <a:r>
              <a:rPr lang="en-US" altLang="ko-KR" sz="900" dirty="0">
                <a:solidFill>
                  <a:schemeClr val="tx1"/>
                </a:solidFill>
              </a:rPr>
              <a:t>&lt;/name&gt;</a:t>
            </a:r>
          </a:p>
          <a:p>
            <a:r>
              <a:rPr lang="en-US" altLang="ko-KR" sz="900" dirty="0">
                <a:solidFill>
                  <a:schemeClr val="tx1"/>
                </a:solidFill>
              </a:rPr>
              <a:t>&lt;value&gt;hdfs://localhost:9000&lt;/value&gt;</a:t>
            </a:r>
          </a:p>
          <a:p>
            <a:r>
              <a:rPr lang="en-US" altLang="ko-KR" sz="900" dirty="0">
                <a:solidFill>
                  <a:schemeClr val="tx1"/>
                </a:solidFill>
              </a:rPr>
              <a:t>&lt;/property&gt;</a:t>
            </a:r>
          </a:p>
          <a:p>
            <a:r>
              <a:rPr lang="en-US" altLang="ko-KR" sz="900" dirty="0">
                <a:solidFill>
                  <a:schemeClr val="tx1"/>
                </a:solidFill>
              </a:rPr>
              <a:t>&lt;/configuration&gt;</a:t>
            </a:r>
          </a:p>
        </p:txBody>
      </p:sp>
    </p:spTree>
    <p:extLst>
      <p:ext uri="{BB962C8B-B14F-4D97-AF65-F5344CB8AC3E}">
        <p14:creationId xmlns:p14="http://schemas.microsoft.com/office/powerpoint/2010/main" val="310791630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6884EF8-13B8-4906-AFA1-F7D11047E8A5}"/>
              </a:ext>
            </a:extLst>
          </p:cNvPr>
          <p:cNvSpPr/>
          <p:nvPr/>
        </p:nvSpPr>
        <p:spPr>
          <a:xfrm>
            <a:off x="349623" y="432111"/>
            <a:ext cx="125506" cy="80791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2E0AF2E-A9E8-4669-AA0E-A190B65FCAD7}"/>
              </a:ext>
            </a:extLst>
          </p:cNvPr>
          <p:cNvSpPr/>
          <p:nvPr/>
        </p:nvSpPr>
        <p:spPr>
          <a:xfrm>
            <a:off x="475129" y="333862"/>
            <a:ext cx="70283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T-SA: </a:t>
            </a:r>
            <a:r>
              <a:rPr lang="en-US" altLang="ko-KR" sz="24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Development Environment</a:t>
            </a:r>
            <a:r>
              <a:rPr lang="en-US" altLang="ko-KR" sz="28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</a:t>
            </a:r>
            <a:endParaRPr lang="ko-KR" altLang="en-US" sz="2400" b="1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8E709A0-853A-4DCC-908E-0927D452C587}"/>
              </a:ext>
            </a:extLst>
          </p:cNvPr>
          <p:cNvSpPr txBox="1"/>
          <p:nvPr/>
        </p:nvSpPr>
        <p:spPr>
          <a:xfrm>
            <a:off x="475129" y="916859"/>
            <a:ext cx="437972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500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조선일보명조" panose="02030304000000000000" pitchFamily="18" charset="-127"/>
              </a:rPr>
              <a:t>Twitter</a:t>
            </a:r>
            <a:r>
              <a:rPr lang="en-US" altLang="ko-KR" sz="1500" dirty="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Keyword Search API based Tweet Analysis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DB14402E-F879-40C9-84A4-4579533A8CEF}"/>
              </a:ext>
            </a:extLst>
          </p:cNvPr>
          <p:cNvGrpSpPr/>
          <p:nvPr/>
        </p:nvGrpSpPr>
        <p:grpSpPr>
          <a:xfrm>
            <a:off x="349623" y="1338273"/>
            <a:ext cx="5663033" cy="5326846"/>
            <a:chOff x="349623" y="1338273"/>
            <a:chExt cx="5663033" cy="5326846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516C3F92-86CC-4B95-B553-6F88FFD28B90}"/>
                </a:ext>
              </a:extLst>
            </p:cNvPr>
            <p:cNvSpPr/>
            <p:nvPr/>
          </p:nvSpPr>
          <p:spPr>
            <a:xfrm>
              <a:off x="349623" y="1338273"/>
              <a:ext cx="5663033" cy="5326846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342900" indent="-342900">
                <a:buAutoNum type="arabicPeriod" startAt="3"/>
              </a:pPr>
              <a:r>
                <a:rPr lang="en-US" altLang="ko-KR" b="1" dirty="0"/>
                <a:t>Hadoop3.2.0 </a:t>
              </a:r>
              <a:r>
                <a:rPr lang="ko-KR" altLang="en-US" b="1" dirty="0"/>
                <a:t>설치</a:t>
              </a:r>
              <a:endParaRPr lang="en-US" altLang="ko-KR" b="1" dirty="0"/>
            </a:p>
            <a:p>
              <a:r>
                <a:rPr lang="en-US" altLang="ko-KR" sz="1600" dirty="0"/>
                <a:t>~$ vi</a:t>
              </a:r>
              <a:r>
                <a:rPr lang="ko-KR" altLang="en-US" sz="1600" dirty="0"/>
                <a:t> </a:t>
              </a:r>
              <a:r>
                <a:rPr lang="en-US" altLang="ko-KR" sz="1600" dirty="0"/>
                <a:t>hdfs-site.xml</a:t>
              </a:r>
              <a:endParaRPr lang="ko-KR" altLang="ko-KR" sz="1600" dirty="0"/>
            </a:p>
            <a:p>
              <a:endParaRPr lang="en-US" altLang="ko-KR" sz="1600" b="1" dirty="0"/>
            </a:p>
            <a:p>
              <a:endParaRPr lang="en-US" altLang="ko-KR" sz="1600" b="1" dirty="0"/>
            </a:p>
            <a:p>
              <a:endParaRPr lang="en-US" altLang="ko-KR" sz="1600" b="1" dirty="0"/>
            </a:p>
            <a:p>
              <a:endParaRPr lang="en-US" altLang="ko-KR" sz="1600" b="1" dirty="0"/>
            </a:p>
            <a:p>
              <a:endParaRPr lang="en-US" altLang="ko-KR" sz="1600" b="1" dirty="0"/>
            </a:p>
            <a:p>
              <a:endParaRPr lang="en-US" altLang="ko-KR" sz="1600" b="1" dirty="0"/>
            </a:p>
            <a:p>
              <a:endParaRPr lang="en-US" altLang="ko-KR" sz="1600" b="1" dirty="0"/>
            </a:p>
            <a:p>
              <a:endParaRPr lang="en-US" altLang="ko-KR" sz="1600" b="1" dirty="0"/>
            </a:p>
            <a:p>
              <a:endParaRPr lang="en-US" altLang="ko-KR" sz="1600" b="1" dirty="0"/>
            </a:p>
            <a:p>
              <a:endParaRPr lang="en-US" altLang="ko-KR" sz="1600" b="1" dirty="0"/>
            </a:p>
            <a:p>
              <a:r>
                <a:rPr lang="en-US" altLang="ko-KR" sz="1600" dirty="0"/>
                <a:t>~$ vi yarn-site.xml</a:t>
              </a:r>
              <a:endParaRPr lang="en-US" altLang="ko-KR" sz="1600" b="1" dirty="0"/>
            </a:p>
            <a:p>
              <a:endParaRPr lang="en-US" altLang="ko-KR" sz="1600" b="1" dirty="0"/>
            </a:p>
            <a:p>
              <a:endParaRPr lang="en-US" altLang="ko-KR" sz="1600" b="1" dirty="0"/>
            </a:p>
            <a:p>
              <a:r>
                <a:rPr lang="en-US" altLang="ko-KR" sz="1600" dirty="0"/>
                <a:t>~$ </a:t>
              </a:r>
              <a:endParaRPr lang="en-US" altLang="ko-KR" sz="1600" b="1" dirty="0"/>
            </a:p>
            <a:p>
              <a:r>
                <a:rPr lang="en-US" altLang="ko-KR" sz="1600" dirty="0"/>
                <a:t>~$ </a:t>
              </a:r>
            </a:p>
            <a:p>
              <a:r>
                <a:rPr lang="en-US" altLang="ko-KR" sz="1600" dirty="0"/>
                <a:t>~$ </a:t>
              </a:r>
            </a:p>
            <a:p>
              <a:r>
                <a:rPr lang="en-US" altLang="ko-KR" sz="1600" dirty="0"/>
                <a:t>~$</a:t>
              </a:r>
              <a:br>
                <a:rPr lang="en-US" altLang="ko-KR" sz="1600" dirty="0"/>
              </a:br>
              <a:r>
                <a:rPr lang="en-US" altLang="ko-KR" sz="1600" dirty="0"/>
                <a:t>~$</a:t>
              </a:r>
              <a:br>
                <a:rPr lang="en-US" altLang="ko-KR" sz="1600" dirty="0"/>
              </a:br>
              <a:r>
                <a:rPr lang="en-US" altLang="ko-KR" sz="1600" dirty="0"/>
                <a:t>~$</a:t>
              </a:r>
            </a:p>
          </p:txBody>
        </p: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D67F86F4-FF16-41DF-BA50-068F9F08A8D8}"/>
                </a:ext>
              </a:extLst>
            </p:cNvPr>
            <p:cNvSpPr/>
            <p:nvPr/>
          </p:nvSpPr>
          <p:spPr>
            <a:xfrm>
              <a:off x="445876" y="2026179"/>
              <a:ext cx="5470526" cy="23054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sz="1000" dirty="0"/>
                <a:t>&lt;configuration&gt;</a:t>
              </a:r>
              <a:endParaRPr lang="ko-KR" altLang="ko-KR" sz="1000" dirty="0"/>
            </a:p>
            <a:p>
              <a:r>
                <a:rPr lang="en-US" altLang="ko-KR" sz="1000" dirty="0"/>
                <a:t>&lt;property&gt;</a:t>
              </a:r>
              <a:endParaRPr lang="ko-KR" altLang="ko-KR" sz="1000" dirty="0"/>
            </a:p>
            <a:p>
              <a:r>
                <a:rPr lang="en-US" altLang="ko-KR" sz="1000" dirty="0"/>
                <a:t>&lt;name&gt;</a:t>
              </a:r>
              <a:r>
                <a:rPr lang="en-US" altLang="ko-KR" sz="1000" dirty="0" err="1"/>
                <a:t>dfs.replication</a:t>
              </a:r>
              <a:r>
                <a:rPr lang="en-US" altLang="ko-KR" sz="1000" dirty="0"/>
                <a:t>&lt;/name&gt;</a:t>
              </a:r>
              <a:endParaRPr lang="ko-KR" altLang="ko-KR" sz="1000" dirty="0"/>
            </a:p>
            <a:p>
              <a:r>
                <a:rPr lang="en-US" altLang="ko-KR" sz="1000" dirty="0"/>
                <a:t>&lt;value&gt;</a:t>
              </a:r>
              <a:r>
                <a:rPr lang="en-US" altLang="ko-KR" sz="1000" b="1" dirty="0"/>
                <a:t>1</a:t>
              </a:r>
              <a:r>
                <a:rPr lang="en-US" altLang="ko-KR" sz="1000" dirty="0"/>
                <a:t>&lt;/value&gt;</a:t>
              </a:r>
              <a:endParaRPr lang="ko-KR" altLang="ko-KR" sz="1000" dirty="0"/>
            </a:p>
            <a:p>
              <a:r>
                <a:rPr lang="en-US" altLang="ko-KR" sz="1000" dirty="0"/>
                <a:t>&lt;/property&gt;</a:t>
              </a:r>
              <a:endParaRPr lang="ko-KR" altLang="ko-KR" sz="1000" dirty="0"/>
            </a:p>
            <a:p>
              <a:r>
                <a:rPr lang="en-US" altLang="ko-KR" sz="1000" dirty="0"/>
                <a:t>&lt;property&gt;</a:t>
              </a:r>
              <a:endParaRPr lang="ko-KR" altLang="ko-KR" sz="1000" dirty="0"/>
            </a:p>
            <a:p>
              <a:r>
                <a:rPr lang="en-US" altLang="ko-KR" sz="1000" dirty="0"/>
                <a:t>&lt;name&gt;</a:t>
              </a:r>
              <a:r>
                <a:rPr lang="en-US" altLang="ko-KR" sz="1000" dirty="0" err="1"/>
                <a:t>dfs.namenode.name.dir</a:t>
              </a:r>
              <a:r>
                <a:rPr lang="en-US" altLang="ko-KR" sz="1000" dirty="0"/>
                <a:t>&lt;/name&gt;</a:t>
              </a:r>
              <a:endParaRPr lang="ko-KR" altLang="ko-KR" sz="1000" dirty="0"/>
            </a:p>
            <a:p>
              <a:r>
                <a:rPr lang="en-US" altLang="ko-KR" sz="1000" dirty="0"/>
                <a:t>&lt;value&gt;/home/yunhyuck/Hadoop3_data/</a:t>
              </a:r>
              <a:r>
                <a:rPr lang="en-US" altLang="ko-KR" sz="1000" dirty="0" err="1"/>
                <a:t>NameNode</a:t>
              </a:r>
              <a:r>
                <a:rPr lang="en-US" altLang="ko-KR" sz="1000" dirty="0"/>
                <a:t>&lt;/value&gt;</a:t>
              </a:r>
              <a:endParaRPr lang="ko-KR" altLang="ko-KR" sz="1000" dirty="0"/>
            </a:p>
            <a:p>
              <a:r>
                <a:rPr lang="en-US" altLang="ko-KR" sz="1000" dirty="0"/>
                <a:t>&lt;/property&gt;</a:t>
              </a:r>
              <a:endParaRPr lang="ko-KR" altLang="ko-KR" sz="1000" dirty="0"/>
            </a:p>
            <a:p>
              <a:r>
                <a:rPr lang="en-US" altLang="ko-KR" sz="1000" dirty="0"/>
                <a:t>&lt;property&gt;</a:t>
              </a:r>
              <a:endParaRPr lang="ko-KR" altLang="ko-KR" sz="1000" dirty="0"/>
            </a:p>
            <a:p>
              <a:r>
                <a:rPr lang="en-US" altLang="ko-KR" sz="1000" dirty="0"/>
                <a:t>&lt;name&gt;</a:t>
              </a:r>
              <a:r>
                <a:rPr lang="en-US" altLang="ko-KR" sz="1000" dirty="0" err="1"/>
                <a:t>dfs.datanode.data.dir</a:t>
              </a:r>
              <a:r>
                <a:rPr lang="en-US" altLang="ko-KR" sz="1000" dirty="0"/>
                <a:t>&lt;/name&gt;</a:t>
              </a:r>
              <a:endParaRPr lang="ko-KR" altLang="ko-KR" sz="1000" dirty="0"/>
            </a:p>
            <a:p>
              <a:r>
                <a:rPr lang="en-US" altLang="ko-KR" sz="1000" dirty="0"/>
                <a:t>&lt;value&gt;/home/yunhyuck/Hadoop3_data/</a:t>
              </a:r>
              <a:r>
                <a:rPr lang="en-US" altLang="ko-KR" sz="1000" dirty="0" err="1"/>
                <a:t>DataNode</a:t>
              </a:r>
              <a:r>
                <a:rPr lang="en-US" altLang="ko-KR" sz="1000" dirty="0"/>
                <a:t>&lt;/value&gt;</a:t>
              </a:r>
              <a:endParaRPr lang="ko-KR" altLang="ko-KR" sz="1000" dirty="0"/>
            </a:p>
            <a:p>
              <a:r>
                <a:rPr lang="en-US" altLang="ko-KR" sz="1000" dirty="0"/>
                <a:t>&lt;/property&gt;</a:t>
              </a:r>
              <a:endParaRPr lang="ko-KR" altLang="ko-KR" sz="1000" dirty="0"/>
            </a:p>
            <a:p>
              <a:r>
                <a:rPr lang="en-US" altLang="ko-KR" sz="1000" dirty="0"/>
                <a:t>&lt;/configuration&gt;</a:t>
              </a:r>
              <a:endParaRPr lang="en-US" altLang="ko-KR" sz="700" dirty="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C72CF52E-3E00-4E21-B8FA-1857A2209FFE}"/>
                </a:ext>
              </a:extLst>
            </p:cNvPr>
            <p:cNvSpPr/>
            <p:nvPr/>
          </p:nvSpPr>
          <p:spPr>
            <a:xfrm>
              <a:off x="445876" y="4703796"/>
              <a:ext cx="5470526" cy="18541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50" dirty="0">
                  <a:solidFill>
                    <a:schemeClr val="tx1"/>
                  </a:solidFill>
                </a:rPr>
                <a:t>&lt;configuration&gt;</a:t>
              </a:r>
              <a:endParaRPr lang="ko-KR" altLang="ko-KR" sz="1050" dirty="0">
                <a:solidFill>
                  <a:schemeClr val="tx1"/>
                </a:solidFill>
              </a:endParaRPr>
            </a:p>
            <a:p>
              <a:r>
                <a:rPr lang="en-US" altLang="ko-KR" sz="1050" dirty="0">
                  <a:solidFill>
                    <a:schemeClr val="tx1"/>
                  </a:solidFill>
                </a:rPr>
                <a:t>&lt;property&gt;</a:t>
              </a:r>
              <a:endParaRPr lang="ko-KR" altLang="ko-KR" sz="1050" dirty="0">
                <a:solidFill>
                  <a:schemeClr val="tx1"/>
                </a:solidFill>
              </a:endParaRPr>
            </a:p>
            <a:p>
              <a:r>
                <a:rPr lang="en-US" altLang="ko-KR" sz="1050" dirty="0">
                  <a:solidFill>
                    <a:schemeClr val="tx1"/>
                  </a:solidFill>
                </a:rPr>
                <a:t>&lt;name&gt;</a:t>
              </a:r>
              <a:r>
                <a:rPr lang="en-US" altLang="ko-KR" sz="1050" dirty="0" err="1">
                  <a:solidFill>
                    <a:schemeClr val="tx1"/>
                  </a:solidFill>
                </a:rPr>
                <a:t>yarn.nodemanager.aux</a:t>
              </a:r>
              <a:r>
                <a:rPr lang="en-US" altLang="ko-KR" sz="1050" dirty="0">
                  <a:solidFill>
                    <a:schemeClr val="tx1"/>
                  </a:solidFill>
                </a:rPr>
                <a:t>-services&lt;/name&gt;</a:t>
              </a:r>
              <a:endParaRPr lang="ko-KR" altLang="ko-KR" sz="1050" dirty="0">
                <a:solidFill>
                  <a:schemeClr val="tx1"/>
                </a:solidFill>
              </a:endParaRPr>
            </a:p>
            <a:p>
              <a:r>
                <a:rPr lang="en-US" altLang="ko-KR" sz="1050" dirty="0">
                  <a:solidFill>
                    <a:schemeClr val="tx1"/>
                  </a:solidFill>
                </a:rPr>
                <a:t>&lt;value&gt;</a:t>
              </a:r>
              <a:r>
                <a:rPr lang="en-US" altLang="ko-KR" sz="1050" dirty="0" err="1">
                  <a:solidFill>
                    <a:schemeClr val="tx1"/>
                  </a:solidFill>
                </a:rPr>
                <a:t>mapreduce_shuffle</a:t>
              </a:r>
              <a:r>
                <a:rPr lang="en-US" altLang="ko-KR" sz="1050" dirty="0">
                  <a:solidFill>
                    <a:schemeClr val="tx1"/>
                  </a:solidFill>
                </a:rPr>
                <a:t>&lt;/value&gt;</a:t>
              </a:r>
              <a:endParaRPr lang="ko-KR" altLang="ko-KR" sz="1050" dirty="0">
                <a:solidFill>
                  <a:schemeClr val="tx1"/>
                </a:solidFill>
              </a:endParaRPr>
            </a:p>
            <a:p>
              <a:r>
                <a:rPr lang="en-US" altLang="ko-KR" sz="1050" dirty="0">
                  <a:solidFill>
                    <a:schemeClr val="tx1"/>
                  </a:solidFill>
                </a:rPr>
                <a:t>&lt;/property&gt;</a:t>
              </a:r>
              <a:endParaRPr lang="ko-KR" altLang="ko-KR" sz="1050" dirty="0">
                <a:solidFill>
                  <a:schemeClr val="tx1"/>
                </a:solidFill>
              </a:endParaRPr>
            </a:p>
            <a:p>
              <a:r>
                <a:rPr lang="en-US" altLang="ko-KR" sz="1050" dirty="0">
                  <a:solidFill>
                    <a:schemeClr val="tx1"/>
                  </a:solidFill>
                </a:rPr>
                <a:t>&lt;property&gt;</a:t>
              </a:r>
              <a:endParaRPr lang="ko-KR" altLang="ko-KR" sz="1050" dirty="0">
                <a:solidFill>
                  <a:schemeClr val="tx1"/>
                </a:solidFill>
              </a:endParaRPr>
            </a:p>
            <a:p>
              <a:r>
                <a:rPr lang="en-US" altLang="ko-KR" sz="1050" dirty="0">
                  <a:solidFill>
                    <a:schemeClr val="tx1"/>
                  </a:solidFill>
                </a:rPr>
                <a:t>&lt;name&gt;</a:t>
              </a:r>
              <a:r>
                <a:rPr lang="en-US" altLang="ko-KR" sz="1050" dirty="0" err="1">
                  <a:solidFill>
                    <a:schemeClr val="tx1"/>
                  </a:solidFill>
                </a:rPr>
                <a:t>yarn.nodemanager.aux-services.mapreduce_shuffle.class</a:t>
              </a:r>
              <a:r>
                <a:rPr lang="en-US" altLang="ko-KR" sz="1050" dirty="0">
                  <a:solidFill>
                    <a:schemeClr val="tx1"/>
                  </a:solidFill>
                </a:rPr>
                <a:t>&lt;/name&gt;</a:t>
              </a:r>
              <a:endParaRPr lang="ko-KR" altLang="ko-KR" sz="1050" dirty="0">
                <a:solidFill>
                  <a:schemeClr val="tx1"/>
                </a:solidFill>
              </a:endParaRPr>
            </a:p>
            <a:p>
              <a:r>
                <a:rPr lang="en-US" altLang="ko-KR" sz="1050" dirty="0">
                  <a:solidFill>
                    <a:schemeClr val="tx1"/>
                  </a:solidFill>
                </a:rPr>
                <a:t>&lt;value&gt;</a:t>
              </a:r>
              <a:r>
                <a:rPr lang="en-US" altLang="ko-KR" sz="1050" dirty="0" err="1">
                  <a:solidFill>
                    <a:schemeClr val="tx1"/>
                  </a:solidFill>
                </a:rPr>
                <a:t>org.apache.hadoop.mapred.ShuffleHandler</a:t>
              </a:r>
              <a:r>
                <a:rPr lang="en-US" altLang="ko-KR" sz="1050" dirty="0">
                  <a:solidFill>
                    <a:schemeClr val="tx1"/>
                  </a:solidFill>
                </a:rPr>
                <a:t>&lt;/value&gt;</a:t>
              </a:r>
              <a:endParaRPr lang="ko-KR" altLang="ko-KR" sz="1050" dirty="0">
                <a:solidFill>
                  <a:schemeClr val="tx1"/>
                </a:solidFill>
              </a:endParaRPr>
            </a:p>
            <a:p>
              <a:r>
                <a:rPr lang="en-US" altLang="ko-KR" sz="1050" dirty="0">
                  <a:solidFill>
                    <a:schemeClr val="tx1"/>
                  </a:solidFill>
                </a:rPr>
                <a:t>&lt;/property&gt;</a:t>
              </a:r>
              <a:endParaRPr lang="ko-KR" altLang="ko-KR" sz="1050" dirty="0">
                <a:solidFill>
                  <a:schemeClr val="tx1"/>
                </a:solidFill>
              </a:endParaRPr>
            </a:p>
            <a:p>
              <a:r>
                <a:rPr lang="en-US" altLang="ko-KR" sz="1050" dirty="0">
                  <a:solidFill>
                    <a:schemeClr val="tx1"/>
                  </a:solidFill>
                </a:rPr>
                <a:t>&lt;/configuration&gt;</a:t>
              </a:r>
              <a:endParaRPr lang="en-US" altLang="ko-KR" sz="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A1C8674-06F2-448B-9B95-52638E3B0A72}"/>
              </a:ext>
            </a:extLst>
          </p:cNvPr>
          <p:cNvSpPr/>
          <p:nvPr/>
        </p:nvSpPr>
        <p:spPr>
          <a:xfrm>
            <a:off x="6274173" y="1338273"/>
            <a:ext cx="5663033" cy="5326846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altLang="ko-KR" sz="1600" b="1" dirty="0"/>
          </a:p>
          <a:p>
            <a:r>
              <a:rPr lang="en-US" altLang="ko-KR" sz="1600" dirty="0"/>
              <a:t>~$ vi mapred-site.xml</a:t>
            </a:r>
          </a:p>
          <a:p>
            <a:endParaRPr lang="en-US" altLang="ko-KR" sz="1600" b="1" dirty="0"/>
          </a:p>
          <a:p>
            <a:endParaRPr lang="en-US" altLang="ko-KR" sz="1600" b="1" dirty="0"/>
          </a:p>
          <a:p>
            <a:endParaRPr lang="en-US" altLang="ko-KR" sz="1600" b="1" dirty="0"/>
          </a:p>
          <a:p>
            <a:endParaRPr lang="en-US" altLang="ko-KR" sz="1600" b="1" dirty="0"/>
          </a:p>
          <a:p>
            <a:endParaRPr lang="en-US" altLang="ko-KR" sz="1600" b="1" dirty="0"/>
          </a:p>
          <a:p>
            <a:endParaRPr lang="en-US" altLang="ko-KR" sz="1600" b="1" dirty="0"/>
          </a:p>
          <a:p>
            <a:endParaRPr lang="en-US" altLang="ko-KR" sz="1600" b="1" dirty="0"/>
          </a:p>
          <a:p>
            <a:endParaRPr lang="en-US" altLang="ko-KR" sz="1600" b="1" dirty="0"/>
          </a:p>
          <a:p>
            <a:endParaRPr lang="en-US" altLang="ko-KR" sz="1600" b="1" dirty="0"/>
          </a:p>
          <a:p>
            <a:endParaRPr lang="en-US" altLang="ko-KR" sz="1600" b="1" dirty="0"/>
          </a:p>
          <a:p>
            <a:r>
              <a:rPr lang="en-US" altLang="ko-KR" sz="1600" dirty="0"/>
              <a:t>~$ bin/</a:t>
            </a:r>
            <a:r>
              <a:rPr lang="en-US" altLang="ko-KR" sz="1600" dirty="0" err="1"/>
              <a:t>hdfs</a:t>
            </a:r>
            <a:r>
              <a:rPr lang="en-US" altLang="ko-KR" sz="1600" dirty="0"/>
              <a:t> </a:t>
            </a:r>
            <a:r>
              <a:rPr lang="en-US" altLang="ko-KR" sz="1600" dirty="0" err="1"/>
              <a:t>namenode</a:t>
            </a:r>
            <a:r>
              <a:rPr lang="en-US" altLang="ko-KR" sz="1600" dirty="0"/>
              <a:t> -format</a:t>
            </a:r>
          </a:p>
          <a:p>
            <a:r>
              <a:rPr lang="en-US" altLang="ko-KR" sz="1600" dirty="0"/>
              <a:t>~$ </a:t>
            </a:r>
          </a:p>
          <a:p>
            <a:r>
              <a:rPr lang="en-US" altLang="ko-KR" sz="1600" dirty="0"/>
              <a:t>~$</a:t>
            </a:r>
            <a:endParaRPr lang="en-US" altLang="ko-KR" sz="1600" b="1" dirty="0"/>
          </a:p>
          <a:p>
            <a:r>
              <a:rPr lang="en-US" altLang="ko-KR" sz="1600" dirty="0"/>
              <a:t>~$</a:t>
            </a:r>
            <a:endParaRPr lang="en-US" altLang="ko-KR" sz="1600" b="1" dirty="0"/>
          </a:p>
          <a:p>
            <a:r>
              <a:rPr lang="en-US" altLang="ko-KR" sz="1600" dirty="0"/>
              <a:t>~$</a:t>
            </a:r>
            <a:endParaRPr lang="en-US" altLang="ko-KR" sz="1600" b="1" dirty="0"/>
          </a:p>
          <a:p>
            <a:r>
              <a:rPr lang="en-US" altLang="ko-KR" sz="1600" dirty="0"/>
              <a:t>~$</a:t>
            </a:r>
            <a:endParaRPr lang="en-US" altLang="ko-KR" sz="1600" b="1" dirty="0"/>
          </a:p>
          <a:p>
            <a:r>
              <a:rPr lang="en-US" altLang="ko-KR" sz="1600" dirty="0"/>
              <a:t>~$ sbin/start-all.sh</a:t>
            </a:r>
            <a:endParaRPr lang="en-US" altLang="ko-KR" sz="1600" b="1" dirty="0"/>
          </a:p>
          <a:p>
            <a:endParaRPr lang="en-US" altLang="ko-KR" sz="1600" dirty="0"/>
          </a:p>
          <a:p>
            <a:endParaRPr lang="en-US" altLang="ko-KR" sz="1600" b="1" dirty="0"/>
          </a:p>
          <a:p>
            <a:endParaRPr lang="en-US" altLang="ko-KR" sz="1600" b="1" dirty="0"/>
          </a:p>
          <a:p>
            <a:endParaRPr lang="en-US" altLang="ko-KR" sz="1600" b="1" dirty="0"/>
          </a:p>
          <a:p>
            <a:endParaRPr lang="en-US" altLang="ko-KR" sz="16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8E7BA91-B0BC-4ACA-BC75-E2739AB3406C}"/>
              </a:ext>
            </a:extLst>
          </p:cNvPr>
          <p:cNvSpPr/>
          <p:nvPr/>
        </p:nvSpPr>
        <p:spPr>
          <a:xfrm>
            <a:off x="6371851" y="1621879"/>
            <a:ext cx="5470526" cy="23145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50" dirty="0"/>
              <a:t>&lt;configuration&gt;</a:t>
            </a:r>
            <a:endParaRPr lang="ko-KR" altLang="ko-KR" sz="1050" dirty="0"/>
          </a:p>
          <a:p>
            <a:r>
              <a:rPr lang="en-US" altLang="ko-KR" sz="1050" dirty="0"/>
              <a:t> &lt;property&gt;</a:t>
            </a:r>
            <a:endParaRPr lang="ko-KR" altLang="ko-KR" sz="1050" dirty="0"/>
          </a:p>
          <a:p>
            <a:r>
              <a:rPr lang="en-US" altLang="ko-KR" sz="1050" dirty="0"/>
              <a:t>        &lt;name&gt;mapreduce.framework.name&lt;/name&gt;</a:t>
            </a:r>
            <a:endParaRPr lang="ko-KR" altLang="ko-KR" sz="1050" dirty="0"/>
          </a:p>
          <a:p>
            <a:r>
              <a:rPr lang="en-US" altLang="ko-KR" sz="1050" dirty="0"/>
              <a:t>        &lt;value&gt;yarn&lt;/value&gt;</a:t>
            </a:r>
            <a:endParaRPr lang="ko-KR" altLang="ko-KR" sz="1050" dirty="0"/>
          </a:p>
          <a:p>
            <a:r>
              <a:rPr lang="en-US" altLang="ko-KR" sz="1050" dirty="0"/>
              <a:t>    &lt;/property&gt;</a:t>
            </a:r>
            <a:endParaRPr lang="ko-KR" altLang="ko-KR" sz="1050" dirty="0"/>
          </a:p>
          <a:p>
            <a:r>
              <a:rPr lang="en-US" altLang="ko-KR" sz="1050" dirty="0"/>
              <a:t>    &lt;property&gt;</a:t>
            </a:r>
            <a:endParaRPr lang="ko-KR" altLang="ko-KR" sz="1050" dirty="0"/>
          </a:p>
          <a:p>
            <a:r>
              <a:rPr lang="en-US" altLang="ko-KR" sz="1050" dirty="0"/>
              <a:t>        &lt;name&gt;</a:t>
            </a:r>
            <a:r>
              <a:rPr lang="en-US" altLang="ko-KR" sz="1050" dirty="0" err="1"/>
              <a:t>mapreduce.admin.user.env</a:t>
            </a:r>
            <a:r>
              <a:rPr lang="en-US" altLang="ko-KR" sz="1050" dirty="0"/>
              <a:t>&lt;/name&gt;</a:t>
            </a:r>
            <a:endParaRPr lang="ko-KR" altLang="ko-KR" sz="1050" dirty="0"/>
          </a:p>
          <a:p>
            <a:r>
              <a:rPr lang="en-US" altLang="ko-KR" sz="1050" dirty="0"/>
              <a:t>        &lt;value&gt;HADOOP_MAPRED_HOME=$HADOOP_COMMON_HOME&lt;/value&gt;</a:t>
            </a:r>
            <a:endParaRPr lang="ko-KR" altLang="ko-KR" sz="1050" dirty="0"/>
          </a:p>
          <a:p>
            <a:r>
              <a:rPr lang="en-US" altLang="ko-KR" sz="1050" dirty="0"/>
              <a:t>    &lt;/property&gt;</a:t>
            </a:r>
            <a:endParaRPr lang="ko-KR" altLang="ko-KR" sz="1050" dirty="0"/>
          </a:p>
          <a:p>
            <a:r>
              <a:rPr lang="en-US" altLang="ko-KR" sz="1050" dirty="0"/>
              <a:t>    &lt;property&gt;</a:t>
            </a:r>
            <a:endParaRPr lang="ko-KR" altLang="ko-KR" sz="1050" dirty="0"/>
          </a:p>
          <a:p>
            <a:r>
              <a:rPr lang="en-US" altLang="ko-KR" sz="1050" dirty="0"/>
              <a:t>        &lt;name&gt;</a:t>
            </a:r>
            <a:r>
              <a:rPr lang="en-US" altLang="ko-KR" sz="1050" dirty="0" err="1"/>
              <a:t>yarn.app.mapreduce.am.env</a:t>
            </a:r>
            <a:r>
              <a:rPr lang="en-US" altLang="ko-KR" sz="1050" dirty="0"/>
              <a:t>&lt;/name&gt;</a:t>
            </a:r>
            <a:endParaRPr lang="ko-KR" altLang="ko-KR" sz="1050" dirty="0"/>
          </a:p>
          <a:p>
            <a:r>
              <a:rPr lang="en-US" altLang="ko-KR" sz="1050" dirty="0"/>
              <a:t>        &lt;value&gt;HADOOP_MAPRED_HOME=$HADOOP_COMMON_HOME&lt;/value&gt;</a:t>
            </a:r>
            <a:endParaRPr lang="ko-KR" altLang="ko-KR" sz="1050" dirty="0"/>
          </a:p>
          <a:p>
            <a:r>
              <a:rPr lang="en-US" altLang="ko-KR" sz="1050" dirty="0"/>
              <a:t>    &lt;/property&gt;</a:t>
            </a:r>
            <a:endParaRPr lang="ko-KR" altLang="ko-KR" sz="1050" dirty="0"/>
          </a:p>
          <a:p>
            <a:r>
              <a:rPr lang="en-US" altLang="ko-KR" sz="1050" dirty="0"/>
              <a:t>&lt;/configuration&gt;</a:t>
            </a:r>
            <a:endParaRPr lang="ko-KR" altLang="en-US" sz="8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3DC34DC-0E55-4B58-9563-84312B5A2590}"/>
              </a:ext>
            </a:extLst>
          </p:cNvPr>
          <p:cNvSpPr/>
          <p:nvPr/>
        </p:nvSpPr>
        <p:spPr>
          <a:xfrm>
            <a:off x="6371851" y="4294535"/>
            <a:ext cx="5470526" cy="11490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 dirty="0"/>
              <a:t>2019-03-29 20:07:15,364 INFO </a:t>
            </a:r>
            <a:r>
              <a:rPr lang="en-US" altLang="ko-KR" sz="1000" dirty="0" err="1"/>
              <a:t>namenode.NameNode</a:t>
            </a:r>
            <a:r>
              <a:rPr lang="en-US" altLang="ko-KR" sz="1000" dirty="0"/>
              <a:t>: STARTUP_MSG:</a:t>
            </a:r>
            <a:endParaRPr lang="ko-KR" altLang="ko-KR" sz="1000" dirty="0"/>
          </a:p>
          <a:p>
            <a:r>
              <a:rPr lang="en-US" altLang="ko-KR" sz="1000" dirty="0"/>
              <a:t>/************************************************************</a:t>
            </a:r>
            <a:endParaRPr lang="ko-KR" altLang="ko-KR" sz="1000" dirty="0"/>
          </a:p>
          <a:p>
            <a:r>
              <a:rPr lang="en-US" altLang="ko-KR" sz="1000" dirty="0"/>
              <a:t>STARTUP_MSG: Starting </a:t>
            </a:r>
            <a:r>
              <a:rPr lang="en-US" altLang="ko-KR" sz="1000" dirty="0" err="1"/>
              <a:t>NameNode</a:t>
            </a:r>
            <a:endParaRPr lang="ko-KR" altLang="ko-KR" sz="1000" dirty="0"/>
          </a:p>
          <a:p>
            <a:r>
              <a:rPr lang="en-US" altLang="ko-KR" sz="1000" dirty="0"/>
              <a:t>STARTUP_MSG:   host = </a:t>
            </a:r>
            <a:r>
              <a:rPr lang="en-US" altLang="ko-KR" sz="1000" dirty="0" err="1"/>
              <a:t>yunhyuc</a:t>
            </a:r>
            <a:r>
              <a:rPr lang="en-US" altLang="ko-KR" sz="1000" dirty="0"/>
              <a:t>/127.0.1.1</a:t>
            </a:r>
            <a:endParaRPr lang="ko-KR" altLang="ko-KR" sz="1000" dirty="0"/>
          </a:p>
          <a:p>
            <a:r>
              <a:rPr lang="en-US" altLang="ko-KR" sz="1000" dirty="0"/>
              <a:t>STARTUP_MSG:   </a:t>
            </a:r>
            <a:r>
              <a:rPr lang="en-US" altLang="ko-KR" sz="1000" dirty="0" err="1"/>
              <a:t>args</a:t>
            </a:r>
            <a:r>
              <a:rPr lang="en-US" altLang="ko-KR" sz="1000" dirty="0"/>
              <a:t> = [-format]</a:t>
            </a:r>
            <a:endParaRPr lang="ko-KR" altLang="ko-KR" sz="1000" dirty="0"/>
          </a:p>
          <a:p>
            <a:r>
              <a:rPr lang="en-US" altLang="ko-KR" sz="1000" dirty="0"/>
              <a:t>STARTUP_MSG:   version = 3.2.0</a:t>
            </a:r>
            <a:endParaRPr lang="ko-KR" altLang="ko-KR" sz="1000" dirty="0"/>
          </a:p>
          <a:p>
            <a:r>
              <a:rPr lang="en-US" altLang="ko-KR" sz="1000" dirty="0"/>
              <a:t>STARTUP_MSG:   </a:t>
            </a:r>
            <a:r>
              <a:rPr lang="en-US" altLang="ko-KR" sz="1000" dirty="0" err="1"/>
              <a:t>classpath</a:t>
            </a:r>
            <a:r>
              <a:rPr lang="en-US" altLang="ko-KR" sz="1000" dirty="0"/>
              <a:t> = </a:t>
            </a:r>
            <a:endParaRPr lang="ko-KR" altLang="en-US" sz="200" dirty="0"/>
          </a:p>
        </p:txBody>
      </p:sp>
    </p:spTree>
    <p:extLst>
      <p:ext uri="{BB962C8B-B14F-4D97-AF65-F5344CB8AC3E}">
        <p14:creationId xmlns:p14="http://schemas.microsoft.com/office/powerpoint/2010/main" val="402530145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6884EF8-13B8-4906-AFA1-F7D11047E8A5}"/>
              </a:ext>
            </a:extLst>
          </p:cNvPr>
          <p:cNvSpPr/>
          <p:nvPr/>
        </p:nvSpPr>
        <p:spPr>
          <a:xfrm>
            <a:off x="349623" y="432111"/>
            <a:ext cx="125506" cy="80791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2E0AF2E-A9E8-4669-AA0E-A190B65FCAD7}"/>
              </a:ext>
            </a:extLst>
          </p:cNvPr>
          <p:cNvSpPr/>
          <p:nvPr/>
        </p:nvSpPr>
        <p:spPr>
          <a:xfrm>
            <a:off x="475129" y="333862"/>
            <a:ext cx="70283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T-SA: </a:t>
            </a:r>
            <a:r>
              <a:rPr lang="en-US" altLang="ko-KR" sz="24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Development Environment</a:t>
            </a:r>
            <a:r>
              <a:rPr lang="en-US" altLang="ko-KR" sz="28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</a:t>
            </a:r>
            <a:endParaRPr lang="ko-KR" altLang="en-US" sz="2400" b="1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8E709A0-853A-4DCC-908E-0927D452C587}"/>
              </a:ext>
            </a:extLst>
          </p:cNvPr>
          <p:cNvSpPr txBox="1"/>
          <p:nvPr/>
        </p:nvSpPr>
        <p:spPr>
          <a:xfrm>
            <a:off x="475129" y="916859"/>
            <a:ext cx="437972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500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조선일보명조" panose="02030304000000000000" pitchFamily="18" charset="-127"/>
              </a:rPr>
              <a:t>Twitter</a:t>
            </a:r>
            <a:r>
              <a:rPr lang="en-US" altLang="ko-KR" sz="1500" dirty="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Keyword Search API based Tweet Analysis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F0F362E-884C-48D1-9E70-F66EE5A0B636}"/>
              </a:ext>
            </a:extLst>
          </p:cNvPr>
          <p:cNvSpPr/>
          <p:nvPr/>
        </p:nvSpPr>
        <p:spPr>
          <a:xfrm>
            <a:off x="349624" y="1338273"/>
            <a:ext cx="5568577" cy="4255283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b="1" dirty="0"/>
              <a:t>Sqoop</a:t>
            </a:r>
          </a:p>
          <a:p>
            <a:r>
              <a:rPr lang="en-US" altLang="ko-KR" sz="1600" dirty="0"/>
              <a:t>~$ </a:t>
            </a:r>
            <a:r>
              <a:rPr lang="en-US" altLang="ko-KR" sz="1600" dirty="0" err="1"/>
              <a:t>wget</a:t>
            </a:r>
            <a:r>
              <a:rPr lang="en-US" altLang="ko-KR" sz="1600" dirty="0"/>
              <a:t> </a:t>
            </a:r>
            <a:r>
              <a:rPr lang="en-US" altLang="ko-KR" sz="1600" dirty="0">
                <a:hlinkClick r:id="rId3"/>
              </a:rPr>
              <a:t>http://apache.tt.co.kr/sqoop/1.4.7/sqoop-1.4.7.bin__hadoop-2.6.0.tar.gz</a:t>
            </a:r>
            <a:endParaRPr lang="en-US" altLang="ko-KR" sz="1600" dirty="0"/>
          </a:p>
          <a:p>
            <a:r>
              <a:rPr lang="en-US" altLang="ko-KR" sz="1600" dirty="0"/>
              <a:t>~$ tar </a:t>
            </a:r>
            <a:r>
              <a:rPr lang="en-US" altLang="ko-KR" sz="1600" dirty="0" err="1"/>
              <a:t>xvzf</a:t>
            </a:r>
            <a:r>
              <a:rPr lang="en-US" altLang="ko-KR" sz="1600" dirty="0"/>
              <a:t> sqoop-1.4.7.bin__hadoop-2.6.0.tar.gz</a:t>
            </a:r>
          </a:p>
          <a:p>
            <a:r>
              <a:rPr lang="en-US" altLang="ko-KR" sz="1600" dirty="0"/>
              <a:t>~$ ln -s sqoop-1.4.7.bin__hadoop-2.6.0 </a:t>
            </a:r>
            <a:r>
              <a:rPr lang="en-US" altLang="ko-KR" sz="1600" dirty="0" err="1"/>
              <a:t>sqoop</a:t>
            </a:r>
            <a:endParaRPr lang="en-US" altLang="ko-KR" sz="1600" dirty="0"/>
          </a:p>
          <a:p>
            <a:r>
              <a:rPr lang="en-US" altLang="ko-KR" sz="1600" dirty="0"/>
              <a:t>~$ </a:t>
            </a:r>
            <a:r>
              <a:rPr lang="en-US" altLang="ko-KR" sz="1600" dirty="0" err="1"/>
              <a:t>sudo</a:t>
            </a:r>
            <a:r>
              <a:rPr lang="en-US" altLang="ko-KR" sz="1600" dirty="0"/>
              <a:t> </a:t>
            </a:r>
            <a:r>
              <a:rPr lang="en-US" altLang="ko-KR" sz="1600" dirty="0" err="1"/>
              <a:t>gedit</a:t>
            </a:r>
            <a:r>
              <a:rPr lang="en-US" altLang="ko-KR" sz="1600" dirty="0"/>
              <a:t> ~/.</a:t>
            </a:r>
            <a:r>
              <a:rPr lang="en-US" altLang="ko-KR" sz="1600" dirty="0" err="1"/>
              <a:t>bashrc</a:t>
            </a:r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/>
              <a:t>~$ source ~/.</a:t>
            </a:r>
            <a:r>
              <a:rPr lang="en-US" altLang="ko-KR" sz="1600" dirty="0" err="1"/>
              <a:t>bashrc</a:t>
            </a:r>
            <a:endParaRPr lang="en-US" altLang="ko-KR" sz="1600" dirty="0"/>
          </a:p>
          <a:p>
            <a:r>
              <a:rPr lang="en-US" altLang="ko-KR" sz="1600" dirty="0"/>
              <a:t>~/</a:t>
            </a:r>
            <a:r>
              <a:rPr lang="en-US" altLang="ko-KR" sz="1600" dirty="0" err="1"/>
              <a:t>sqoop</a:t>
            </a:r>
            <a:r>
              <a:rPr lang="en-US" altLang="ko-KR" sz="1600" dirty="0"/>
              <a:t>/conf$ cp sqoop-env-template.sh sqoop-env.sh</a:t>
            </a:r>
            <a:endParaRPr lang="ko-KR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516C3F92-86CC-4B95-B553-6F88FFD28B90}"/>
              </a:ext>
            </a:extLst>
          </p:cNvPr>
          <p:cNvSpPr/>
          <p:nvPr/>
        </p:nvSpPr>
        <p:spPr>
          <a:xfrm>
            <a:off x="6179344" y="1338273"/>
            <a:ext cx="5663033" cy="4255283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b="1" dirty="0"/>
              <a:t>~/</a:t>
            </a:r>
            <a:r>
              <a:rPr lang="en-US" altLang="ko-KR" b="1" dirty="0" err="1"/>
              <a:t>sqoop</a:t>
            </a:r>
            <a:r>
              <a:rPr lang="en-US" altLang="ko-KR" b="1" dirty="0"/>
              <a:t>/conf$ </a:t>
            </a:r>
            <a:r>
              <a:rPr lang="en-US" altLang="ko-KR" b="1" dirty="0" err="1"/>
              <a:t>sqoop</a:t>
            </a:r>
            <a:endParaRPr lang="ko-KR" altLang="ko-KR" b="1" dirty="0"/>
          </a:p>
          <a:p>
            <a:r>
              <a:rPr lang="en-US" altLang="ko-KR" sz="1200" dirty="0"/>
              <a:t>Warning: /home/vi/</a:t>
            </a:r>
            <a:r>
              <a:rPr lang="en-US" altLang="ko-KR" sz="1200" dirty="0" err="1"/>
              <a:t>sqoop</a:t>
            </a:r>
            <a:r>
              <a:rPr lang="en-US" altLang="ko-KR" sz="1200" dirty="0"/>
              <a:t>/../</a:t>
            </a:r>
            <a:r>
              <a:rPr lang="en-US" altLang="ko-KR" sz="1200" dirty="0" err="1"/>
              <a:t>hbase</a:t>
            </a:r>
            <a:r>
              <a:rPr lang="en-US" altLang="ko-KR" sz="1200" dirty="0"/>
              <a:t> does not exist! HBase imports will fail.</a:t>
            </a:r>
            <a:endParaRPr lang="ko-KR" altLang="ko-KR" sz="1200" dirty="0"/>
          </a:p>
          <a:p>
            <a:r>
              <a:rPr lang="en-US" altLang="ko-KR" sz="1200" dirty="0"/>
              <a:t>Please set $HBASE_HOME to the root of your HBase installation.</a:t>
            </a:r>
            <a:endParaRPr lang="ko-KR" altLang="ko-KR" sz="1200" dirty="0"/>
          </a:p>
          <a:p>
            <a:r>
              <a:rPr lang="en-US" altLang="ko-KR" sz="1200" dirty="0"/>
              <a:t>Warning: /home/vi/</a:t>
            </a:r>
            <a:r>
              <a:rPr lang="en-US" altLang="ko-KR" sz="1200" dirty="0" err="1"/>
              <a:t>sqoop</a:t>
            </a:r>
            <a:r>
              <a:rPr lang="en-US" altLang="ko-KR" sz="1200" dirty="0"/>
              <a:t>/../</a:t>
            </a:r>
            <a:r>
              <a:rPr lang="en-US" altLang="ko-KR" sz="1200" dirty="0" err="1"/>
              <a:t>hcatalog</a:t>
            </a:r>
            <a:r>
              <a:rPr lang="en-US" altLang="ko-KR" sz="1200" dirty="0"/>
              <a:t> does not exist! </a:t>
            </a:r>
            <a:r>
              <a:rPr lang="en-US" altLang="ko-KR" sz="1200" dirty="0" err="1"/>
              <a:t>HCatalog</a:t>
            </a:r>
            <a:r>
              <a:rPr lang="en-US" altLang="ko-KR" sz="1200" dirty="0"/>
              <a:t> jobs will fail.</a:t>
            </a:r>
            <a:endParaRPr lang="ko-KR" altLang="ko-KR" sz="1200" dirty="0"/>
          </a:p>
          <a:p>
            <a:r>
              <a:rPr lang="en-US" altLang="ko-KR" sz="1200" dirty="0"/>
              <a:t>Please set $HCAT_HOME to the root of your </a:t>
            </a:r>
            <a:r>
              <a:rPr lang="en-US" altLang="ko-KR" sz="1200" dirty="0" err="1"/>
              <a:t>HCatalog</a:t>
            </a:r>
            <a:r>
              <a:rPr lang="en-US" altLang="ko-KR" sz="1200" dirty="0"/>
              <a:t> installation.</a:t>
            </a:r>
            <a:endParaRPr lang="ko-KR" altLang="ko-KR" sz="1200" dirty="0"/>
          </a:p>
          <a:p>
            <a:r>
              <a:rPr lang="en-US" altLang="ko-KR" sz="1200" dirty="0"/>
              <a:t>Warning: /home/vi/</a:t>
            </a:r>
            <a:r>
              <a:rPr lang="en-US" altLang="ko-KR" sz="1200" dirty="0" err="1"/>
              <a:t>sqoop</a:t>
            </a:r>
            <a:r>
              <a:rPr lang="en-US" altLang="ko-KR" sz="1200" dirty="0"/>
              <a:t>/../</a:t>
            </a:r>
            <a:r>
              <a:rPr lang="en-US" altLang="ko-KR" sz="1200" dirty="0" err="1"/>
              <a:t>accumulo</a:t>
            </a:r>
            <a:r>
              <a:rPr lang="en-US" altLang="ko-KR" sz="1200" dirty="0"/>
              <a:t> does not exist! </a:t>
            </a:r>
            <a:r>
              <a:rPr lang="en-US" altLang="ko-KR" sz="1200" dirty="0" err="1"/>
              <a:t>Accumulo</a:t>
            </a:r>
            <a:r>
              <a:rPr lang="en-US" altLang="ko-KR" sz="1200" dirty="0"/>
              <a:t> imports will fail.</a:t>
            </a:r>
            <a:endParaRPr lang="ko-KR" altLang="ko-KR" sz="1200" dirty="0"/>
          </a:p>
          <a:p>
            <a:r>
              <a:rPr lang="en-US" altLang="ko-KR" sz="1200" dirty="0"/>
              <a:t>Please set $ACCUMULO_HOME to the root of your </a:t>
            </a:r>
            <a:r>
              <a:rPr lang="en-US" altLang="ko-KR" sz="1200" dirty="0" err="1"/>
              <a:t>Accumulo</a:t>
            </a:r>
            <a:r>
              <a:rPr lang="en-US" altLang="ko-KR" sz="1200" dirty="0"/>
              <a:t> installation.</a:t>
            </a:r>
            <a:endParaRPr lang="ko-KR" altLang="ko-KR" sz="1200" dirty="0"/>
          </a:p>
          <a:p>
            <a:r>
              <a:rPr lang="en-US" altLang="ko-KR" sz="1200" dirty="0"/>
              <a:t>Warning: /home/vi/</a:t>
            </a:r>
            <a:r>
              <a:rPr lang="en-US" altLang="ko-KR" sz="1200" dirty="0" err="1"/>
              <a:t>sqoop</a:t>
            </a:r>
            <a:r>
              <a:rPr lang="en-US" altLang="ko-KR" sz="1200" dirty="0"/>
              <a:t>/../zookeeper does not exist! </a:t>
            </a:r>
            <a:r>
              <a:rPr lang="en-US" altLang="ko-KR" sz="1200" dirty="0" err="1"/>
              <a:t>Accumulo</a:t>
            </a:r>
            <a:r>
              <a:rPr lang="en-US" altLang="ko-KR" sz="1200" dirty="0"/>
              <a:t> imports will fail.</a:t>
            </a:r>
            <a:endParaRPr lang="ko-KR" altLang="ko-KR" sz="1200" dirty="0"/>
          </a:p>
          <a:p>
            <a:r>
              <a:rPr lang="en-US" altLang="ko-KR" sz="1200" dirty="0"/>
              <a:t>Please set $ZOOKEEPER_HOME to the root of your Zookeeper installation.</a:t>
            </a:r>
            <a:endParaRPr lang="ko-KR" altLang="ko-KR" sz="1200" dirty="0"/>
          </a:p>
          <a:p>
            <a:r>
              <a:rPr lang="en-US" altLang="ko-KR" sz="1200" dirty="0"/>
              <a:t>/home/vi/</a:t>
            </a:r>
            <a:r>
              <a:rPr lang="en-US" altLang="ko-KR" sz="1200" dirty="0" err="1"/>
              <a:t>hadoop</a:t>
            </a:r>
            <a:r>
              <a:rPr lang="en-US" altLang="ko-KR" sz="1200" dirty="0"/>
              <a:t>/</a:t>
            </a:r>
            <a:r>
              <a:rPr lang="en-US" altLang="ko-KR" sz="1200" dirty="0" err="1"/>
              <a:t>libexec</a:t>
            </a:r>
            <a:r>
              <a:rPr lang="en-US" altLang="ko-KR" sz="1200" dirty="0"/>
              <a:t>/hadoop-functions.sh: </a:t>
            </a:r>
            <a:r>
              <a:rPr lang="ko-KR" altLang="ko-KR" sz="1200" dirty="0"/>
              <a:t>줄</a:t>
            </a:r>
            <a:r>
              <a:rPr lang="en-US" altLang="ko-KR" sz="1200" dirty="0"/>
              <a:t> 2364: HADOOP_ORG.APACHE.SQOOP.SQOOP_USER: bad substitution</a:t>
            </a:r>
            <a:endParaRPr lang="ko-KR" altLang="ko-KR" sz="1200" dirty="0"/>
          </a:p>
          <a:p>
            <a:r>
              <a:rPr lang="en-US" altLang="ko-KR" sz="1200" dirty="0"/>
              <a:t>/home/vi/</a:t>
            </a:r>
            <a:r>
              <a:rPr lang="en-US" altLang="ko-KR" sz="1200" dirty="0" err="1"/>
              <a:t>hadoop</a:t>
            </a:r>
            <a:r>
              <a:rPr lang="en-US" altLang="ko-KR" sz="1200" dirty="0"/>
              <a:t>/</a:t>
            </a:r>
            <a:r>
              <a:rPr lang="en-US" altLang="ko-KR" sz="1200" dirty="0" err="1"/>
              <a:t>libexec</a:t>
            </a:r>
            <a:r>
              <a:rPr lang="en-US" altLang="ko-KR" sz="1200" dirty="0"/>
              <a:t>/hadoop-functions.sh: </a:t>
            </a:r>
            <a:r>
              <a:rPr lang="ko-KR" altLang="ko-KR" sz="1200" dirty="0"/>
              <a:t>줄</a:t>
            </a:r>
            <a:r>
              <a:rPr lang="en-US" altLang="ko-KR" sz="1200" dirty="0"/>
              <a:t> 2459: HADOOP_ORG.APACHE.SQOOP.SQOOP_OPTS: bad substitution</a:t>
            </a:r>
            <a:endParaRPr lang="ko-KR" altLang="ko-KR" sz="1200" dirty="0"/>
          </a:p>
          <a:p>
            <a:r>
              <a:rPr lang="en-US" altLang="ko-KR" sz="1600" b="1" dirty="0"/>
              <a:t>Try '</a:t>
            </a:r>
            <a:r>
              <a:rPr lang="en-US" altLang="ko-KR" sz="1600" b="1" dirty="0" err="1"/>
              <a:t>sqoop</a:t>
            </a:r>
            <a:r>
              <a:rPr lang="en-US" altLang="ko-KR" sz="1600" b="1" dirty="0"/>
              <a:t> help' for usage. # </a:t>
            </a:r>
            <a:r>
              <a:rPr lang="ko-KR" altLang="ko-KR" sz="1600" b="1" dirty="0"/>
              <a:t>이렇게 뜬다면 설치 완료</a:t>
            </a:r>
            <a:r>
              <a:rPr lang="en-US" altLang="ko-KR" sz="1600" b="1" dirty="0"/>
              <a:t>.</a:t>
            </a:r>
            <a:endParaRPr lang="en-US" altLang="ko-KR" sz="1400" b="1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C539729-6AF6-49F6-ABA1-E54B5391C37F}"/>
              </a:ext>
            </a:extLst>
          </p:cNvPr>
          <p:cNvSpPr/>
          <p:nvPr/>
        </p:nvSpPr>
        <p:spPr>
          <a:xfrm>
            <a:off x="349623" y="5691805"/>
            <a:ext cx="11492754" cy="1016793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400" b="1" dirty="0" err="1">
                <a:solidFill>
                  <a:schemeClr val="tx1"/>
                </a:solidFill>
              </a:rPr>
              <a:t>스쿱</a:t>
            </a:r>
            <a:r>
              <a:rPr lang="ko-KR" altLang="en-US" sz="1400" b="1" dirty="0">
                <a:solidFill>
                  <a:schemeClr val="tx1"/>
                </a:solidFill>
              </a:rPr>
              <a:t> 사이트 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r>
              <a:rPr lang="en-US" altLang="ko-KR" sz="1400" dirty="0">
                <a:hlinkClick r:id="rId4"/>
              </a:rPr>
              <a:t>https://sqoop.apache.org/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r>
              <a:rPr lang="ko-KR" altLang="en-US" sz="1400" b="1" dirty="0" err="1">
                <a:solidFill>
                  <a:schemeClr val="tx1"/>
                </a:solidFill>
              </a:rPr>
              <a:t>스쿱</a:t>
            </a:r>
            <a:r>
              <a:rPr lang="ko-KR" altLang="en-US" sz="1400" b="1" dirty="0">
                <a:solidFill>
                  <a:schemeClr val="tx1"/>
                </a:solidFill>
              </a:rPr>
              <a:t> 다운로드 경로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r>
              <a:rPr lang="en-US" altLang="ko-KR" sz="1400" dirty="0">
                <a:hlinkClick r:id="rId3"/>
              </a:rPr>
              <a:t>http://apache.tt.co.kr/sqoop/1.4.7/sqoop-1.4.7.bin__hadoop-2.6.0.tar.gz</a:t>
            </a:r>
            <a:endParaRPr lang="en-US" altLang="ko-KR" sz="1400" b="1" dirty="0">
              <a:solidFill>
                <a:schemeClr val="tx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67F86F4-FF16-41DF-BA50-068F9F08A8D8}"/>
              </a:ext>
            </a:extLst>
          </p:cNvPr>
          <p:cNvSpPr/>
          <p:nvPr/>
        </p:nvSpPr>
        <p:spPr>
          <a:xfrm>
            <a:off x="412376" y="2921793"/>
            <a:ext cx="5470526" cy="6643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400" dirty="0"/>
              <a:t>export SQOOP_HOME=/home/vi/</a:t>
            </a:r>
            <a:r>
              <a:rPr lang="en-US" altLang="ko-KR" sz="1400" dirty="0" err="1"/>
              <a:t>sqoop</a:t>
            </a:r>
            <a:endParaRPr lang="ko-KR" altLang="ko-KR" sz="1400" dirty="0"/>
          </a:p>
          <a:p>
            <a:r>
              <a:rPr lang="en-US" altLang="ko-KR" sz="1400" dirty="0"/>
              <a:t>export PATH=$PATH:$SQOOP_HOME/bin</a:t>
            </a:r>
            <a:endParaRPr lang="en-US" altLang="ko-KR" sz="105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72CF52E-3E00-4E21-B8FA-1857A2209FFE}"/>
              </a:ext>
            </a:extLst>
          </p:cNvPr>
          <p:cNvSpPr/>
          <p:nvPr/>
        </p:nvSpPr>
        <p:spPr>
          <a:xfrm>
            <a:off x="398649" y="4207669"/>
            <a:ext cx="5470526" cy="13120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#Set path to where bin/</a:t>
            </a:r>
            <a:r>
              <a:rPr lang="en-US" altLang="ko-KR" sz="1400" dirty="0" err="1">
                <a:solidFill>
                  <a:schemeClr val="tx1"/>
                </a:solidFill>
              </a:rPr>
              <a:t>hadoop</a:t>
            </a:r>
            <a:r>
              <a:rPr lang="en-US" altLang="ko-KR" sz="1400" dirty="0">
                <a:solidFill>
                  <a:schemeClr val="tx1"/>
                </a:solidFill>
              </a:rPr>
              <a:t> is available</a:t>
            </a:r>
            <a:endParaRPr lang="ko-KR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export HADOOP_COMMON_HOME=/home/vi(</a:t>
            </a:r>
            <a:r>
              <a:rPr lang="ko-KR" altLang="ko-KR" sz="1400" dirty="0">
                <a:solidFill>
                  <a:schemeClr val="tx1"/>
                </a:solidFill>
              </a:rPr>
              <a:t>계정이름</a:t>
            </a:r>
            <a:r>
              <a:rPr lang="en-US" altLang="ko-KR" sz="1400" dirty="0">
                <a:solidFill>
                  <a:schemeClr val="tx1"/>
                </a:solidFill>
              </a:rPr>
              <a:t>)/</a:t>
            </a:r>
            <a:r>
              <a:rPr lang="en-US" altLang="ko-KR" sz="1400" dirty="0" err="1">
                <a:solidFill>
                  <a:schemeClr val="tx1"/>
                </a:solidFill>
              </a:rPr>
              <a:t>hadoop</a:t>
            </a:r>
            <a:endParaRPr lang="ko-KR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#Set path to where hadoop-*-core.jar is available</a:t>
            </a:r>
            <a:r>
              <a:rPr lang="ko-KR" altLang="ko-KR" sz="1400" dirty="0">
                <a:solidFill>
                  <a:schemeClr val="tx1"/>
                </a:solidFill>
              </a:rPr>
              <a:t>일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export HADOOP_MAPRED_HOME=/home/vi(</a:t>
            </a:r>
            <a:r>
              <a:rPr lang="ko-KR" altLang="ko-KR" sz="1400" dirty="0">
                <a:solidFill>
                  <a:schemeClr val="tx1"/>
                </a:solidFill>
              </a:rPr>
              <a:t>계정이름</a:t>
            </a:r>
            <a:r>
              <a:rPr lang="en-US" altLang="ko-KR" sz="1400" dirty="0">
                <a:solidFill>
                  <a:schemeClr val="tx1"/>
                </a:solidFill>
              </a:rPr>
              <a:t>)/</a:t>
            </a:r>
            <a:r>
              <a:rPr lang="en-US" altLang="ko-KR" sz="1400" dirty="0" err="1">
                <a:solidFill>
                  <a:schemeClr val="tx1"/>
                </a:solidFill>
              </a:rPr>
              <a:t>hadoop</a:t>
            </a:r>
            <a:endParaRPr lang="en-US" altLang="ko-KR" sz="7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5673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6884EF8-13B8-4906-AFA1-F7D11047E8A5}"/>
              </a:ext>
            </a:extLst>
          </p:cNvPr>
          <p:cNvSpPr/>
          <p:nvPr/>
        </p:nvSpPr>
        <p:spPr>
          <a:xfrm>
            <a:off x="349623" y="432111"/>
            <a:ext cx="125506" cy="80791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2E0AF2E-A9E8-4669-AA0E-A190B65FCAD7}"/>
              </a:ext>
            </a:extLst>
          </p:cNvPr>
          <p:cNvSpPr/>
          <p:nvPr/>
        </p:nvSpPr>
        <p:spPr>
          <a:xfrm>
            <a:off x="475129" y="333862"/>
            <a:ext cx="702833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T-SA: </a:t>
            </a:r>
            <a:r>
              <a:rPr lang="en-US" altLang="ko-KR" sz="24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Related</a:t>
            </a:r>
            <a:r>
              <a:rPr lang="en-US" altLang="ko-KR" sz="28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</a:t>
            </a:r>
            <a:r>
              <a:rPr lang="en-US" altLang="ko-KR" sz="24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Works</a:t>
            </a:r>
            <a:endParaRPr lang="en-US" altLang="ko-KR" sz="2800" b="1" dirty="0">
              <a:solidFill>
                <a:sysClr val="windowText" lastClr="000000"/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r>
              <a:rPr lang="en-US" altLang="ko-KR" sz="28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</a:t>
            </a:r>
            <a:endParaRPr lang="ko-KR" altLang="en-US" sz="2400" b="1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D4712A23-8926-4B29-BE50-A6DB0AD8D2A6}"/>
              </a:ext>
            </a:extLst>
          </p:cNvPr>
          <p:cNvGrpSpPr/>
          <p:nvPr/>
        </p:nvGrpSpPr>
        <p:grpSpPr>
          <a:xfrm>
            <a:off x="349623" y="1411080"/>
            <a:ext cx="5670394" cy="5092001"/>
            <a:chOff x="0" y="0"/>
            <a:chExt cx="6318476" cy="6584003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9F8AF737-1F76-41A5-BEED-E65596235014}"/>
                </a:ext>
              </a:extLst>
            </p:cNvPr>
            <p:cNvPicPr/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6318476" cy="658400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1ADDBCDF-F9BA-46CD-920A-2AA88FA4E3AD}"/>
                </a:ext>
              </a:extLst>
            </p:cNvPr>
            <p:cNvSpPr/>
            <p:nvPr/>
          </p:nvSpPr>
          <p:spPr>
            <a:xfrm>
              <a:off x="4532515" y="589281"/>
              <a:ext cx="1492250" cy="20447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151AD8BF-DEC1-48F8-A4E5-FFCD45A45881}"/>
                </a:ext>
              </a:extLst>
            </p:cNvPr>
            <p:cNvSpPr/>
            <p:nvPr/>
          </p:nvSpPr>
          <p:spPr>
            <a:xfrm>
              <a:off x="183435" y="1408557"/>
              <a:ext cx="1399540" cy="28765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B17CCB33-4384-42CC-8D1D-40B99B270296}"/>
                </a:ext>
              </a:extLst>
            </p:cNvPr>
            <p:cNvSpPr/>
            <p:nvPr/>
          </p:nvSpPr>
          <p:spPr>
            <a:xfrm>
              <a:off x="295146" y="2010410"/>
              <a:ext cx="5986145" cy="183896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86DF43DC-0106-401C-8A97-22ED30D929F2}"/>
                </a:ext>
              </a:extLst>
            </p:cNvPr>
            <p:cNvSpPr/>
            <p:nvPr/>
          </p:nvSpPr>
          <p:spPr>
            <a:xfrm>
              <a:off x="171080" y="4740846"/>
              <a:ext cx="6110211" cy="180841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/>
            </a:p>
          </p:txBody>
        </p: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D1AE0EE6-CA0A-4B00-B4D4-002D6AFE41F9}"/>
              </a:ext>
            </a:extLst>
          </p:cNvPr>
          <p:cNvSpPr/>
          <p:nvPr/>
        </p:nvSpPr>
        <p:spPr>
          <a:xfrm>
            <a:off x="6350579" y="1408120"/>
            <a:ext cx="50081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 err="1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  <a:hlinkClick r:id="rId4"/>
              </a:rPr>
              <a:t>Tweetrend</a:t>
            </a:r>
            <a:r>
              <a:rPr lang="en-US" altLang="ko-KR" sz="24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  <a:hlinkClick r:id="rId4"/>
              </a:rPr>
              <a:t> : http://tweetrend.com/</a:t>
            </a:r>
            <a:endParaRPr lang="en-US" altLang="ko-KR" sz="2400" b="1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81F7B286-BE46-449E-B76C-CD0B2143546B}"/>
              </a:ext>
            </a:extLst>
          </p:cNvPr>
          <p:cNvCxnSpPr>
            <a:cxnSpLocks/>
          </p:cNvCxnSpPr>
          <p:nvPr/>
        </p:nvCxnSpPr>
        <p:spPr>
          <a:xfrm>
            <a:off x="5807232" y="1945892"/>
            <a:ext cx="670105" cy="317794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083C5951-6C16-4BAC-9801-390562DCD5E1}"/>
              </a:ext>
            </a:extLst>
          </p:cNvPr>
          <p:cNvCxnSpPr>
            <a:cxnSpLocks/>
            <a:stCxn id="13" idx="3"/>
            <a:endCxn id="27" idx="1"/>
          </p:cNvCxnSpPr>
          <p:nvPr/>
        </p:nvCxnSpPr>
        <p:spPr>
          <a:xfrm>
            <a:off x="1770233" y="2611679"/>
            <a:ext cx="4656304" cy="1048837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FE59F3F-A720-4049-AB32-CB6FD10CBF07}"/>
              </a:ext>
            </a:extLst>
          </p:cNvPr>
          <p:cNvSpPr txBox="1"/>
          <p:nvPr/>
        </p:nvSpPr>
        <p:spPr>
          <a:xfrm>
            <a:off x="6426537" y="2075841"/>
            <a:ext cx="511979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+mn-ea"/>
                <a:cs typeface="조선일보명조" panose="02030304000000000000" pitchFamily="18" charset="-127"/>
              </a:rPr>
              <a:t>1. </a:t>
            </a:r>
            <a:r>
              <a:rPr lang="ko-KR" altLang="en-US" b="1" dirty="0">
                <a:latin typeface="+mn-ea"/>
                <a:cs typeface="조선일보명조" panose="02030304000000000000" pitchFamily="18" charset="-127"/>
              </a:rPr>
              <a:t>검색할 기간 선택</a:t>
            </a:r>
            <a:endParaRPr lang="en-US" altLang="ko-KR" b="1" dirty="0">
              <a:latin typeface="+mn-ea"/>
              <a:cs typeface="조선일보명조" panose="02030304000000000000" pitchFamily="18" charset="-127"/>
            </a:endParaRPr>
          </a:p>
          <a:p>
            <a:r>
              <a:rPr lang="ko-KR" altLang="en-US" sz="1400" dirty="0">
                <a:latin typeface="+mn-ea"/>
                <a:cs typeface="조선일보명조" panose="02030304000000000000" pitchFamily="18" charset="-127"/>
              </a:rPr>
              <a:t>     비로그인 </a:t>
            </a:r>
            <a:r>
              <a:rPr lang="en-US" altLang="ko-KR" sz="1400" dirty="0">
                <a:latin typeface="+mn-ea"/>
                <a:cs typeface="조선일보명조" panose="02030304000000000000" pitchFamily="18" charset="-127"/>
              </a:rPr>
              <a:t>: </a:t>
            </a:r>
            <a:r>
              <a:rPr lang="ko-KR" altLang="en-US" sz="1400" dirty="0">
                <a:latin typeface="+mn-ea"/>
                <a:cs typeface="조선일보명조" panose="02030304000000000000" pitchFamily="18" charset="-127"/>
              </a:rPr>
              <a:t>최대 </a:t>
            </a:r>
            <a:r>
              <a:rPr lang="en-US" altLang="ko-KR" sz="1400" dirty="0">
                <a:latin typeface="+mn-ea"/>
                <a:cs typeface="조선일보명조" panose="02030304000000000000" pitchFamily="18" charset="-127"/>
              </a:rPr>
              <a:t>7</a:t>
            </a:r>
            <a:r>
              <a:rPr lang="ko-KR" altLang="en-US" sz="1400" dirty="0">
                <a:latin typeface="+mn-ea"/>
                <a:cs typeface="조선일보명조" panose="02030304000000000000" pitchFamily="18" charset="-127"/>
              </a:rPr>
              <a:t>일 간의 검색 가능</a:t>
            </a:r>
            <a:endParaRPr lang="en-US" altLang="ko-KR" sz="1400" dirty="0">
              <a:latin typeface="+mn-ea"/>
              <a:cs typeface="조선일보명조" panose="02030304000000000000" pitchFamily="18" charset="-127"/>
            </a:endParaRPr>
          </a:p>
          <a:p>
            <a:r>
              <a:rPr lang="ko-KR" altLang="en-US" sz="1400" dirty="0">
                <a:latin typeface="+mn-ea"/>
                <a:cs typeface="조선일보명조" panose="02030304000000000000" pitchFamily="18" charset="-127"/>
              </a:rPr>
              <a:t>     일반회원 </a:t>
            </a:r>
            <a:r>
              <a:rPr lang="en-US" altLang="ko-KR" sz="1400" dirty="0">
                <a:latin typeface="+mn-ea"/>
                <a:cs typeface="조선일보명조" panose="02030304000000000000" pitchFamily="18" charset="-127"/>
              </a:rPr>
              <a:t>(</a:t>
            </a:r>
            <a:r>
              <a:rPr lang="ko-KR" altLang="en-US" sz="1400" dirty="0">
                <a:latin typeface="+mn-ea"/>
                <a:cs typeface="조선일보명조" panose="02030304000000000000" pitchFamily="18" charset="-127"/>
              </a:rPr>
              <a:t>무료</a:t>
            </a:r>
            <a:r>
              <a:rPr lang="en-US" altLang="ko-KR" sz="1400" dirty="0">
                <a:latin typeface="+mn-ea"/>
                <a:cs typeface="조선일보명조" panose="02030304000000000000" pitchFamily="18" charset="-127"/>
              </a:rPr>
              <a:t>) : </a:t>
            </a:r>
            <a:r>
              <a:rPr lang="ko-KR" altLang="en-US" sz="1400" dirty="0">
                <a:latin typeface="+mn-ea"/>
                <a:cs typeface="조선일보명조" panose="02030304000000000000" pitchFamily="18" charset="-127"/>
              </a:rPr>
              <a:t>최대 </a:t>
            </a:r>
            <a:r>
              <a:rPr lang="en-US" altLang="ko-KR" sz="1400" dirty="0">
                <a:latin typeface="+mn-ea"/>
                <a:cs typeface="조선일보명조" panose="02030304000000000000" pitchFamily="18" charset="-127"/>
              </a:rPr>
              <a:t>30</a:t>
            </a:r>
            <a:r>
              <a:rPr lang="ko-KR" altLang="en-US" sz="1400" dirty="0">
                <a:latin typeface="+mn-ea"/>
                <a:cs typeface="조선일보명조" panose="02030304000000000000" pitchFamily="18" charset="-127"/>
              </a:rPr>
              <a:t>일 간의 검색 가능</a:t>
            </a:r>
            <a:endParaRPr lang="en-US" altLang="ko-KR" sz="1400" dirty="0">
              <a:latin typeface="+mn-ea"/>
              <a:cs typeface="조선일보명조" panose="02030304000000000000" pitchFamily="18" charset="-127"/>
            </a:endParaRPr>
          </a:p>
          <a:p>
            <a:r>
              <a:rPr lang="ko-KR" altLang="en-US" sz="1400" dirty="0">
                <a:latin typeface="+mn-ea"/>
                <a:cs typeface="조선일보명조" panose="02030304000000000000" pitchFamily="18" charset="-127"/>
              </a:rPr>
              <a:t>     일반회원 </a:t>
            </a:r>
            <a:r>
              <a:rPr lang="en-US" altLang="ko-KR" sz="1400" dirty="0">
                <a:latin typeface="+mn-ea"/>
                <a:cs typeface="조선일보명조" panose="02030304000000000000" pitchFamily="18" charset="-127"/>
              </a:rPr>
              <a:t>(</a:t>
            </a:r>
            <a:r>
              <a:rPr lang="ko-KR" altLang="en-US" sz="1400" dirty="0">
                <a:latin typeface="+mn-ea"/>
                <a:cs typeface="조선일보명조" panose="02030304000000000000" pitchFamily="18" charset="-127"/>
              </a:rPr>
              <a:t>유료</a:t>
            </a:r>
            <a:r>
              <a:rPr lang="en-US" altLang="ko-KR" sz="1400" dirty="0">
                <a:latin typeface="+mn-ea"/>
                <a:cs typeface="조선일보명조" panose="02030304000000000000" pitchFamily="18" charset="-127"/>
              </a:rPr>
              <a:t>) : </a:t>
            </a:r>
            <a:r>
              <a:rPr lang="ko-KR" altLang="en-US" sz="1400" dirty="0">
                <a:latin typeface="+mn-ea"/>
                <a:cs typeface="조선일보명조" panose="02030304000000000000" pitchFamily="18" charset="-127"/>
              </a:rPr>
              <a:t>최대 </a:t>
            </a:r>
            <a:r>
              <a:rPr lang="en-US" altLang="ko-KR" sz="1400" dirty="0">
                <a:latin typeface="+mn-ea"/>
                <a:cs typeface="조선일보명조" panose="02030304000000000000" pitchFamily="18" charset="-127"/>
              </a:rPr>
              <a:t>6</a:t>
            </a:r>
            <a:r>
              <a:rPr lang="ko-KR" altLang="en-US" sz="1400" dirty="0">
                <a:latin typeface="+mn-ea"/>
                <a:cs typeface="조선일보명조" panose="02030304000000000000" pitchFamily="18" charset="-127"/>
              </a:rPr>
              <a:t>개월 간의 검색 가능</a:t>
            </a:r>
            <a:endParaRPr lang="en-US" altLang="ko-KR" sz="1400" dirty="0">
              <a:latin typeface="+mn-ea"/>
              <a:cs typeface="조선일보명조" panose="02030304000000000000" pitchFamily="18" charset="-127"/>
            </a:endParaRPr>
          </a:p>
          <a:p>
            <a:pPr marL="342900" indent="-342900">
              <a:buAutoNum type="arabicPeriod"/>
            </a:pPr>
            <a:endParaRPr lang="en-US" altLang="ko-KR" b="1" dirty="0">
              <a:latin typeface="+mn-ea"/>
              <a:cs typeface="조선일보명조" panose="02030304000000000000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0B3633B-1DD4-4F84-9780-1EA8985DC9B0}"/>
              </a:ext>
            </a:extLst>
          </p:cNvPr>
          <p:cNvSpPr txBox="1"/>
          <p:nvPr/>
        </p:nvSpPr>
        <p:spPr>
          <a:xfrm>
            <a:off x="6426537" y="3121907"/>
            <a:ext cx="358784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+mn-ea"/>
                <a:cs typeface="조선일보명조" panose="02030304000000000000" pitchFamily="18" charset="-127"/>
              </a:rPr>
              <a:t>2. </a:t>
            </a:r>
            <a:r>
              <a:rPr lang="ko-KR" altLang="en-US" b="1" dirty="0">
                <a:latin typeface="+mn-ea"/>
                <a:cs typeface="조선일보명조" panose="02030304000000000000" pitchFamily="18" charset="-127"/>
              </a:rPr>
              <a:t>검색할 키워드 입력</a:t>
            </a:r>
            <a:endParaRPr lang="en-US" altLang="ko-KR" b="1" dirty="0">
              <a:latin typeface="+mn-ea"/>
              <a:cs typeface="조선일보명조" panose="02030304000000000000" pitchFamily="18" charset="-127"/>
            </a:endParaRPr>
          </a:p>
          <a:p>
            <a:r>
              <a:rPr lang="ko-KR" altLang="en-US" sz="1400" dirty="0">
                <a:latin typeface="+mn-ea"/>
                <a:cs typeface="조선일보명조" panose="02030304000000000000" pitchFamily="18" charset="-127"/>
              </a:rPr>
              <a:t>     비로그인 </a:t>
            </a:r>
            <a:r>
              <a:rPr lang="en-US" altLang="ko-KR" sz="1400" dirty="0">
                <a:latin typeface="+mn-ea"/>
                <a:cs typeface="조선일보명조" panose="02030304000000000000" pitchFamily="18" charset="-127"/>
              </a:rPr>
              <a:t>: 1</a:t>
            </a:r>
            <a:r>
              <a:rPr lang="ko-KR" altLang="en-US" sz="1400" dirty="0">
                <a:latin typeface="+mn-ea"/>
                <a:cs typeface="조선일보명조" panose="02030304000000000000" pitchFamily="18" charset="-127"/>
              </a:rPr>
              <a:t>개의 키워드 입력 가능</a:t>
            </a:r>
            <a:endParaRPr lang="en-US" altLang="ko-KR" sz="1400" dirty="0">
              <a:latin typeface="+mn-ea"/>
              <a:cs typeface="조선일보명조" panose="02030304000000000000" pitchFamily="18" charset="-127"/>
            </a:endParaRPr>
          </a:p>
          <a:p>
            <a:r>
              <a:rPr lang="ko-KR" altLang="en-US" sz="1400" dirty="0">
                <a:latin typeface="+mn-ea"/>
                <a:cs typeface="조선일보명조" panose="02030304000000000000" pitchFamily="18" charset="-127"/>
              </a:rPr>
              <a:t>     로그인 </a:t>
            </a:r>
            <a:r>
              <a:rPr lang="en-US" altLang="ko-KR" sz="1400" dirty="0">
                <a:latin typeface="+mn-ea"/>
                <a:cs typeface="조선일보명조" panose="02030304000000000000" pitchFamily="18" charset="-127"/>
              </a:rPr>
              <a:t>: </a:t>
            </a:r>
            <a:r>
              <a:rPr lang="ko-KR" altLang="en-US" sz="1400" dirty="0">
                <a:latin typeface="+mn-ea"/>
                <a:cs typeface="조선일보명조" panose="02030304000000000000" pitchFamily="18" charset="-127"/>
              </a:rPr>
              <a:t>최대 </a:t>
            </a:r>
            <a:r>
              <a:rPr lang="en-US" altLang="ko-KR" sz="1400" dirty="0">
                <a:latin typeface="+mn-ea"/>
                <a:cs typeface="조선일보명조" panose="02030304000000000000" pitchFamily="18" charset="-127"/>
              </a:rPr>
              <a:t>3</a:t>
            </a:r>
            <a:r>
              <a:rPr lang="ko-KR" altLang="en-US" sz="1400" dirty="0">
                <a:latin typeface="+mn-ea"/>
                <a:cs typeface="조선일보명조" panose="02030304000000000000" pitchFamily="18" charset="-127"/>
              </a:rPr>
              <a:t>개의 키워드 입력 가능</a:t>
            </a:r>
            <a:r>
              <a:rPr lang="en-US" altLang="ko-KR" sz="1400" dirty="0">
                <a:latin typeface="+mn-ea"/>
                <a:cs typeface="조선일보명조" panose="02030304000000000000" pitchFamily="18" charset="-127"/>
              </a:rPr>
              <a:t> </a:t>
            </a:r>
            <a:endParaRPr lang="ko-KR" altLang="en-US" sz="1400" dirty="0">
              <a:latin typeface="+mn-ea"/>
              <a:cs typeface="조선일보명조" panose="02030304000000000000" pitchFamily="18" charset="-127"/>
            </a:endParaRPr>
          </a:p>
          <a:p>
            <a:endParaRPr lang="en-US" altLang="ko-KR" b="1" dirty="0">
              <a:latin typeface="+mn-ea"/>
              <a:cs typeface="조선일보명조" panose="02030304000000000000" pitchFamily="18" charset="-127"/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12A3476B-4166-4FAB-AA89-BBF044E35FC2}"/>
              </a:ext>
            </a:extLst>
          </p:cNvPr>
          <p:cNvCxnSpPr>
            <a:cxnSpLocks/>
            <a:endCxn id="36" idx="1"/>
          </p:cNvCxnSpPr>
          <p:nvPr/>
        </p:nvCxnSpPr>
        <p:spPr>
          <a:xfrm>
            <a:off x="6017819" y="4093662"/>
            <a:ext cx="408718" cy="65576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B617264F-7BF5-4678-B171-0886AC6617D7}"/>
              </a:ext>
            </a:extLst>
          </p:cNvPr>
          <p:cNvSpPr txBox="1"/>
          <p:nvPr/>
        </p:nvSpPr>
        <p:spPr>
          <a:xfrm>
            <a:off x="6426537" y="3974572"/>
            <a:ext cx="3639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+mn-ea"/>
                <a:cs typeface="조선일보명조" panose="02030304000000000000" pitchFamily="18" charset="-127"/>
              </a:rPr>
              <a:t>3. </a:t>
            </a:r>
            <a:r>
              <a:rPr lang="ko-KR" altLang="en-US" b="1" dirty="0">
                <a:latin typeface="+mn-ea"/>
                <a:cs typeface="조선일보명조" panose="02030304000000000000" pitchFamily="18" charset="-127"/>
              </a:rPr>
              <a:t>그래프를 통한 날짜 별 트윗 수</a:t>
            </a:r>
            <a:endParaRPr lang="en-US" altLang="ko-KR" b="1" dirty="0">
              <a:latin typeface="+mn-ea"/>
              <a:cs typeface="조선일보명조" panose="02030304000000000000" pitchFamily="18" charset="-127"/>
            </a:endParaRP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9089AC59-59AF-43C3-BB69-27BBB4934258}"/>
              </a:ext>
            </a:extLst>
          </p:cNvPr>
          <p:cNvCxnSpPr>
            <a:cxnSpLocks/>
            <a:endCxn id="40" idx="1"/>
          </p:cNvCxnSpPr>
          <p:nvPr/>
        </p:nvCxnSpPr>
        <p:spPr>
          <a:xfrm flipV="1">
            <a:off x="6070600" y="5009602"/>
            <a:ext cx="355937" cy="389394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BF411582-6AAD-4D6F-9EA2-632939EC919B}"/>
              </a:ext>
            </a:extLst>
          </p:cNvPr>
          <p:cNvSpPr txBox="1"/>
          <p:nvPr/>
        </p:nvSpPr>
        <p:spPr>
          <a:xfrm>
            <a:off x="6426537" y="4824936"/>
            <a:ext cx="5187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+mn-ea"/>
                <a:cs typeface="조선일보명조" panose="02030304000000000000" pitchFamily="18" charset="-127"/>
              </a:rPr>
              <a:t>4. </a:t>
            </a:r>
            <a:r>
              <a:rPr lang="ko-KR" altLang="en-US" b="1" dirty="0">
                <a:latin typeface="+mn-ea"/>
                <a:cs typeface="조선일보명조" panose="02030304000000000000" pitchFamily="18" charset="-127"/>
              </a:rPr>
              <a:t>전체 트윗 개수 및</a:t>
            </a:r>
            <a:r>
              <a:rPr lang="en-US" altLang="ko-KR" b="1" dirty="0">
                <a:latin typeface="+mn-ea"/>
                <a:cs typeface="조선일보명조" panose="02030304000000000000" pitchFamily="18" charset="-127"/>
              </a:rPr>
              <a:t> </a:t>
            </a:r>
            <a:r>
              <a:rPr lang="ko-KR" altLang="en-US" b="1" dirty="0">
                <a:latin typeface="+mn-ea"/>
                <a:cs typeface="조선일보명조" panose="02030304000000000000" pitchFamily="18" charset="-127"/>
              </a:rPr>
              <a:t>최근 트윗부터 리스트 출력</a:t>
            </a:r>
            <a:endParaRPr lang="en-US" altLang="ko-KR" b="1" dirty="0">
              <a:latin typeface="+mn-ea"/>
              <a:cs typeface="조선일보명조" panose="02030304000000000000" pitchFamily="18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7C6600B1-5326-409D-8A26-EE65E5CB6C10}"/>
              </a:ext>
            </a:extLst>
          </p:cNvPr>
          <p:cNvSpPr/>
          <p:nvPr/>
        </p:nvSpPr>
        <p:spPr>
          <a:xfrm>
            <a:off x="6350579" y="5449880"/>
            <a:ext cx="5536272" cy="9232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rgbClr val="FF0000"/>
                </a:solidFill>
                <a:latin typeface="+mn-ea"/>
                <a:cs typeface="조선일보명조" panose="02030304000000000000" pitchFamily="18" charset="-127"/>
              </a:rPr>
              <a:t>키워드를 검색하여</a:t>
            </a:r>
            <a:r>
              <a:rPr lang="en-US" altLang="ko-KR" sz="2000" b="1" dirty="0">
                <a:solidFill>
                  <a:srgbClr val="FF0000"/>
                </a:solidFill>
                <a:latin typeface="+mn-ea"/>
                <a:cs typeface="조선일보명조" panose="02030304000000000000" pitchFamily="18" charset="-127"/>
              </a:rPr>
              <a:t> </a:t>
            </a:r>
            <a:r>
              <a:rPr lang="ko-KR" altLang="en-US" sz="2000" b="1" dirty="0">
                <a:solidFill>
                  <a:srgbClr val="FF0000"/>
                </a:solidFill>
                <a:latin typeface="+mn-ea"/>
                <a:cs typeface="조선일보명조" panose="02030304000000000000" pitchFamily="18" charset="-127"/>
              </a:rPr>
              <a:t>연관되는 키워드를 </a:t>
            </a:r>
            <a:endParaRPr lang="en-US" altLang="ko-KR" sz="2000" b="1" dirty="0">
              <a:solidFill>
                <a:srgbClr val="FF0000"/>
              </a:solidFill>
              <a:latin typeface="+mn-ea"/>
              <a:cs typeface="조선일보명조" panose="02030304000000000000" pitchFamily="18" charset="-127"/>
            </a:endParaRPr>
          </a:p>
          <a:p>
            <a:pPr algn="ctr"/>
            <a:r>
              <a:rPr lang="ko-KR" altLang="en-US" sz="2000" b="1" dirty="0">
                <a:solidFill>
                  <a:srgbClr val="FF0000"/>
                </a:solidFill>
                <a:latin typeface="+mn-ea"/>
                <a:cs typeface="조선일보명조" panose="02030304000000000000" pitchFamily="18" charset="-127"/>
              </a:rPr>
              <a:t>색출하고자 함</a:t>
            </a:r>
            <a:r>
              <a:rPr lang="en-US" altLang="ko-KR" sz="2000" b="1" dirty="0">
                <a:latin typeface="+mn-ea"/>
                <a:cs typeface="조선일보명조" panose="02030304000000000000" pitchFamily="18" charset="-127"/>
              </a:rPr>
              <a:t>.</a:t>
            </a:r>
            <a:endParaRPr lang="ko-KR" altLang="en-US" sz="2000" b="1" dirty="0">
              <a:latin typeface="+mn-ea"/>
              <a:cs typeface="조선일보명조" panose="02030304000000000000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8E709A0-853A-4DCC-908E-0927D452C587}"/>
              </a:ext>
            </a:extLst>
          </p:cNvPr>
          <p:cNvSpPr txBox="1"/>
          <p:nvPr/>
        </p:nvSpPr>
        <p:spPr>
          <a:xfrm>
            <a:off x="475129" y="916859"/>
            <a:ext cx="67762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2">
                    <a:lumMod val="7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Twitter keyword Search API based the 19</a:t>
            </a:r>
            <a:r>
              <a:rPr lang="en-US" altLang="ko-KR" sz="1600" b="1" baseline="30000" dirty="0">
                <a:solidFill>
                  <a:schemeClr val="bg2">
                    <a:lumMod val="7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th</a:t>
            </a:r>
            <a:r>
              <a:rPr lang="en-US" altLang="ko-KR" sz="1600" b="1" dirty="0">
                <a:solidFill>
                  <a:schemeClr val="bg2">
                    <a:lumMod val="7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President Election Vote Analysis</a:t>
            </a:r>
          </a:p>
        </p:txBody>
      </p:sp>
    </p:spTree>
    <p:extLst>
      <p:ext uri="{BB962C8B-B14F-4D97-AF65-F5344CB8AC3E}">
        <p14:creationId xmlns:p14="http://schemas.microsoft.com/office/powerpoint/2010/main" val="4004056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6884EF8-13B8-4906-AFA1-F7D11047E8A5}"/>
              </a:ext>
            </a:extLst>
          </p:cNvPr>
          <p:cNvSpPr/>
          <p:nvPr/>
        </p:nvSpPr>
        <p:spPr>
          <a:xfrm>
            <a:off x="349623" y="432111"/>
            <a:ext cx="125506" cy="80791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2E0AF2E-A9E8-4669-AA0E-A190B65FCAD7}"/>
              </a:ext>
            </a:extLst>
          </p:cNvPr>
          <p:cNvSpPr/>
          <p:nvPr/>
        </p:nvSpPr>
        <p:spPr>
          <a:xfrm>
            <a:off x="475129" y="333862"/>
            <a:ext cx="102364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T-SA: </a:t>
            </a:r>
            <a:r>
              <a:rPr lang="en-US" altLang="ko-KR" sz="24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Control Group</a:t>
            </a:r>
            <a:endParaRPr lang="ko-KR" altLang="en-US" sz="2400" b="1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B1F10F6F-7D18-4C24-A3AA-A00FF961E723}"/>
              </a:ext>
            </a:extLst>
          </p:cNvPr>
          <p:cNvGrpSpPr/>
          <p:nvPr/>
        </p:nvGrpSpPr>
        <p:grpSpPr>
          <a:xfrm>
            <a:off x="3034319" y="2064383"/>
            <a:ext cx="6643459" cy="1841898"/>
            <a:chOff x="194101" y="1338273"/>
            <a:chExt cx="5247500" cy="1895819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D5D3E0E4-8266-454A-B45F-B2542D58751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4101" y="1338273"/>
              <a:ext cx="5247500" cy="189581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6D553DEC-AA2D-42D2-8CB5-D33B6489D577}"/>
                </a:ext>
              </a:extLst>
            </p:cNvPr>
            <p:cNvSpPr/>
            <p:nvPr/>
          </p:nvSpPr>
          <p:spPr>
            <a:xfrm>
              <a:off x="2871788" y="1621631"/>
              <a:ext cx="1164431" cy="27419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D97CEE6F-14AA-468E-BDCF-49DD6E7D498A}"/>
                </a:ext>
              </a:extLst>
            </p:cNvPr>
            <p:cNvSpPr/>
            <p:nvPr/>
          </p:nvSpPr>
          <p:spPr>
            <a:xfrm>
              <a:off x="2731292" y="1959770"/>
              <a:ext cx="340522" cy="10626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CC089D39-DD82-4A8E-8683-17C55CDEB874}"/>
                </a:ext>
              </a:extLst>
            </p:cNvPr>
            <p:cNvSpPr/>
            <p:nvPr/>
          </p:nvSpPr>
          <p:spPr>
            <a:xfrm>
              <a:off x="1069172" y="2805119"/>
              <a:ext cx="340522" cy="10626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4D9D72AA-6BC4-4885-90EA-3AC1103458A1}"/>
                </a:ext>
              </a:extLst>
            </p:cNvPr>
            <p:cNvSpPr/>
            <p:nvPr/>
          </p:nvSpPr>
          <p:spPr>
            <a:xfrm>
              <a:off x="1135845" y="3050390"/>
              <a:ext cx="340522" cy="10626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91619F56-C0B3-456D-BDF0-5E419D04CAFE}"/>
                </a:ext>
              </a:extLst>
            </p:cNvPr>
            <p:cNvSpPr/>
            <p:nvPr/>
          </p:nvSpPr>
          <p:spPr>
            <a:xfrm>
              <a:off x="2418112" y="3045623"/>
              <a:ext cx="938780" cy="10626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BAFC7E3-F8AB-4587-86E5-F028DAFB435A}"/>
              </a:ext>
            </a:extLst>
          </p:cNvPr>
          <p:cNvSpPr/>
          <p:nvPr/>
        </p:nvSpPr>
        <p:spPr>
          <a:xfrm>
            <a:off x="475129" y="1400108"/>
            <a:ext cx="106091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latin typeface="+mn-ea"/>
                <a:cs typeface="조선일보명조" panose="02030304000000000000" pitchFamily="18" charset="-127"/>
              </a:rPr>
              <a:t>National Election Commission Election Statistics System </a:t>
            </a:r>
            <a:r>
              <a:rPr lang="en-US" altLang="ko-KR" b="1" dirty="0">
                <a:latin typeface="+mn-ea"/>
                <a:cs typeface="조선일보명조" panose="02030304000000000000" pitchFamily="18" charset="-127"/>
                <a:hlinkClick r:id="rId4"/>
              </a:rPr>
              <a:t>http://info.nec.go.kr/</a:t>
            </a:r>
            <a:endParaRPr lang="ko-KR" altLang="en-US" b="1" dirty="0">
              <a:latin typeface="+mn-ea"/>
              <a:cs typeface="조선일보명조" panose="02030304000000000000" pitchFamily="18" charset="-127"/>
            </a:endParaRPr>
          </a:p>
        </p:txBody>
      </p:sp>
      <p:pic>
        <p:nvPicPr>
          <p:cNvPr id="14" name="Picture 3">
            <a:extLst>
              <a:ext uri="{FF2B5EF4-FFF2-40B4-BE49-F238E27FC236}">
                <a16:creationId xmlns:a16="http://schemas.microsoft.com/office/drawing/2014/main" id="{51F8BF93-3CF3-4A0F-9335-CE4011DCE7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/>
          <a:srcRect b="29827"/>
          <a:stretch/>
        </p:blipFill>
        <p:spPr bwMode="auto">
          <a:xfrm>
            <a:off x="3034318" y="4435697"/>
            <a:ext cx="6643459" cy="95215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F6D1B5B6-6FDD-4FD9-9F08-1E473EB568A6}"/>
              </a:ext>
            </a:extLst>
          </p:cNvPr>
          <p:cNvSpPr/>
          <p:nvPr/>
        </p:nvSpPr>
        <p:spPr>
          <a:xfrm>
            <a:off x="5121086" y="4451965"/>
            <a:ext cx="4545722" cy="93588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화살표: 아래쪽 6">
            <a:extLst>
              <a:ext uri="{FF2B5EF4-FFF2-40B4-BE49-F238E27FC236}">
                <a16:creationId xmlns:a16="http://schemas.microsoft.com/office/drawing/2014/main" id="{C4490721-2BF7-419F-9007-066E161FBFBF}"/>
              </a:ext>
            </a:extLst>
          </p:cNvPr>
          <p:cNvSpPr/>
          <p:nvPr/>
        </p:nvSpPr>
        <p:spPr>
          <a:xfrm>
            <a:off x="6184265" y="3984928"/>
            <a:ext cx="124393" cy="207819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8E709A0-853A-4DCC-908E-0927D452C587}"/>
              </a:ext>
            </a:extLst>
          </p:cNvPr>
          <p:cNvSpPr txBox="1"/>
          <p:nvPr/>
        </p:nvSpPr>
        <p:spPr>
          <a:xfrm>
            <a:off x="475129" y="916859"/>
            <a:ext cx="67762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2">
                    <a:lumMod val="7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Twitter keyword Search API based the 19</a:t>
            </a:r>
            <a:r>
              <a:rPr lang="en-US" altLang="ko-KR" sz="1600" b="1" baseline="30000" dirty="0">
                <a:solidFill>
                  <a:schemeClr val="bg2">
                    <a:lumMod val="7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th</a:t>
            </a:r>
            <a:r>
              <a:rPr lang="en-US" altLang="ko-KR" sz="1600" b="1" dirty="0">
                <a:solidFill>
                  <a:schemeClr val="bg2">
                    <a:lumMod val="7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President Election Vote Analysis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BC95CCE-9E63-4844-B8E9-29D44B326DBB}"/>
              </a:ext>
            </a:extLst>
          </p:cNvPr>
          <p:cNvSpPr txBox="1"/>
          <p:nvPr/>
        </p:nvSpPr>
        <p:spPr>
          <a:xfrm>
            <a:off x="4296335" y="5842747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6586244-0561-4BB5-BBF8-8AD922884177}"/>
              </a:ext>
            </a:extLst>
          </p:cNvPr>
          <p:cNvSpPr/>
          <p:nvPr/>
        </p:nvSpPr>
        <p:spPr>
          <a:xfrm>
            <a:off x="1971915" y="5756784"/>
            <a:ext cx="941131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>
                <a:latin typeface="맑은 고딕" panose="020B0503020000020004" pitchFamily="50" charset="-127"/>
                <a:cs typeface="Times New Roman" panose="02020603050405020304" pitchFamily="18" charset="0"/>
              </a:rPr>
              <a:t>We use public data, among them, the election statistics system</a:t>
            </a:r>
          </a:p>
          <a:p>
            <a:pPr algn="ctr"/>
            <a:endParaRPr lang="en-US" altLang="ko-KR" b="1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ctr"/>
            <a:r>
              <a:rPr lang="en-US" altLang="ko-KR" b="1" dirty="0">
                <a:latin typeface="맑은 고딕" panose="020B0503020000020004" pitchFamily="50" charset="-127"/>
                <a:cs typeface="Times New Roman" panose="02020603050405020304" pitchFamily="18" charset="0"/>
              </a:rPr>
              <a:t>of the National Election Commission will bring the votes of the top five candidates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094728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6884EF8-13B8-4906-AFA1-F7D11047E8A5}"/>
              </a:ext>
            </a:extLst>
          </p:cNvPr>
          <p:cNvSpPr/>
          <p:nvPr/>
        </p:nvSpPr>
        <p:spPr>
          <a:xfrm>
            <a:off x="349623" y="432111"/>
            <a:ext cx="125506" cy="80791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2E0AF2E-A9E8-4669-AA0E-A190B65FCAD7}"/>
              </a:ext>
            </a:extLst>
          </p:cNvPr>
          <p:cNvSpPr/>
          <p:nvPr/>
        </p:nvSpPr>
        <p:spPr>
          <a:xfrm>
            <a:off x="475129" y="333862"/>
            <a:ext cx="70283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T-SA: </a:t>
            </a:r>
            <a:r>
              <a:rPr lang="en-US" altLang="ko-KR" sz="24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Development Environment</a:t>
            </a:r>
            <a:r>
              <a:rPr lang="en-US" altLang="ko-KR" sz="28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</a:t>
            </a:r>
            <a:endParaRPr lang="ko-KR" altLang="en-US" sz="2400" b="1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E3DC654D-43F1-4ACF-B048-C167546D67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9629048"/>
              </p:ext>
            </p:extLst>
          </p:nvPr>
        </p:nvGraphicFramePr>
        <p:xfrm>
          <a:off x="349623" y="1563190"/>
          <a:ext cx="11566148" cy="45454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43432">
                  <a:extLst>
                    <a:ext uri="{9D8B030D-6E8A-4147-A177-3AD203B41FA5}">
                      <a16:colId xmlns:a16="http://schemas.microsoft.com/office/drawing/2014/main" val="1270271575"/>
                    </a:ext>
                  </a:extLst>
                </a:gridCol>
                <a:gridCol w="1439465">
                  <a:extLst>
                    <a:ext uri="{9D8B030D-6E8A-4147-A177-3AD203B41FA5}">
                      <a16:colId xmlns:a16="http://schemas.microsoft.com/office/drawing/2014/main" val="3395747507"/>
                    </a:ext>
                  </a:extLst>
                </a:gridCol>
                <a:gridCol w="1339455">
                  <a:extLst>
                    <a:ext uri="{9D8B030D-6E8A-4147-A177-3AD203B41FA5}">
                      <a16:colId xmlns:a16="http://schemas.microsoft.com/office/drawing/2014/main" val="761912996"/>
                    </a:ext>
                  </a:extLst>
                </a:gridCol>
                <a:gridCol w="7543796">
                  <a:extLst>
                    <a:ext uri="{9D8B030D-6E8A-4147-A177-3AD203B41FA5}">
                      <a16:colId xmlns:a16="http://schemas.microsoft.com/office/drawing/2014/main" val="27762750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/>
                        <a:t>설치순서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/>
                        <a:t>이 름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/>
                        <a:t>버 전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사 용 이 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1034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Python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3.6</a:t>
                      </a:r>
                      <a:endParaRPr lang="ko-KR" altLang="en-US" sz="15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rgbClr val="FF0000"/>
                          </a:solidFill>
                        </a:rPr>
                        <a:t>CLI(Command Line Interface)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기반이기 때문에 </a:t>
                      </a:r>
                      <a:r>
                        <a:rPr lang="ko-KR" altLang="en-US" sz="1400" dirty="0"/>
                        <a:t>수집 데이터의 테스트와 시각화 구현이 용이</a:t>
                      </a:r>
                      <a:r>
                        <a:rPr lang="en-US" altLang="ko-KR" sz="1400" dirty="0"/>
                        <a:t>.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9104964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="0" dirty="0">
                          <a:solidFill>
                            <a:schemeClr val="tx1"/>
                          </a:solidFill>
                          <a:ea typeface="조선일보명조" panose="02030304000000000000" pitchFamily="18" charset="-127"/>
                          <a:cs typeface="조선일보명조" panose="02030304000000000000" pitchFamily="18" charset="-127"/>
                        </a:rPr>
                        <a:t>https://www.python.org/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4710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/>
                        <a:t>2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/>
                        <a:t>MariaDB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10.1.38</a:t>
                      </a:r>
                      <a:endParaRPr lang="ko-KR" altLang="en-US" sz="15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수집 데이터가 </a:t>
                      </a:r>
                      <a:r>
                        <a:rPr lang="ko-KR" altLang="en-US" sz="1400" dirty="0">
                          <a:solidFill>
                            <a:srgbClr val="FF0000"/>
                          </a:solidFill>
                        </a:rPr>
                        <a:t>정형 데이터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이므로 </a:t>
                      </a:r>
                      <a:r>
                        <a:rPr lang="en-US" altLang="ko-KR" sz="1400" dirty="0">
                          <a:solidFill>
                            <a:srgbClr val="FF0000"/>
                          </a:solidFill>
                        </a:rPr>
                        <a:t>RDBMS</a:t>
                      </a:r>
                      <a:r>
                        <a:rPr lang="ko-KR" altLang="en-US" sz="1400" dirty="0"/>
                        <a:t>를 선택</a:t>
                      </a:r>
                      <a:r>
                        <a:rPr lang="en-US" altLang="ko-KR" sz="1400" dirty="0"/>
                        <a:t>.</a:t>
                      </a:r>
                    </a:p>
                    <a:p>
                      <a:pPr latinLnBrk="1"/>
                      <a:r>
                        <a:rPr lang="ko-KR" altLang="en-US" sz="1400" dirty="0"/>
                        <a:t>오라클 소유의 </a:t>
                      </a:r>
                      <a:r>
                        <a:rPr lang="en-US" altLang="ko-KR" sz="1400" dirty="0"/>
                        <a:t>RDMBS</a:t>
                      </a:r>
                      <a:r>
                        <a:rPr lang="ko-KR" altLang="en-US" sz="1400" dirty="0"/>
                        <a:t>는 라이선스가 불확실해서 </a:t>
                      </a:r>
                      <a:r>
                        <a:rPr lang="en-US" altLang="ko-KR" sz="1400" dirty="0"/>
                        <a:t>MariaDB</a:t>
                      </a:r>
                      <a:r>
                        <a:rPr lang="ko-KR" altLang="en-US" sz="1400" dirty="0"/>
                        <a:t> 선택</a:t>
                      </a:r>
                      <a:r>
                        <a:rPr lang="en-US" altLang="ko-KR" sz="1400" dirty="0"/>
                        <a:t>.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34397595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="0" dirty="0">
                          <a:latin typeface="+mn-lt"/>
                          <a:ea typeface="조선일보명조" panose="02030304000000000000" pitchFamily="18" charset="-127"/>
                          <a:cs typeface="조선일보명조" panose="02030304000000000000" pitchFamily="18" charset="-127"/>
                          <a:hlinkClick r:id="rId3"/>
                        </a:rPr>
                        <a:t>https://mariadb.com/kb/ko/mariadb</a:t>
                      </a:r>
                      <a:endParaRPr lang="en-US" altLang="ko-KR" sz="1500" b="0" dirty="0">
                        <a:latin typeface="+mn-lt"/>
                        <a:ea typeface="조선일보명조" panose="02030304000000000000" pitchFamily="18" charset="-127"/>
                        <a:cs typeface="조선일보명조" panose="02030304000000000000" pitchFamily="18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8435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/>
                        <a:t>3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/>
                        <a:t>OpenJDK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1.8.0_191</a:t>
                      </a:r>
                      <a:endParaRPr lang="ko-KR" altLang="en-US" sz="15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Java </a:t>
                      </a:r>
                      <a:r>
                        <a:rPr lang="ko-KR" altLang="en-US" sz="1400" dirty="0"/>
                        <a:t>애플리케이션을 실행하기 위한</a:t>
                      </a:r>
                      <a:r>
                        <a:rPr lang="en-US" altLang="ko-KR" sz="1400" dirty="0"/>
                        <a:t> </a:t>
                      </a:r>
                      <a:r>
                        <a:rPr lang="en-US" altLang="ko-KR" sz="1400" dirty="0">
                          <a:solidFill>
                            <a:srgbClr val="FF0000"/>
                          </a:solidFill>
                        </a:rPr>
                        <a:t>JVM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US" altLang="ko-KR" sz="1400" dirty="0"/>
                        <a:t> </a:t>
                      </a:r>
                      <a:r>
                        <a:rPr lang="ko-KR" altLang="en-US" sz="1400" dirty="0"/>
                        <a:t>컴파일을 위한 </a:t>
                      </a:r>
                      <a:r>
                        <a:rPr lang="en-US" altLang="ko-KR" sz="1400" dirty="0">
                          <a:solidFill>
                            <a:srgbClr val="FF0000"/>
                          </a:solidFill>
                        </a:rPr>
                        <a:t>JDK</a:t>
                      </a:r>
                      <a:r>
                        <a:rPr lang="ko-KR" altLang="en-US" sz="140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필요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Hadoop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 과 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Sqoop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구동을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위해 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JDK 8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선택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5860960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="0" dirty="0">
                          <a:latin typeface="+mn-lt"/>
                          <a:ea typeface="조선일보명조" panose="02030304000000000000" pitchFamily="18" charset="-127"/>
                          <a:cs typeface="조선일보명조" panose="02030304000000000000" pitchFamily="18" charset="-127"/>
                        </a:rPr>
                        <a:t>https://openjdk.java.net/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4104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/>
                        <a:t>4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/>
                        <a:t>Eclipse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2019-03(4.11)</a:t>
                      </a:r>
                      <a:endParaRPr lang="ko-KR" altLang="en-US" sz="15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IDE(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Integrated Development Environment</a:t>
                      </a:r>
                      <a:r>
                        <a:rPr lang="en-US" altLang="ko-KR" sz="1400" dirty="0"/>
                        <a:t>)</a:t>
                      </a:r>
                      <a:r>
                        <a:rPr lang="ko-KR" altLang="en-US" sz="1400" dirty="0"/>
                        <a:t>로서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무료 개발 툴</a:t>
                      </a:r>
                      <a:r>
                        <a:rPr lang="en-US" altLang="ko-KR" sz="1400" dirty="0"/>
                        <a:t>.</a:t>
                      </a:r>
                    </a:p>
                    <a:p>
                      <a:pPr latinLnBrk="1"/>
                      <a:r>
                        <a:rPr lang="en-US" altLang="ko-KR" sz="1400" dirty="0"/>
                        <a:t>Hadoop(JAVA</a:t>
                      </a:r>
                      <a:r>
                        <a:rPr lang="ko-KR" altLang="en-US" sz="1400" dirty="0"/>
                        <a:t>기반 오픈소스 프레임 워크</a:t>
                      </a:r>
                      <a:r>
                        <a:rPr lang="en-US" altLang="ko-KR" sz="1400" dirty="0"/>
                        <a:t>) </a:t>
                      </a:r>
                      <a:r>
                        <a:rPr lang="ko-KR" altLang="en-US" sz="1400" dirty="0"/>
                        <a:t>구현</a:t>
                      </a:r>
                      <a:r>
                        <a:rPr lang="en-US" altLang="ko-KR" sz="1400" dirty="0"/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8826290"/>
                  </a:ext>
                </a:extLst>
              </a:tr>
              <a:tr h="349398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="0" dirty="0">
                          <a:latin typeface="+mn-lt"/>
                          <a:ea typeface="조선일보명조" panose="02030304000000000000" pitchFamily="18" charset="-127"/>
                          <a:cs typeface="조선일보명조" panose="02030304000000000000" pitchFamily="18" charset="-127"/>
                        </a:rPr>
                        <a:t>https://www.eclipse.org/</a:t>
                      </a:r>
                      <a:endParaRPr lang="ko-KR" altLang="en-US" sz="1500" b="0" dirty="0">
                        <a:latin typeface="+mn-lt"/>
                        <a:ea typeface="조선일보명조" panose="02030304000000000000" pitchFamily="18" charset="-127"/>
                        <a:cs typeface="조선일보명조" panose="02030304000000000000" pitchFamily="18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8686999"/>
                  </a:ext>
                </a:extLst>
              </a:tr>
              <a:tr h="2174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/>
                        <a:t>5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/>
                        <a:t>Hadoop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3.2.0</a:t>
                      </a:r>
                      <a:endParaRPr lang="ko-KR" altLang="en-US" sz="15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분산 응용 프로그램을 지원하는 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JAVA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소프트웨어 프레임 워크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latinLnBrk="1"/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기존 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2.0 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버전 보다 맵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리듀스의 </a:t>
                      </a:r>
                      <a:r>
                        <a:rPr lang="ko-KR" altLang="en-US" sz="14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콜렉터를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기본 구현해주며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b="0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성능이 </a:t>
                      </a:r>
                      <a:r>
                        <a:rPr lang="en-US" altLang="ko-KR" sz="1400" b="0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30%</a:t>
                      </a:r>
                      <a:r>
                        <a:rPr lang="ko-KR" altLang="en-US" sz="1400" b="0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이상 향상</a:t>
                      </a:r>
                      <a:r>
                        <a:rPr lang="en-US" altLang="ko-KR" sz="1400" b="0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06306"/>
                  </a:ext>
                </a:extLst>
              </a:tr>
              <a:tr h="143256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="0" dirty="0">
                          <a:latin typeface="+mn-lt"/>
                          <a:ea typeface="조선일보명조" panose="02030304000000000000" pitchFamily="18" charset="-127"/>
                          <a:cs typeface="조선일보명조" panose="02030304000000000000" pitchFamily="18" charset="-127"/>
                        </a:rPr>
                        <a:t>https://hadoop.apache.org/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66065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/>
                        <a:t>6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/>
                        <a:t>Sqoop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1.4.7</a:t>
                      </a:r>
                      <a:endParaRPr lang="ko-KR" altLang="en-US" sz="15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r>
                        <a:rPr lang="en-US" altLang="ko-KR" sz="1400" b="0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Hadoop</a:t>
                      </a:r>
                      <a:r>
                        <a:rPr lang="ko-KR" altLang="en-US" sz="1400" b="0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과 </a:t>
                      </a:r>
                      <a:r>
                        <a:rPr lang="en-US" altLang="ko-KR" sz="1400" b="0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RDBMS</a:t>
                      </a:r>
                      <a:r>
                        <a:rPr lang="ko-KR" altLang="en-US" sz="1400" b="0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간 대량의 데이터를 전송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하기 위해 만들어진 툴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35256938"/>
                  </a:ext>
                </a:extLst>
              </a:tr>
              <a:tr h="182880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https://sqoop.apache.org/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609640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88E709A0-853A-4DCC-908E-0927D452C587}"/>
              </a:ext>
            </a:extLst>
          </p:cNvPr>
          <p:cNvSpPr txBox="1"/>
          <p:nvPr/>
        </p:nvSpPr>
        <p:spPr>
          <a:xfrm>
            <a:off x="475129" y="916859"/>
            <a:ext cx="67762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2">
                    <a:lumMod val="7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Twitter keyword Search API based the 19</a:t>
            </a:r>
            <a:r>
              <a:rPr lang="en-US" altLang="ko-KR" sz="1600" b="1" baseline="30000" dirty="0">
                <a:solidFill>
                  <a:schemeClr val="bg2">
                    <a:lumMod val="7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th</a:t>
            </a:r>
            <a:r>
              <a:rPr lang="en-US" altLang="ko-KR" sz="1600" b="1" dirty="0">
                <a:solidFill>
                  <a:schemeClr val="bg2">
                    <a:lumMod val="7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President Election Vote Analysis</a:t>
            </a:r>
          </a:p>
        </p:txBody>
      </p:sp>
    </p:spTree>
    <p:extLst>
      <p:ext uri="{BB962C8B-B14F-4D97-AF65-F5344CB8AC3E}">
        <p14:creationId xmlns:p14="http://schemas.microsoft.com/office/powerpoint/2010/main" val="35003836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58002"/>
            <a:ext cx="7107382" cy="4508953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C6884EF8-13B8-4906-AFA1-F7D11047E8A5}"/>
              </a:ext>
            </a:extLst>
          </p:cNvPr>
          <p:cNvSpPr/>
          <p:nvPr/>
        </p:nvSpPr>
        <p:spPr>
          <a:xfrm>
            <a:off x="349623" y="382233"/>
            <a:ext cx="125506" cy="80791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2E0AF2E-A9E8-4669-AA0E-A190B65FCAD7}"/>
              </a:ext>
            </a:extLst>
          </p:cNvPr>
          <p:cNvSpPr/>
          <p:nvPr/>
        </p:nvSpPr>
        <p:spPr>
          <a:xfrm>
            <a:off x="475129" y="333862"/>
            <a:ext cx="70283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T-SA: </a:t>
            </a:r>
            <a:r>
              <a:rPr lang="en-US" altLang="ko-KR" sz="24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Program Flowchart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77B11CD-42C6-4E86-946F-7D8EB2022D14}"/>
              </a:ext>
            </a:extLst>
          </p:cNvPr>
          <p:cNvSpPr/>
          <p:nvPr/>
        </p:nvSpPr>
        <p:spPr>
          <a:xfrm>
            <a:off x="7337147" y="997594"/>
            <a:ext cx="4850351" cy="5753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altLang="ko-KR" sz="1400" b="1" kern="100" dirty="0">
                <a:latin typeface="+mn-ea"/>
                <a:cs typeface="조선일보명조" panose="02030304000000000000" pitchFamily="18" charset="-127"/>
              </a:rPr>
              <a:t>[1, 2] (</a:t>
            </a:r>
            <a:r>
              <a:rPr lang="ko-KR" altLang="en-US" sz="1400" b="1" kern="100" dirty="0">
                <a:latin typeface="+mn-ea"/>
                <a:cs typeface="조선일보명조" panose="02030304000000000000" pitchFamily="18" charset="-127"/>
              </a:rPr>
              <a:t>데이터 수집</a:t>
            </a:r>
            <a:r>
              <a:rPr lang="en-US" altLang="ko-KR" sz="1400" b="1" kern="100" dirty="0">
                <a:latin typeface="+mn-ea"/>
                <a:cs typeface="조선일보명조" panose="02030304000000000000" pitchFamily="18" charset="-127"/>
              </a:rPr>
              <a:t>) </a:t>
            </a:r>
            <a:r>
              <a:rPr lang="en-US" altLang="ko-KR" sz="1500" kern="100" dirty="0" err="1">
                <a:latin typeface="+mn-ea"/>
                <a:cs typeface="조선일보명조" panose="02030304000000000000" pitchFamily="18" charset="-127"/>
              </a:rPr>
              <a:t>TwitterAPI</a:t>
            </a:r>
            <a:r>
              <a:rPr lang="ko-KR" altLang="ko-KR" sz="1500" kern="100" dirty="0">
                <a:latin typeface="+mn-ea"/>
                <a:cs typeface="조선일보명조" panose="02030304000000000000" pitchFamily="18" charset="-127"/>
              </a:rPr>
              <a:t>를 이용해서 정보</a:t>
            </a:r>
            <a:r>
              <a:rPr lang="en-US" altLang="ko-KR" sz="1500" kern="100" dirty="0">
                <a:latin typeface="+mn-ea"/>
                <a:cs typeface="조선일보명조" panose="02030304000000000000" pitchFamily="18" charset="-127"/>
              </a:rPr>
              <a:t>(</a:t>
            </a:r>
            <a:r>
              <a:rPr lang="ko-KR" altLang="ko-KR" sz="1500" kern="100" dirty="0">
                <a:latin typeface="+mn-ea"/>
                <a:cs typeface="조선일보명조" panose="02030304000000000000" pitchFamily="18" charset="-127"/>
              </a:rPr>
              <a:t>트윗 내용</a:t>
            </a:r>
            <a:r>
              <a:rPr lang="en-US" altLang="ko-KR" sz="1500" kern="100" dirty="0">
                <a:latin typeface="+mn-ea"/>
                <a:cs typeface="조선일보명조" panose="02030304000000000000" pitchFamily="18" charset="-127"/>
              </a:rPr>
              <a:t>(</a:t>
            </a:r>
            <a:r>
              <a:rPr lang="ko-KR" altLang="ko-KR" sz="1500" kern="100" dirty="0">
                <a:latin typeface="+mn-ea"/>
                <a:cs typeface="조선일보명조" panose="02030304000000000000" pitchFamily="18" charset="-127"/>
              </a:rPr>
              <a:t>작성</a:t>
            </a:r>
            <a:r>
              <a:rPr lang="en-US" altLang="ko-KR" sz="1500" kern="100" dirty="0">
                <a:latin typeface="+mn-ea"/>
                <a:cs typeface="조선일보명조" panose="02030304000000000000" pitchFamily="18" charset="-127"/>
              </a:rPr>
              <a:t> </a:t>
            </a:r>
            <a:r>
              <a:rPr lang="ko-KR" altLang="ko-KR" sz="1500" kern="100" dirty="0">
                <a:latin typeface="+mn-ea"/>
                <a:cs typeface="조선일보명조" panose="02030304000000000000" pitchFamily="18" charset="-127"/>
              </a:rPr>
              <a:t>시간</a:t>
            </a:r>
            <a:r>
              <a:rPr lang="en-US" altLang="ko-KR" sz="1500" kern="100" dirty="0">
                <a:latin typeface="+mn-ea"/>
                <a:cs typeface="조선일보명조" panose="02030304000000000000" pitchFamily="18" charset="-127"/>
              </a:rPr>
              <a:t>, </a:t>
            </a:r>
            <a:r>
              <a:rPr lang="ko-KR" altLang="ko-KR" sz="1500" kern="100" dirty="0">
                <a:latin typeface="+mn-ea"/>
                <a:cs typeface="조선일보명조" panose="02030304000000000000" pitchFamily="18" charset="-127"/>
              </a:rPr>
              <a:t>트윗</a:t>
            </a:r>
            <a:r>
              <a:rPr lang="en-US" altLang="ko-KR" sz="1500" kern="100" dirty="0">
                <a:latin typeface="+mn-ea"/>
                <a:cs typeface="조선일보명조" panose="02030304000000000000" pitchFamily="18" charset="-127"/>
              </a:rPr>
              <a:t>, </a:t>
            </a:r>
            <a:r>
              <a:rPr lang="ko-KR" altLang="ko-KR" sz="1500" kern="100" dirty="0">
                <a:latin typeface="+mn-ea"/>
                <a:cs typeface="조선일보명조" panose="02030304000000000000" pitchFamily="18" charset="-127"/>
              </a:rPr>
              <a:t>해시태그 등</a:t>
            </a:r>
            <a:r>
              <a:rPr lang="en-US" altLang="ko-KR" sz="1500" kern="100" dirty="0">
                <a:latin typeface="+mn-ea"/>
                <a:cs typeface="조선일보명조" panose="02030304000000000000" pitchFamily="18" charset="-127"/>
              </a:rPr>
              <a:t>), </a:t>
            </a:r>
            <a:r>
              <a:rPr lang="ko-KR" altLang="ko-KR" sz="1500" kern="100" dirty="0">
                <a:latin typeface="+mn-ea"/>
                <a:cs typeface="조선일보명조" panose="02030304000000000000" pitchFamily="18" charset="-127"/>
              </a:rPr>
              <a:t>사용자 정보</a:t>
            </a:r>
            <a:r>
              <a:rPr lang="en-US" altLang="ko-KR" sz="1500" kern="100" dirty="0">
                <a:latin typeface="+mn-ea"/>
                <a:cs typeface="조선일보명조" panose="02030304000000000000" pitchFamily="18" charset="-127"/>
              </a:rPr>
              <a:t>(</a:t>
            </a:r>
            <a:r>
              <a:rPr lang="ko-KR" altLang="ko-KR" sz="1500" kern="100" dirty="0">
                <a:latin typeface="+mn-ea"/>
                <a:cs typeface="조선일보명조" panose="02030304000000000000" pitchFamily="18" charset="-127"/>
              </a:rPr>
              <a:t>아이디</a:t>
            </a:r>
            <a:r>
              <a:rPr lang="en-US" altLang="ko-KR" sz="1500" kern="100" dirty="0">
                <a:latin typeface="+mn-ea"/>
                <a:cs typeface="조선일보명조" panose="02030304000000000000" pitchFamily="18" charset="-127"/>
              </a:rPr>
              <a:t>, </a:t>
            </a:r>
            <a:r>
              <a:rPr lang="ko-KR" altLang="ko-KR" sz="1500" kern="100" dirty="0">
                <a:latin typeface="+mn-ea"/>
                <a:cs typeface="조선일보명조" panose="02030304000000000000" pitchFamily="18" charset="-127"/>
              </a:rPr>
              <a:t>닉네임</a:t>
            </a:r>
            <a:r>
              <a:rPr lang="en-US" altLang="ko-KR" sz="1500" kern="100" dirty="0">
                <a:latin typeface="+mn-ea"/>
                <a:cs typeface="조선일보명조" panose="02030304000000000000" pitchFamily="18" charset="-127"/>
              </a:rPr>
              <a:t>, </a:t>
            </a:r>
            <a:r>
              <a:rPr lang="ko-KR" altLang="ko-KR" sz="1500" kern="100" dirty="0">
                <a:latin typeface="+mn-ea"/>
                <a:cs typeface="조선일보명조" panose="02030304000000000000" pitchFamily="18" charset="-127"/>
              </a:rPr>
              <a:t>위치정보</a:t>
            </a:r>
            <a:r>
              <a:rPr lang="en-US" altLang="ko-KR" sz="1500" kern="100" dirty="0">
                <a:latin typeface="+mn-ea"/>
                <a:cs typeface="조선일보명조" panose="02030304000000000000" pitchFamily="18" charset="-127"/>
              </a:rPr>
              <a:t>, </a:t>
            </a:r>
            <a:r>
              <a:rPr lang="ko-KR" altLang="ko-KR" sz="1500" kern="100" dirty="0" err="1">
                <a:latin typeface="+mn-ea"/>
                <a:cs typeface="조선일보명조" panose="02030304000000000000" pitchFamily="18" charset="-127"/>
              </a:rPr>
              <a:t>팔로우</a:t>
            </a:r>
            <a:r>
              <a:rPr lang="ko-KR" altLang="ko-KR" sz="1500" kern="100" dirty="0">
                <a:latin typeface="+mn-ea"/>
                <a:cs typeface="조선일보명조" panose="02030304000000000000" pitchFamily="18" charset="-127"/>
              </a:rPr>
              <a:t> 수</a:t>
            </a:r>
            <a:r>
              <a:rPr lang="en-US" altLang="ko-KR" sz="1500" kern="100" dirty="0">
                <a:latin typeface="+mn-ea"/>
                <a:cs typeface="조선일보명조" panose="02030304000000000000" pitchFamily="18" charset="-127"/>
              </a:rPr>
              <a:t>, </a:t>
            </a:r>
            <a:r>
              <a:rPr lang="ko-KR" altLang="ko-KR" sz="1500" kern="100" dirty="0" err="1">
                <a:latin typeface="+mn-ea"/>
                <a:cs typeface="조선일보명조" panose="02030304000000000000" pitchFamily="18" charset="-127"/>
              </a:rPr>
              <a:t>팔로잉</a:t>
            </a:r>
            <a:r>
              <a:rPr lang="ko-KR" altLang="ko-KR" sz="1500" kern="100" dirty="0">
                <a:latin typeface="+mn-ea"/>
                <a:cs typeface="조선일보명조" panose="02030304000000000000" pitchFamily="18" charset="-127"/>
              </a:rPr>
              <a:t> 수</a:t>
            </a:r>
            <a:r>
              <a:rPr lang="en-US" altLang="ko-KR" sz="1500" kern="100" dirty="0">
                <a:latin typeface="+mn-ea"/>
                <a:cs typeface="조선일보명조" panose="02030304000000000000" pitchFamily="18" charset="-127"/>
              </a:rPr>
              <a:t>, </a:t>
            </a:r>
            <a:r>
              <a:rPr lang="ko-KR" altLang="ko-KR" sz="1500" kern="100" dirty="0">
                <a:latin typeface="+mn-ea"/>
                <a:cs typeface="조선일보명조" panose="02030304000000000000" pitchFamily="18" charset="-127"/>
              </a:rPr>
              <a:t>언어 등</a:t>
            </a:r>
            <a:r>
              <a:rPr lang="en-US" altLang="ko-KR" sz="1500" kern="100" dirty="0">
                <a:latin typeface="+mn-ea"/>
                <a:cs typeface="조선일보명조" panose="02030304000000000000" pitchFamily="18" charset="-127"/>
              </a:rPr>
              <a:t>)) </a:t>
            </a:r>
            <a:r>
              <a:rPr lang="ko-KR" altLang="en-US" sz="1500" kern="100" dirty="0">
                <a:latin typeface="+mn-ea"/>
                <a:cs typeface="조선일보명조" panose="02030304000000000000" pitchFamily="18" charset="-127"/>
              </a:rPr>
              <a:t>수집</a:t>
            </a:r>
            <a:endParaRPr lang="en-US" altLang="ko-KR" sz="1500" kern="100" dirty="0">
              <a:latin typeface="+mn-ea"/>
              <a:cs typeface="조선일보명조" panose="02030304000000000000" pitchFamily="18" charset="-127"/>
            </a:endParaRPr>
          </a:p>
          <a:p>
            <a:pPr>
              <a:lnSpc>
                <a:spcPct val="107000"/>
              </a:lnSpc>
            </a:pPr>
            <a:endParaRPr lang="ko-KR" altLang="ko-KR" sz="1400" kern="100" dirty="0">
              <a:latin typeface="+mn-ea"/>
              <a:cs typeface="조선일보명조" panose="02030304000000000000" pitchFamily="18" charset="-127"/>
            </a:endParaRPr>
          </a:p>
          <a:p>
            <a:pPr>
              <a:lnSpc>
                <a:spcPct val="107000"/>
              </a:lnSpc>
            </a:pPr>
            <a:r>
              <a:rPr lang="en-US" altLang="ko-KR" sz="1400" b="1" kern="100" dirty="0">
                <a:latin typeface="+mn-ea"/>
                <a:cs typeface="조선일보명조" panose="02030304000000000000" pitchFamily="18" charset="-127"/>
              </a:rPr>
              <a:t>[3] (</a:t>
            </a:r>
            <a:r>
              <a:rPr lang="ko-KR" altLang="en-US" sz="1400" b="1" kern="100" dirty="0">
                <a:latin typeface="+mn-ea"/>
                <a:cs typeface="조선일보명조" panose="02030304000000000000" pitchFamily="18" charset="-127"/>
              </a:rPr>
              <a:t>데이터 저장</a:t>
            </a:r>
            <a:r>
              <a:rPr lang="en-US" altLang="ko-KR" sz="1400" b="1" kern="100" dirty="0">
                <a:latin typeface="+mn-ea"/>
                <a:cs typeface="조선일보명조" panose="02030304000000000000" pitchFamily="18" charset="-127"/>
              </a:rPr>
              <a:t>) </a:t>
            </a:r>
            <a:r>
              <a:rPr lang="ko-KR" altLang="ko-KR" sz="1500" kern="100" dirty="0" err="1">
                <a:latin typeface="+mn-ea"/>
                <a:cs typeface="조선일보명조" panose="02030304000000000000" pitchFamily="18" charset="-127"/>
              </a:rPr>
              <a:t>크롤링</a:t>
            </a:r>
            <a:r>
              <a:rPr lang="en-US" altLang="ko-KR" sz="1500" kern="100" dirty="0">
                <a:latin typeface="+mn-ea"/>
                <a:cs typeface="조선일보명조" panose="02030304000000000000" pitchFamily="18" charset="-127"/>
              </a:rPr>
              <a:t> </a:t>
            </a:r>
            <a:r>
              <a:rPr lang="ko-KR" altLang="ko-KR" sz="1500" kern="100" dirty="0">
                <a:latin typeface="+mn-ea"/>
                <a:cs typeface="조선일보명조" panose="02030304000000000000" pitchFamily="18" charset="-127"/>
              </a:rPr>
              <a:t>된 데이터를</a:t>
            </a:r>
            <a:r>
              <a:rPr lang="en-US" altLang="ko-KR" sz="1500" kern="100" dirty="0">
                <a:latin typeface="+mn-ea"/>
                <a:cs typeface="조선일보명조" panose="02030304000000000000" pitchFamily="18" charset="-127"/>
              </a:rPr>
              <a:t> MariaDB</a:t>
            </a:r>
            <a:r>
              <a:rPr lang="ko-KR" altLang="ko-KR" sz="1500" kern="100" dirty="0">
                <a:latin typeface="+mn-ea"/>
                <a:cs typeface="조선일보명조" panose="02030304000000000000" pitchFamily="18" charset="-127"/>
              </a:rPr>
              <a:t>에 저장</a:t>
            </a:r>
            <a:endParaRPr lang="en-US" altLang="ko-KR" sz="1500" kern="100" dirty="0">
              <a:latin typeface="+mn-ea"/>
              <a:cs typeface="조선일보명조" panose="02030304000000000000" pitchFamily="18" charset="-127"/>
            </a:endParaRPr>
          </a:p>
          <a:p>
            <a:pPr>
              <a:lnSpc>
                <a:spcPct val="107000"/>
              </a:lnSpc>
            </a:pPr>
            <a:endParaRPr lang="ko-KR" altLang="ko-KR" sz="1500" kern="100" dirty="0">
              <a:latin typeface="+mn-ea"/>
              <a:cs typeface="조선일보명조" panose="02030304000000000000" pitchFamily="18" charset="-127"/>
            </a:endParaRPr>
          </a:p>
          <a:p>
            <a:pPr>
              <a:lnSpc>
                <a:spcPct val="107000"/>
              </a:lnSpc>
            </a:pPr>
            <a:r>
              <a:rPr lang="en-US" altLang="ko-KR" sz="1400" b="1" kern="100" dirty="0">
                <a:latin typeface="+mn-ea"/>
                <a:cs typeface="조선일보명조" panose="02030304000000000000" pitchFamily="18" charset="-127"/>
              </a:rPr>
              <a:t>[4] (</a:t>
            </a:r>
            <a:r>
              <a:rPr lang="ko-KR" altLang="en-US" sz="1400" b="1" kern="100" dirty="0">
                <a:latin typeface="+mn-ea"/>
                <a:cs typeface="조선일보명조" panose="02030304000000000000" pitchFamily="18" charset="-127"/>
              </a:rPr>
              <a:t>데이터 저장</a:t>
            </a:r>
            <a:r>
              <a:rPr lang="en-US" altLang="ko-KR" sz="1400" b="1" kern="100" dirty="0">
                <a:latin typeface="+mn-ea"/>
                <a:cs typeface="조선일보명조" panose="02030304000000000000" pitchFamily="18" charset="-127"/>
              </a:rPr>
              <a:t>) </a:t>
            </a:r>
            <a:r>
              <a:rPr lang="en-US" altLang="ko-KR" sz="1500" kern="100" dirty="0">
                <a:latin typeface="+mn-ea"/>
                <a:cs typeface="조선일보명조" panose="02030304000000000000" pitchFamily="18" charset="-127"/>
              </a:rPr>
              <a:t>Sqoop</a:t>
            </a:r>
            <a:r>
              <a:rPr lang="ko-KR" altLang="ko-KR" sz="1500" kern="100" dirty="0">
                <a:latin typeface="+mn-ea"/>
                <a:cs typeface="조선일보명조" panose="02030304000000000000" pitchFamily="18" charset="-127"/>
              </a:rPr>
              <a:t>을 이용하여</a:t>
            </a:r>
            <a:r>
              <a:rPr lang="en-US" altLang="ko-KR" sz="1500" kern="100" dirty="0">
                <a:latin typeface="+mn-ea"/>
                <a:cs typeface="조선일보명조" panose="02030304000000000000" pitchFamily="18" charset="-127"/>
              </a:rPr>
              <a:t> MariaDB</a:t>
            </a:r>
            <a:r>
              <a:rPr lang="ko-KR" altLang="ko-KR" sz="1500" kern="100" dirty="0">
                <a:latin typeface="+mn-ea"/>
                <a:cs typeface="조선일보명조" panose="02030304000000000000" pitchFamily="18" charset="-127"/>
              </a:rPr>
              <a:t>에 저장된 데이터를</a:t>
            </a:r>
            <a:r>
              <a:rPr lang="en-US" altLang="ko-KR" sz="1500" kern="100" dirty="0">
                <a:latin typeface="+mn-ea"/>
                <a:cs typeface="조선일보명조" panose="02030304000000000000" pitchFamily="18" charset="-127"/>
              </a:rPr>
              <a:t> HDFS</a:t>
            </a:r>
            <a:r>
              <a:rPr lang="ko-KR" altLang="ko-KR" sz="1500" kern="100" dirty="0">
                <a:latin typeface="+mn-ea"/>
                <a:cs typeface="조선일보명조" panose="02030304000000000000" pitchFamily="18" charset="-127"/>
              </a:rPr>
              <a:t>에 저장</a:t>
            </a:r>
            <a:endParaRPr lang="en-US" altLang="ko-KR" sz="1500" kern="100" dirty="0">
              <a:latin typeface="+mn-ea"/>
              <a:cs typeface="조선일보명조" panose="02030304000000000000" pitchFamily="18" charset="-127"/>
            </a:endParaRPr>
          </a:p>
          <a:p>
            <a:pPr>
              <a:lnSpc>
                <a:spcPct val="107000"/>
              </a:lnSpc>
            </a:pPr>
            <a:endParaRPr lang="ko-KR" altLang="ko-KR" sz="1500" kern="100" dirty="0">
              <a:latin typeface="+mn-ea"/>
              <a:cs typeface="조선일보명조" panose="02030304000000000000" pitchFamily="18" charset="-127"/>
            </a:endParaRPr>
          </a:p>
          <a:p>
            <a:pPr>
              <a:lnSpc>
                <a:spcPct val="107000"/>
              </a:lnSpc>
            </a:pPr>
            <a:r>
              <a:rPr lang="en-US" altLang="ko-KR" sz="1400" b="1" kern="100" dirty="0">
                <a:latin typeface="+mn-ea"/>
                <a:cs typeface="조선일보명조" panose="02030304000000000000" pitchFamily="18" charset="-127"/>
              </a:rPr>
              <a:t>[5] (</a:t>
            </a:r>
            <a:r>
              <a:rPr lang="ko-KR" altLang="en-US" sz="1400" b="1" kern="100" dirty="0">
                <a:latin typeface="+mn-ea"/>
                <a:cs typeface="조선일보명조" panose="02030304000000000000" pitchFamily="18" charset="-127"/>
              </a:rPr>
              <a:t>데이터 분석 및 처리</a:t>
            </a:r>
            <a:r>
              <a:rPr lang="en-US" altLang="ko-KR" sz="1400" b="1" kern="100" dirty="0">
                <a:latin typeface="+mn-ea"/>
                <a:cs typeface="조선일보명조" panose="02030304000000000000" pitchFamily="18" charset="-127"/>
              </a:rPr>
              <a:t>) </a:t>
            </a:r>
            <a:r>
              <a:rPr lang="en-US" altLang="ko-KR" sz="1500" kern="100" dirty="0">
                <a:latin typeface="+mn-ea"/>
                <a:cs typeface="조선일보명조" panose="02030304000000000000" pitchFamily="18" charset="-127"/>
              </a:rPr>
              <a:t>HDFS</a:t>
            </a:r>
            <a:r>
              <a:rPr lang="ko-KR" altLang="ko-KR" sz="1500" kern="100" dirty="0">
                <a:latin typeface="+mn-ea"/>
                <a:cs typeface="조선일보명조" panose="02030304000000000000" pitchFamily="18" charset="-127"/>
              </a:rPr>
              <a:t>에 업로드</a:t>
            </a:r>
            <a:r>
              <a:rPr lang="en-US" altLang="ko-KR" sz="1500" kern="100" dirty="0">
                <a:latin typeface="+mn-ea"/>
                <a:cs typeface="조선일보명조" panose="02030304000000000000" pitchFamily="18" charset="-127"/>
              </a:rPr>
              <a:t> </a:t>
            </a:r>
            <a:r>
              <a:rPr lang="ko-KR" altLang="ko-KR" sz="1500" kern="100" dirty="0">
                <a:latin typeface="+mn-ea"/>
                <a:cs typeface="조선일보명조" panose="02030304000000000000" pitchFamily="18" charset="-127"/>
              </a:rPr>
              <a:t>된 데이터를</a:t>
            </a:r>
            <a:r>
              <a:rPr lang="en-US" altLang="ko-KR" sz="1500" kern="100" dirty="0">
                <a:latin typeface="+mn-ea"/>
                <a:cs typeface="조선일보명조" panose="02030304000000000000" pitchFamily="18" charset="-127"/>
              </a:rPr>
              <a:t> Map/Reduce</a:t>
            </a:r>
            <a:r>
              <a:rPr lang="ko-KR" altLang="ko-KR" sz="1500" kern="100" dirty="0">
                <a:latin typeface="+mn-ea"/>
                <a:cs typeface="조선일보명조" panose="02030304000000000000" pitchFamily="18" charset="-127"/>
              </a:rPr>
              <a:t>과정을 통해 정규화</a:t>
            </a:r>
            <a:r>
              <a:rPr lang="ko-KR" altLang="en-US" sz="1500" kern="100" dirty="0">
                <a:latin typeface="+mn-ea"/>
                <a:cs typeface="조선일보명조" panose="02030304000000000000" pitchFamily="18" charset="-127"/>
              </a:rPr>
              <a:t>하고 </a:t>
            </a:r>
            <a:r>
              <a:rPr lang="ko-KR" altLang="ko-KR" sz="1500" kern="100" dirty="0">
                <a:latin typeface="+mn-ea"/>
                <a:cs typeface="조선일보명조" panose="02030304000000000000" pitchFamily="18" charset="-127"/>
              </a:rPr>
              <a:t>결과를</a:t>
            </a:r>
            <a:r>
              <a:rPr lang="en-US" altLang="ko-KR" sz="1500" kern="100" dirty="0">
                <a:latin typeface="+mn-ea"/>
                <a:cs typeface="조선일보명조" panose="02030304000000000000" pitchFamily="18" charset="-127"/>
              </a:rPr>
              <a:t> HDFS</a:t>
            </a:r>
            <a:r>
              <a:rPr lang="ko-KR" altLang="ko-KR" sz="1500" kern="100" dirty="0">
                <a:latin typeface="+mn-ea"/>
                <a:cs typeface="조선일보명조" panose="02030304000000000000" pitchFamily="18" charset="-127"/>
              </a:rPr>
              <a:t>에 저</a:t>
            </a:r>
            <a:r>
              <a:rPr lang="ko-KR" altLang="en-US" sz="1500" kern="100" dirty="0">
                <a:latin typeface="+mn-ea"/>
                <a:cs typeface="조선일보명조" panose="02030304000000000000" pitchFamily="18" charset="-127"/>
              </a:rPr>
              <a:t>장</a:t>
            </a:r>
            <a:endParaRPr lang="en-US" altLang="ko-KR" sz="1500" kern="100" dirty="0">
              <a:latin typeface="+mn-ea"/>
              <a:cs typeface="조선일보명조" panose="02030304000000000000" pitchFamily="18" charset="-127"/>
            </a:endParaRPr>
          </a:p>
          <a:p>
            <a:pPr>
              <a:lnSpc>
                <a:spcPct val="107000"/>
              </a:lnSpc>
            </a:pPr>
            <a:endParaRPr lang="ko-KR" altLang="ko-KR" sz="1500" kern="100" dirty="0">
              <a:latin typeface="+mn-ea"/>
              <a:cs typeface="조선일보명조" panose="02030304000000000000" pitchFamily="18" charset="-127"/>
            </a:endParaRPr>
          </a:p>
          <a:p>
            <a:pPr>
              <a:lnSpc>
                <a:spcPct val="107000"/>
              </a:lnSpc>
            </a:pPr>
            <a:r>
              <a:rPr lang="en-US" altLang="ko-KR" sz="1400" b="1" kern="100" dirty="0">
                <a:latin typeface="+mn-ea"/>
                <a:cs typeface="조선일보명조" panose="02030304000000000000" pitchFamily="18" charset="-127"/>
              </a:rPr>
              <a:t>[6] (</a:t>
            </a:r>
            <a:r>
              <a:rPr lang="ko-KR" altLang="en-US" sz="1400" b="1" kern="100" dirty="0">
                <a:latin typeface="+mn-ea"/>
                <a:cs typeface="조선일보명조" panose="02030304000000000000" pitchFamily="18" charset="-127"/>
              </a:rPr>
              <a:t>데이터 저장</a:t>
            </a:r>
            <a:r>
              <a:rPr lang="en-US" altLang="ko-KR" sz="1400" b="1" kern="100" dirty="0">
                <a:latin typeface="+mn-ea"/>
                <a:cs typeface="조선일보명조" panose="02030304000000000000" pitchFamily="18" charset="-127"/>
              </a:rPr>
              <a:t>) </a:t>
            </a:r>
            <a:r>
              <a:rPr lang="en-US" altLang="ko-KR" sz="1500" kern="100" dirty="0">
                <a:latin typeface="+mn-ea"/>
                <a:cs typeface="조선일보명조" panose="02030304000000000000" pitchFamily="18" charset="-127"/>
              </a:rPr>
              <a:t>Sqoop</a:t>
            </a:r>
            <a:r>
              <a:rPr lang="ko-KR" altLang="ko-KR" sz="1500" kern="100" dirty="0">
                <a:latin typeface="+mn-ea"/>
                <a:cs typeface="조선일보명조" panose="02030304000000000000" pitchFamily="18" charset="-127"/>
              </a:rPr>
              <a:t>을 이용하여</a:t>
            </a:r>
            <a:r>
              <a:rPr lang="en-US" altLang="ko-KR" sz="1500" kern="100" dirty="0">
                <a:latin typeface="+mn-ea"/>
                <a:cs typeface="조선일보명조" panose="02030304000000000000" pitchFamily="18" charset="-127"/>
              </a:rPr>
              <a:t> HDFS</a:t>
            </a:r>
            <a:r>
              <a:rPr lang="ko-KR" altLang="ko-KR" sz="1500" kern="100" dirty="0">
                <a:latin typeface="+mn-ea"/>
                <a:cs typeface="조선일보명조" panose="02030304000000000000" pitchFamily="18" charset="-127"/>
              </a:rPr>
              <a:t>에 저장된 정규화</a:t>
            </a:r>
            <a:r>
              <a:rPr lang="en-US" altLang="ko-KR" sz="1500" kern="100" dirty="0">
                <a:latin typeface="+mn-ea"/>
                <a:cs typeface="조선일보명조" panose="02030304000000000000" pitchFamily="18" charset="-127"/>
              </a:rPr>
              <a:t> </a:t>
            </a:r>
            <a:r>
              <a:rPr lang="ko-KR" altLang="ko-KR" sz="1500" kern="100" dirty="0">
                <a:latin typeface="+mn-ea"/>
                <a:cs typeface="조선일보명조" panose="02030304000000000000" pitchFamily="18" charset="-127"/>
              </a:rPr>
              <a:t>된 데이터를</a:t>
            </a:r>
            <a:r>
              <a:rPr lang="en-US" altLang="ko-KR" sz="1500" kern="100" dirty="0">
                <a:latin typeface="+mn-ea"/>
                <a:cs typeface="조선일보명조" panose="02030304000000000000" pitchFamily="18" charset="-127"/>
              </a:rPr>
              <a:t> MariaDB</a:t>
            </a:r>
            <a:r>
              <a:rPr lang="ko-KR" altLang="ko-KR" sz="1500" kern="100" dirty="0">
                <a:latin typeface="+mn-ea"/>
                <a:cs typeface="조선일보명조" panose="02030304000000000000" pitchFamily="18" charset="-127"/>
              </a:rPr>
              <a:t>에 저장</a:t>
            </a:r>
            <a:endParaRPr lang="en-US" altLang="ko-KR" sz="1500" kern="100" dirty="0">
              <a:latin typeface="+mn-ea"/>
              <a:cs typeface="조선일보명조" panose="02030304000000000000" pitchFamily="18" charset="-127"/>
            </a:endParaRPr>
          </a:p>
          <a:p>
            <a:pPr>
              <a:lnSpc>
                <a:spcPct val="107000"/>
              </a:lnSpc>
            </a:pPr>
            <a:endParaRPr lang="ko-KR" altLang="ko-KR" sz="1500" kern="100" dirty="0">
              <a:latin typeface="+mn-ea"/>
              <a:cs typeface="조선일보명조" panose="02030304000000000000" pitchFamily="18" charset="-127"/>
            </a:endParaRPr>
          </a:p>
          <a:p>
            <a:pPr>
              <a:lnSpc>
                <a:spcPct val="107000"/>
              </a:lnSpc>
            </a:pPr>
            <a:r>
              <a:rPr lang="en-US" altLang="ko-KR" sz="1400" b="1" kern="100" dirty="0">
                <a:latin typeface="+mn-ea"/>
                <a:cs typeface="조선일보명조" panose="02030304000000000000" pitchFamily="18" charset="-127"/>
              </a:rPr>
              <a:t>[7] (</a:t>
            </a:r>
            <a:r>
              <a:rPr lang="ko-KR" altLang="en-US" sz="1400" b="1" kern="100" dirty="0">
                <a:latin typeface="+mn-ea"/>
                <a:cs typeface="조선일보명조" panose="02030304000000000000" pitchFamily="18" charset="-127"/>
              </a:rPr>
              <a:t>데이터 저장</a:t>
            </a:r>
            <a:r>
              <a:rPr lang="en-US" altLang="ko-KR" sz="1400" b="1" kern="100" dirty="0">
                <a:latin typeface="+mn-ea"/>
                <a:cs typeface="조선일보명조" panose="02030304000000000000" pitchFamily="18" charset="-127"/>
              </a:rPr>
              <a:t>) </a:t>
            </a:r>
            <a:r>
              <a:rPr lang="en-US" altLang="ko-KR" sz="1500" kern="100" dirty="0">
                <a:latin typeface="+mn-ea"/>
                <a:cs typeface="조선일보명조" panose="02030304000000000000" pitchFamily="18" charset="-127"/>
              </a:rPr>
              <a:t>MariaDB</a:t>
            </a:r>
            <a:r>
              <a:rPr lang="ko-KR" altLang="ko-KR" sz="1500" kern="100" dirty="0">
                <a:latin typeface="+mn-ea"/>
                <a:cs typeface="조선일보명조" panose="02030304000000000000" pitchFamily="18" charset="-127"/>
              </a:rPr>
              <a:t>에 저장된 데이터를</a:t>
            </a:r>
            <a:r>
              <a:rPr lang="en-US" altLang="ko-KR" sz="1500" kern="100" dirty="0">
                <a:latin typeface="+mn-ea"/>
                <a:cs typeface="조선일보명조" panose="02030304000000000000" pitchFamily="18" charset="-127"/>
              </a:rPr>
              <a:t> Python</a:t>
            </a:r>
            <a:r>
              <a:rPr lang="ko-KR" altLang="ko-KR" sz="1500" kern="100" dirty="0">
                <a:latin typeface="+mn-ea"/>
                <a:cs typeface="조선일보명조" panose="02030304000000000000" pitchFamily="18" charset="-127"/>
              </a:rPr>
              <a:t>으로 불러온다</a:t>
            </a:r>
            <a:r>
              <a:rPr lang="en-US" altLang="ko-KR" sz="1500" b="1" kern="100" dirty="0">
                <a:latin typeface="+mn-ea"/>
                <a:cs typeface="조선일보명조" panose="02030304000000000000" pitchFamily="18" charset="-127"/>
              </a:rPr>
              <a:t>. </a:t>
            </a:r>
          </a:p>
          <a:p>
            <a:pPr>
              <a:lnSpc>
                <a:spcPct val="107000"/>
              </a:lnSpc>
            </a:pPr>
            <a:endParaRPr lang="ko-KR" altLang="ko-KR" sz="1500" kern="100" dirty="0">
              <a:latin typeface="+mn-ea"/>
              <a:cs typeface="조선일보명조" panose="02030304000000000000" pitchFamily="18" charset="-127"/>
            </a:endParaRPr>
          </a:p>
          <a:p>
            <a:pPr>
              <a:lnSpc>
                <a:spcPct val="107000"/>
              </a:lnSpc>
            </a:pPr>
            <a:r>
              <a:rPr lang="en-US" altLang="ko-KR" sz="1400" b="1" kern="100" dirty="0">
                <a:latin typeface="+mn-ea"/>
                <a:cs typeface="조선일보명조" panose="02030304000000000000" pitchFamily="18" charset="-127"/>
              </a:rPr>
              <a:t>[8] (</a:t>
            </a:r>
            <a:r>
              <a:rPr lang="ko-KR" altLang="en-US" sz="1400" b="1" kern="100" dirty="0">
                <a:latin typeface="+mn-ea"/>
                <a:cs typeface="조선일보명조" panose="02030304000000000000" pitchFamily="18" charset="-127"/>
              </a:rPr>
              <a:t>데이터 수집</a:t>
            </a:r>
            <a:r>
              <a:rPr lang="en-US" altLang="ko-KR" sz="1400" b="1" kern="100" dirty="0">
                <a:latin typeface="+mn-ea"/>
                <a:cs typeface="조선일보명조" panose="02030304000000000000" pitchFamily="18" charset="-127"/>
              </a:rPr>
              <a:t>) </a:t>
            </a:r>
            <a:r>
              <a:rPr lang="ko-KR" altLang="en-US" sz="1500" kern="100" dirty="0">
                <a:latin typeface="+mn-ea"/>
                <a:cs typeface="조선일보명조" panose="02030304000000000000" pitchFamily="18" charset="-127"/>
              </a:rPr>
              <a:t>비교할 데이터</a:t>
            </a:r>
            <a:r>
              <a:rPr lang="en-US" altLang="ko-KR" sz="1500" kern="100" dirty="0">
                <a:latin typeface="+mn-ea"/>
                <a:cs typeface="조선일보명조" panose="02030304000000000000" pitchFamily="18" charset="-127"/>
              </a:rPr>
              <a:t>(</a:t>
            </a:r>
            <a:r>
              <a:rPr lang="ko-KR" altLang="en-US" sz="1500" kern="100" dirty="0">
                <a:latin typeface="+mn-ea"/>
                <a:cs typeface="조선일보명조" panose="02030304000000000000" pitchFamily="18" charset="-127"/>
              </a:rPr>
              <a:t>선관위 데이터</a:t>
            </a:r>
            <a:r>
              <a:rPr lang="en-US" altLang="ko-KR" sz="1500" kern="100" dirty="0">
                <a:latin typeface="+mn-ea"/>
                <a:cs typeface="조선일보명조" panose="02030304000000000000" pitchFamily="18" charset="-127"/>
              </a:rPr>
              <a:t>) </a:t>
            </a:r>
            <a:r>
              <a:rPr lang="ko-KR" altLang="en-US" sz="1500" kern="100" dirty="0">
                <a:latin typeface="+mn-ea"/>
                <a:cs typeface="조선일보명조" panose="02030304000000000000" pitchFamily="18" charset="-127"/>
              </a:rPr>
              <a:t>수집</a:t>
            </a:r>
            <a:endParaRPr lang="en-US" altLang="ko-KR" sz="1200" kern="100" dirty="0">
              <a:latin typeface="+mn-ea"/>
              <a:cs typeface="조선일보명조" panose="02030304000000000000" pitchFamily="18" charset="-127"/>
            </a:endParaRPr>
          </a:p>
          <a:p>
            <a:pPr>
              <a:lnSpc>
                <a:spcPct val="107000"/>
              </a:lnSpc>
            </a:pPr>
            <a:endParaRPr lang="en-US" altLang="ko-KR" sz="1500" b="1" kern="100" dirty="0">
              <a:latin typeface="+mn-ea"/>
              <a:cs typeface="조선일보명조" panose="02030304000000000000" pitchFamily="18" charset="-127"/>
            </a:endParaRPr>
          </a:p>
          <a:p>
            <a:pPr>
              <a:lnSpc>
                <a:spcPct val="107000"/>
              </a:lnSpc>
            </a:pPr>
            <a:r>
              <a:rPr lang="en-US" altLang="ko-KR" sz="1400" b="1" kern="100" dirty="0">
                <a:latin typeface="+mn-ea"/>
                <a:cs typeface="조선일보명조" panose="02030304000000000000" pitchFamily="18" charset="-127"/>
              </a:rPr>
              <a:t>[9]</a:t>
            </a:r>
            <a:r>
              <a:rPr lang="ko-KR" altLang="ko-KR" sz="1400" kern="100" dirty="0">
                <a:latin typeface="+mn-ea"/>
                <a:cs typeface="조선일보명조" panose="02030304000000000000" pitchFamily="18" charset="-127"/>
              </a:rPr>
              <a:t> </a:t>
            </a:r>
            <a:r>
              <a:rPr lang="en-US" altLang="ko-KR" sz="1400" b="1" kern="100" dirty="0">
                <a:latin typeface="+mn-ea"/>
                <a:cs typeface="조선일보명조" panose="02030304000000000000" pitchFamily="18" charset="-127"/>
              </a:rPr>
              <a:t>(</a:t>
            </a:r>
            <a:r>
              <a:rPr lang="ko-KR" altLang="en-US" sz="1400" b="1" kern="100" dirty="0">
                <a:latin typeface="+mn-ea"/>
                <a:cs typeface="조선일보명조" panose="02030304000000000000" pitchFamily="18" charset="-127"/>
              </a:rPr>
              <a:t>분석 및 표현</a:t>
            </a:r>
            <a:r>
              <a:rPr lang="en-US" altLang="ko-KR" sz="1400" b="1" kern="100" dirty="0">
                <a:latin typeface="+mn-ea"/>
                <a:cs typeface="조선일보명조" panose="02030304000000000000" pitchFamily="18" charset="-127"/>
              </a:rPr>
              <a:t>) </a:t>
            </a:r>
            <a:r>
              <a:rPr lang="ko-KR" altLang="ko-KR" sz="1500" kern="100" dirty="0">
                <a:latin typeface="+mn-ea"/>
                <a:cs typeface="조선일보명조" panose="02030304000000000000" pitchFamily="18" charset="-127"/>
              </a:rPr>
              <a:t>불러온 데이터</a:t>
            </a:r>
            <a:r>
              <a:rPr lang="en-US" altLang="ko-KR" sz="1500" kern="100" dirty="0">
                <a:latin typeface="+mn-ea"/>
                <a:cs typeface="조선일보명조" panose="02030304000000000000" pitchFamily="18" charset="-127"/>
              </a:rPr>
              <a:t>(</a:t>
            </a:r>
            <a:r>
              <a:rPr lang="ko-KR" altLang="en-US" sz="1500" kern="100" dirty="0">
                <a:latin typeface="+mn-ea"/>
                <a:cs typeface="조선일보명조" panose="02030304000000000000" pitchFamily="18" charset="-127"/>
              </a:rPr>
              <a:t>선관위 데이터</a:t>
            </a:r>
            <a:r>
              <a:rPr lang="en-US" altLang="ko-KR" sz="1500" kern="100" dirty="0">
                <a:latin typeface="+mn-ea"/>
                <a:cs typeface="조선일보명조" panose="02030304000000000000" pitchFamily="18" charset="-127"/>
              </a:rPr>
              <a:t>, </a:t>
            </a:r>
            <a:r>
              <a:rPr lang="ko-KR" altLang="en-US" sz="1500" kern="100" dirty="0">
                <a:latin typeface="+mn-ea"/>
                <a:cs typeface="조선일보명조" panose="02030304000000000000" pitchFamily="18" charset="-127"/>
              </a:rPr>
              <a:t>정규화 데이터</a:t>
            </a:r>
            <a:r>
              <a:rPr lang="en-US" altLang="ko-KR" sz="1500" kern="100" dirty="0">
                <a:latin typeface="+mn-ea"/>
                <a:cs typeface="조선일보명조" panose="02030304000000000000" pitchFamily="18" charset="-127"/>
              </a:rPr>
              <a:t>)</a:t>
            </a:r>
            <a:r>
              <a:rPr lang="ko-KR" altLang="ko-KR" sz="1500" kern="100" dirty="0">
                <a:latin typeface="+mn-ea"/>
                <a:cs typeface="조선일보명조" panose="02030304000000000000" pitchFamily="18" charset="-127"/>
              </a:rPr>
              <a:t> 시각화</a:t>
            </a:r>
            <a:endParaRPr lang="ko-KR" altLang="ko-KR" sz="1500" b="1" kern="100" dirty="0">
              <a:latin typeface="+mn-ea"/>
              <a:cs typeface="조선일보명조" panose="02030304000000000000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42C7D7-0764-44C8-98A0-4C62C6CA4089}"/>
              </a:ext>
            </a:extLst>
          </p:cNvPr>
          <p:cNvSpPr txBox="1"/>
          <p:nvPr/>
        </p:nvSpPr>
        <p:spPr>
          <a:xfrm>
            <a:off x="896818" y="4880877"/>
            <a:ext cx="9156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데이터 수집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54BB87-6DF0-467C-9D58-487CD7A7A5A9}"/>
              </a:ext>
            </a:extLst>
          </p:cNvPr>
          <p:cNvSpPr txBox="1"/>
          <p:nvPr/>
        </p:nvSpPr>
        <p:spPr>
          <a:xfrm>
            <a:off x="3546820" y="3751136"/>
            <a:ext cx="8707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데이터 저장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8707C37-F194-4A03-A77A-9579F3139B53}"/>
              </a:ext>
            </a:extLst>
          </p:cNvPr>
          <p:cNvSpPr txBox="1"/>
          <p:nvPr/>
        </p:nvSpPr>
        <p:spPr>
          <a:xfrm>
            <a:off x="3546821" y="2896417"/>
            <a:ext cx="8707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데이터 저장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67C67D-696F-4C3F-A4F9-0053047612AC}"/>
              </a:ext>
            </a:extLst>
          </p:cNvPr>
          <p:cNvSpPr txBox="1"/>
          <p:nvPr/>
        </p:nvSpPr>
        <p:spPr>
          <a:xfrm>
            <a:off x="1525974" y="4737850"/>
            <a:ext cx="8707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데이터 저장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57C8A9-283C-4BB7-BF83-7691ED4732D4}"/>
              </a:ext>
            </a:extLst>
          </p:cNvPr>
          <p:cNvSpPr txBox="1"/>
          <p:nvPr/>
        </p:nvSpPr>
        <p:spPr>
          <a:xfrm>
            <a:off x="5654269" y="2814870"/>
            <a:ext cx="13452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데이터 분석 및 처리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7A0CE11-D75A-4366-B001-663F3DA9E85A}"/>
              </a:ext>
            </a:extLst>
          </p:cNvPr>
          <p:cNvSpPr txBox="1"/>
          <p:nvPr/>
        </p:nvSpPr>
        <p:spPr>
          <a:xfrm>
            <a:off x="701648" y="3173639"/>
            <a:ext cx="8707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데이터 수집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8D8E1F5-DFDC-46BC-A6D8-1E00A8EF77EC}"/>
              </a:ext>
            </a:extLst>
          </p:cNvPr>
          <p:cNvSpPr txBox="1"/>
          <p:nvPr/>
        </p:nvSpPr>
        <p:spPr>
          <a:xfrm>
            <a:off x="919261" y="3778976"/>
            <a:ext cx="8707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데이터 저장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41BEC83F-21A8-4FCC-858A-0E712BE31B83}"/>
              </a:ext>
            </a:extLst>
          </p:cNvPr>
          <p:cNvSpPr txBox="1"/>
          <p:nvPr/>
        </p:nvSpPr>
        <p:spPr>
          <a:xfrm>
            <a:off x="39120" y="4657423"/>
            <a:ext cx="9605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분석 및 표현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E709A0-853A-4DCC-908E-0927D452C587}"/>
              </a:ext>
            </a:extLst>
          </p:cNvPr>
          <p:cNvSpPr txBox="1"/>
          <p:nvPr/>
        </p:nvSpPr>
        <p:spPr>
          <a:xfrm>
            <a:off x="475129" y="916859"/>
            <a:ext cx="67762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2">
                    <a:lumMod val="7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Twitter keyword Search API based the 19</a:t>
            </a:r>
            <a:r>
              <a:rPr lang="en-US" altLang="ko-KR" sz="1600" b="1" baseline="30000" dirty="0">
                <a:solidFill>
                  <a:schemeClr val="bg2">
                    <a:lumMod val="7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th</a:t>
            </a:r>
            <a:r>
              <a:rPr lang="en-US" altLang="ko-KR" sz="1600" b="1" dirty="0">
                <a:solidFill>
                  <a:schemeClr val="bg2">
                    <a:lumMod val="7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President Election Vote Analysis</a:t>
            </a:r>
          </a:p>
        </p:txBody>
      </p:sp>
    </p:spTree>
    <p:extLst>
      <p:ext uri="{BB962C8B-B14F-4D97-AF65-F5344CB8AC3E}">
        <p14:creationId xmlns:p14="http://schemas.microsoft.com/office/powerpoint/2010/main" val="19522629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6884EF8-13B8-4906-AFA1-F7D11047E8A5}"/>
              </a:ext>
            </a:extLst>
          </p:cNvPr>
          <p:cNvSpPr/>
          <p:nvPr/>
        </p:nvSpPr>
        <p:spPr>
          <a:xfrm>
            <a:off x="349623" y="432111"/>
            <a:ext cx="125506" cy="80791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2E0AF2E-A9E8-4669-AA0E-A190B65FCAD7}"/>
              </a:ext>
            </a:extLst>
          </p:cNvPr>
          <p:cNvSpPr/>
          <p:nvPr/>
        </p:nvSpPr>
        <p:spPr>
          <a:xfrm>
            <a:off x="475129" y="333862"/>
            <a:ext cx="70283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T-SA: </a:t>
            </a:r>
            <a:r>
              <a:rPr lang="en-US" altLang="ko-KR" sz="24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Application of API</a:t>
            </a:r>
            <a:endParaRPr lang="en-US" altLang="ko-KR" sz="2400" b="1" dirty="0">
              <a:solidFill>
                <a:sysClr val="windowText" lastClr="000000"/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3E29847-E268-4ADF-BB50-3923ADBD8563}"/>
              </a:ext>
            </a:extLst>
          </p:cNvPr>
          <p:cNvSpPr txBox="1"/>
          <p:nvPr/>
        </p:nvSpPr>
        <p:spPr>
          <a:xfrm>
            <a:off x="349623" y="1560464"/>
            <a:ext cx="44744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Twitter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API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ISSUED</a:t>
            </a: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EE08623C-F722-475A-9F96-2C13AECD00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623" y="2050093"/>
            <a:ext cx="2138474" cy="247827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AC918C45-4678-4A6C-8F7A-202BF996CB26}"/>
              </a:ext>
            </a:extLst>
          </p:cNvPr>
          <p:cNvSpPr/>
          <p:nvPr/>
        </p:nvSpPr>
        <p:spPr>
          <a:xfrm>
            <a:off x="1203232" y="3289230"/>
            <a:ext cx="292893" cy="32117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F071506F-1A7C-4719-B562-F37A34099C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9934" y="2336554"/>
            <a:ext cx="2157981" cy="704087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BA22063F-17F2-40B6-8503-6718731D2E5E}"/>
              </a:ext>
            </a:extLst>
          </p:cNvPr>
          <p:cNvCxnSpPr>
            <a:cxnSpLocks/>
          </p:cNvCxnSpPr>
          <p:nvPr/>
        </p:nvCxnSpPr>
        <p:spPr>
          <a:xfrm>
            <a:off x="2518577" y="2602084"/>
            <a:ext cx="33703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766992CD-579B-42E0-8114-3370FA4DD9C2}"/>
              </a:ext>
            </a:extLst>
          </p:cNvPr>
          <p:cNvSpPr/>
          <p:nvPr/>
        </p:nvSpPr>
        <p:spPr>
          <a:xfrm>
            <a:off x="3626064" y="2719171"/>
            <a:ext cx="874434" cy="2571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E3E3EEB-76A6-4013-86D6-B79F6E101221}"/>
              </a:ext>
            </a:extLst>
          </p:cNvPr>
          <p:cNvSpPr/>
          <p:nvPr/>
        </p:nvSpPr>
        <p:spPr>
          <a:xfrm>
            <a:off x="5693788" y="2075179"/>
            <a:ext cx="5514335" cy="15451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b="1" dirty="0"/>
              <a:t>Must be written</a:t>
            </a:r>
          </a:p>
          <a:p>
            <a:endParaRPr lang="en-US" altLang="ko-KR" b="1" dirty="0"/>
          </a:p>
          <a:p>
            <a:r>
              <a:rPr lang="en-US" altLang="ko-KR" sz="1500" b="1" dirty="0"/>
              <a:t>App</a:t>
            </a:r>
            <a:r>
              <a:rPr lang="ko-KR" altLang="en-US" sz="1500" b="1" dirty="0"/>
              <a:t> </a:t>
            </a:r>
            <a:r>
              <a:rPr lang="en-US" altLang="ko-KR" sz="1500" b="1" dirty="0"/>
              <a:t>name </a:t>
            </a:r>
            <a:r>
              <a:rPr lang="en-US" altLang="ko-KR" sz="1400" dirty="0"/>
              <a:t>(~32</a:t>
            </a:r>
            <a:r>
              <a:rPr lang="ko-KR" altLang="en-US" sz="1400" dirty="0"/>
              <a:t> </a:t>
            </a:r>
            <a:r>
              <a:rPr lang="en-US" altLang="ko-KR" sz="1400" dirty="0"/>
              <a:t>word)</a:t>
            </a:r>
          </a:p>
          <a:p>
            <a:r>
              <a:rPr lang="en-US" altLang="ko-KR" sz="1500" b="1" dirty="0"/>
              <a:t>Application description </a:t>
            </a:r>
            <a:r>
              <a:rPr lang="en-US" altLang="ko-KR" sz="1400" dirty="0"/>
              <a:t>(10~200 word)</a:t>
            </a:r>
          </a:p>
          <a:p>
            <a:r>
              <a:rPr lang="en-US" altLang="ko-KR" sz="1500" b="1" dirty="0"/>
              <a:t>Website URL </a:t>
            </a:r>
            <a:r>
              <a:rPr lang="en-US" altLang="ko-KR" sz="1400" dirty="0"/>
              <a:t>(Ability to display the origin of tweets you create)</a:t>
            </a:r>
            <a:r>
              <a:rPr lang="ko-KR" altLang="en-US" sz="1400" dirty="0"/>
              <a:t> </a:t>
            </a:r>
            <a:endParaRPr lang="en-US" altLang="ko-KR" dirty="0"/>
          </a:p>
          <a:p>
            <a:r>
              <a:rPr lang="en-US" altLang="ko-KR" sz="1500" b="1" dirty="0"/>
              <a:t>Tell us how app will be used </a:t>
            </a:r>
            <a:r>
              <a:rPr lang="en-US" altLang="ko-KR" sz="1400" dirty="0"/>
              <a:t>(100 word)</a:t>
            </a: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F0425E46-5BB2-4F31-B37F-7EAB00CF8B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22163" y="4071719"/>
            <a:ext cx="7032919" cy="1913632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EF7B14E7-6BAD-450D-A68E-87E1F33138C0}"/>
              </a:ext>
            </a:extLst>
          </p:cNvPr>
          <p:cNvCxnSpPr>
            <a:cxnSpLocks/>
          </p:cNvCxnSpPr>
          <p:nvPr/>
        </p:nvCxnSpPr>
        <p:spPr>
          <a:xfrm>
            <a:off x="5827750" y="3672291"/>
            <a:ext cx="0" cy="32677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FFEF9987-E788-491A-9821-D216B815A853}"/>
              </a:ext>
            </a:extLst>
          </p:cNvPr>
          <p:cNvCxnSpPr>
            <a:cxnSpLocks/>
          </p:cNvCxnSpPr>
          <p:nvPr/>
        </p:nvCxnSpPr>
        <p:spPr>
          <a:xfrm>
            <a:off x="5152721" y="2602084"/>
            <a:ext cx="45626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CE7D322E-D37E-48F5-8BC4-FBF06A6F3200}"/>
              </a:ext>
            </a:extLst>
          </p:cNvPr>
          <p:cNvSpPr/>
          <p:nvPr/>
        </p:nvSpPr>
        <p:spPr>
          <a:xfrm>
            <a:off x="5601284" y="4920228"/>
            <a:ext cx="3959575" cy="33948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8E709A0-853A-4DCC-908E-0927D452C587}"/>
              </a:ext>
            </a:extLst>
          </p:cNvPr>
          <p:cNvSpPr txBox="1"/>
          <p:nvPr/>
        </p:nvSpPr>
        <p:spPr>
          <a:xfrm>
            <a:off x="475129" y="916859"/>
            <a:ext cx="67762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2">
                    <a:lumMod val="7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Twitter keyword Search API based the 19</a:t>
            </a:r>
            <a:r>
              <a:rPr lang="en-US" altLang="ko-KR" sz="1600" b="1" baseline="30000" dirty="0">
                <a:solidFill>
                  <a:schemeClr val="bg2">
                    <a:lumMod val="7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th</a:t>
            </a:r>
            <a:r>
              <a:rPr lang="en-US" altLang="ko-KR" sz="1600" b="1" dirty="0">
                <a:solidFill>
                  <a:schemeClr val="bg2">
                    <a:lumMod val="7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President Election Vote Analysis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23E8C19-5A7C-4322-A33B-64D81239565D}"/>
              </a:ext>
            </a:extLst>
          </p:cNvPr>
          <p:cNvSpPr/>
          <p:nvPr/>
        </p:nvSpPr>
        <p:spPr>
          <a:xfrm>
            <a:off x="3422163" y="6251976"/>
            <a:ext cx="54991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b="1" dirty="0" err="1">
                <a:solidFill>
                  <a:srgbClr val="222222"/>
                </a:solidFill>
                <a:latin typeface="Arial Unicode MS"/>
                <a:ea typeface="inherit"/>
              </a:rPr>
              <a:t>If</a:t>
            </a:r>
            <a:r>
              <a:rPr lang="ko-KR" altLang="ko-KR" b="1" dirty="0">
                <a:solidFill>
                  <a:srgbClr val="222222"/>
                </a:solidFill>
                <a:latin typeface="Arial Unicode MS"/>
                <a:ea typeface="inherit"/>
              </a:rPr>
              <a:t> </a:t>
            </a:r>
            <a:r>
              <a:rPr lang="ko-KR" altLang="ko-KR" b="1" dirty="0" err="1">
                <a:solidFill>
                  <a:srgbClr val="222222"/>
                </a:solidFill>
                <a:latin typeface="Arial Unicode MS"/>
                <a:ea typeface="inherit"/>
              </a:rPr>
              <a:t>you</a:t>
            </a:r>
            <a:r>
              <a:rPr lang="ko-KR" altLang="ko-KR" b="1" dirty="0">
                <a:solidFill>
                  <a:srgbClr val="222222"/>
                </a:solidFill>
                <a:latin typeface="Arial Unicode MS"/>
                <a:ea typeface="inherit"/>
              </a:rPr>
              <a:t> </a:t>
            </a:r>
            <a:r>
              <a:rPr lang="ko-KR" altLang="ko-KR" b="1" dirty="0" err="1">
                <a:solidFill>
                  <a:srgbClr val="222222"/>
                </a:solidFill>
                <a:latin typeface="Arial Unicode MS"/>
                <a:ea typeface="inherit"/>
              </a:rPr>
              <a:t>fill</a:t>
            </a:r>
            <a:r>
              <a:rPr lang="ko-KR" altLang="ko-KR" b="1" dirty="0">
                <a:solidFill>
                  <a:srgbClr val="222222"/>
                </a:solidFill>
                <a:latin typeface="Arial Unicode MS"/>
                <a:ea typeface="inherit"/>
              </a:rPr>
              <a:t> </a:t>
            </a:r>
            <a:r>
              <a:rPr lang="ko-KR" altLang="ko-KR" b="1" dirty="0" err="1">
                <a:solidFill>
                  <a:srgbClr val="222222"/>
                </a:solidFill>
                <a:latin typeface="Arial Unicode MS"/>
                <a:ea typeface="inherit"/>
              </a:rPr>
              <a:t>out</a:t>
            </a:r>
            <a:r>
              <a:rPr lang="ko-KR" altLang="ko-KR" b="1" dirty="0">
                <a:solidFill>
                  <a:srgbClr val="222222"/>
                </a:solidFill>
                <a:latin typeface="Arial Unicode MS"/>
                <a:ea typeface="inherit"/>
              </a:rPr>
              <a:t> </a:t>
            </a:r>
            <a:r>
              <a:rPr lang="ko-KR" altLang="ko-KR" b="1" dirty="0" err="1">
                <a:solidFill>
                  <a:srgbClr val="222222"/>
                </a:solidFill>
                <a:latin typeface="Arial Unicode MS"/>
                <a:ea typeface="inherit"/>
              </a:rPr>
              <a:t>some</a:t>
            </a:r>
            <a:r>
              <a:rPr lang="ko-KR" altLang="ko-KR" b="1" dirty="0">
                <a:solidFill>
                  <a:srgbClr val="222222"/>
                </a:solidFill>
                <a:latin typeface="Arial Unicode MS"/>
                <a:ea typeface="inherit"/>
              </a:rPr>
              <a:t> </a:t>
            </a:r>
            <a:r>
              <a:rPr lang="ko-KR" altLang="ko-KR" b="1" dirty="0" err="1">
                <a:solidFill>
                  <a:srgbClr val="222222"/>
                </a:solidFill>
                <a:latin typeface="Arial Unicode MS"/>
                <a:ea typeface="inherit"/>
              </a:rPr>
              <a:t>questions</a:t>
            </a:r>
            <a:r>
              <a:rPr lang="ko-KR" altLang="ko-KR" b="1" dirty="0">
                <a:solidFill>
                  <a:srgbClr val="222222"/>
                </a:solidFill>
                <a:latin typeface="Arial Unicode MS"/>
                <a:ea typeface="inherit"/>
              </a:rPr>
              <a:t>, </a:t>
            </a:r>
            <a:r>
              <a:rPr lang="ko-KR" altLang="ko-KR" b="1" dirty="0" err="1">
                <a:solidFill>
                  <a:srgbClr val="222222"/>
                </a:solidFill>
                <a:latin typeface="Arial Unicode MS"/>
                <a:ea typeface="inherit"/>
              </a:rPr>
              <a:t>you</a:t>
            </a:r>
            <a:r>
              <a:rPr lang="ko-KR" altLang="ko-KR" b="1" dirty="0">
                <a:solidFill>
                  <a:srgbClr val="222222"/>
                </a:solidFill>
                <a:latin typeface="Arial Unicode MS"/>
                <a:ea typeface="inherit"/>
              </a:rPr>
              <a:t> </a:t>
            </a:r>
            <a:r>
              <a:rPr lang="ko-KR" altLang="ko-KR" b="1" dirty="0" err="1">
                <a:solidFill>
                  <a:srgbClr val="222222"/>
                </a:solidFill>
                <a:latin typeface="Arial Unicode MS"/>
                <a:ea typeface="inherit"/>
              </a:rPr>
              <a:t>can</a:t>
            </a:r>
            <a:r>
              <a:rPr lang="ko-KR" altLang="ko-KR" b="1" dirty="0">
                <a:solidFill>
                  <a:srgbClr val="222222"/>
                </a:solidFill>
                <a:latin typeface="Arial Unicode MS"/>
                <a:ea typeface="inherit"/>
              </a:rPr>
              <a:t> </a:t>
            </a:r>
            <a:r>
              <a:rPr lang="ko-KR" altLang="ko-KR" b="1" dirty="0" err="1">
                <a:solidFill>
                  <a:srgbClr val="222222"/>
                </a:solidFill>
                <a:latin typeface="Arial Unicode MS"/>
                <a:ea typeface="inherit"/>
              </a:rPr>
              <a:t>get</a:t>
            </a:r>
            <a:r>
              <a:rPr lang="ko-KR" altLang="ko-KR" b="1" dirty="0">
                <a:solidFill>
                  <a:srgbClr val="222222"/>
                </a:solidFill>
                <a:latin typeface="Arial Unicode MS"/>
                <a:ea typeface="inherit"/>
              </a:rPr>
              <a:t> </a:t>
            </a:r>
            <a:r>
              <a:rPr lang="ko-KR" altLang="ko-KR" b="1" dirty="0" err="1">
                <a:solidFill>
                  <a:srgbClr val="222222"/>
                </a:solidFill>
                <a:latin typeface="Arial Unicode MS"/>
                <a:ea typeface="inherit"/>
              </a:rPr>
              <a:t>a</a:t>
            </a:r>
            <a:r>
              <a:rPr lang="ko-KR" altLang="ko-KR" b="1" dirty="0">
                <a:solidFill>
                  <a:srgbClr val="222222"/>
                </a:solidFill>
                <a:latin typeface="Arial Unicode MS"/>
                <a:ea typeface="inherit"/>
              </a:rPr>
              <a:t> </a:t>
            </a:r>
            <a:r>
              <a:rPr lang="ko-KR" altLang="ko-KR" b="1" dirty="0" err="1">
                <a:solidFill>
                  <a:srgbClr val="222222"/>
                </a:solidFill>
                <a:latin typeface="Arial Unicode MS"/>
                <a:ea typeface="inherit"/>
              </a:rPr>
              <a:t>key</a:t>
            </a:r>
            <a:r>
              <a:rPr lang="ko-KR" altLang="ko-KR" b="1" dirty="0">
                <a:solidFill>
                  <a:srgbClr val="222222"/>
                </a:solidFill>
                <a:latin typeface="Arial Unicode MS"/>
                <a:ea typeface="inherit"/>
              </a:rPr>
              <a:t>.</a:t>
            </a:r>
            <a:r>
              <a:rPr lang="ko-KR" altLang="ko-KR" sz="500" b="1" dirty="0"/>
              <a:t> </a:t>
            </a:r>
            <a:endParaRPr lang="ko-KR" altLang="ko-KR" sz="1400" b="1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38142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7101</Words>
  <Application>Microsoft Office PowerPoint</Application>
  <PresentationFormat>와이드스크린</PresentationFormat>
  <Paragraphs>708</Paragraphs>
  <Slides>44</Slides>
  <Notes>42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44</vt:i4>
      </vt:variant>
    </vt:vector>
  </HeadingPairs>
  <TitlesOfParts>
    <vt:vector size="52" baseType="lpstr">
      <vt:lpstr>Arial Unicode MS</vt:lpstr>
      <vt:lpstr>Noto Sans</vt:lpstr>
      <vt:lpstr>나눔바른고딕</vt:lpstr>
      <vt:lpstr>맑은 고딕</vt:lpstr>
      <vt:lpstr>조선일보명조</vt:lpstr>
      <vt:lpstr>휴먼명조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4. VISUALIZATION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yunhyuck</dc:creator>
  <cp:lastModifiedBy> </cp:lastModifiedBy>
  <cp:revision>584</cp:revision>
  <dcterms:created xsi:type="dcterms:W3CDTF">2019-05-01T02:18:31Z</dcterms:created>
  <dcterms:modified xsi:type="dcterms:W3CDTF">2019-06-09T18:19:43Z</dcterms:modified>
</cp:coreProperties>
</file>