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27"/>
  </p:notesMasterIdLst>
  <p:sldIdLst>
    <p:sldId id="256" r:id="rId2"/>
    <p:sldId id="760" r:id="rId3"/>
    <p:sldId id="757" r:id="rId4"/>
    <p:sldId id="788" r:id="rId5"/>
    <p:sldId id="761" r:id="rId6"/>
    <p:sldId id="762" r:id="rId7"/>
    <p:sldId id="789" r:id="rId8"/>
    <p:sldId id="791" r:id="rId9"/>
    <p:sldId id="779" r:id="rId10"/>
    <p:sldId id="780" r:id="rId11"/>
    <p:sldId id="790" r:id="rId12"/>
    <p:sldId id="781" r:id="rId13"/>
    <p:sldId id="782" r:id="rId14"/>
    <p:sldId id="783" r:id="rId15"/>
    <p:sldId id="784" r:id="rId16"/>
    <p:sldId id="778" r:id="rId17"/>
    <p:sldId id="763" r:id="rId18"/>
    <p:sldId id="786" r:id="rId19"/>
    <p:sldId id="787" r:id="rId20"/>
    <p:sldId id="792" r:id="rId21"/>
    <p:sldId id="793" r:id="rId22"/>
    <p:sldId id="794" r:id="rId23"/>
    <p:sldId id="795" r:id="rId24"/>
    <p:sldId id="796" r:id="rId25"/>
    <p:sldId id="752" r:id="rId26"/>
  </p:sldIdLst>
  <p:sldSz cx="12192000" cy="6858000"/>
  <p:notesSz cx="6858000" cy="9144000"/>
  <p:embeddedFontLst>
    <p:embeddedFont>
      <p:font typeface="나눔바른고딕" panose="020B0603020101020101" pitchFamily="50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조선일보명조" panose="02030304000000000000" pitchFamily="18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23A"/>
    <a:srgbClr val="F7BFAB"/>
    <a:srgbClr val="2969A3"/>
    <a:srgbClr val="215483"/>
    <a:srgbClr val="1F4E79"/>
    <a:srgbClr val="000000"/>
    <a:srgbClr val="D9D9D9"/>
    <a:srgbClr val="767171"/>
    <a:srgbClr val="333F50"/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78202" autoAdjust="0"/>
  </p:normalViewPr>
  <p:slideViewPr>
    <p:cSldViewPr snapToGrid="0">
      <p:cViewPr varScale="1">
        <p:scale>
          <a:sx n="77" d="100"/>
          <a:sy n="77" d="100"/>
        </p:scale>
        <p:origin x="46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E911D-23C2-4068-8CFE-D0EDEF1A373C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C3DEF-A4BD-490E-A075-E423F0025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Overall Progress(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전체 진행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상황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서론 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 동기 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범위 </a:t>
            </a:r>
            <a:r>
              <a:rPr lang="en-US" altLang="ko-KR" sz="120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)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3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698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Hadoop software library is a framework that allows for the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distributed processing of large data sets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across clusters of computers using simple programming models. </a:t>
            </a:r>
          </a:p>
          <a:p>
            <a:r>
              <a:rPr lang="en-US" altLang="ko-KR" dirty="0"/>
              <a:t>=&gt;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소프트웨어 라이브러리는 간단한 프로그래밍 모델을 사용하여 컴퓨터의 클러스터 간에 대규모 데이터 세트를 분산 처리할 수 있는 프레임워크다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40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OpenJDK is a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free and open-source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implementation of the Java Platform, Standard Edition. also produces the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virtual machine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the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Java Class Library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the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Java compiler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and etc.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=&gt;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OpenJDK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Platform, Standard Edition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무료 오픈 소스 구현이다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가상 시스템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Java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 라이브러리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Java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컴파일러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등을 생산한다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9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Eclipse is an </a:t>
            </a:r>
            <a:r>
              <a:rPr lang="en-US" altLang="ko-KR" sz="1200" b="1" i="1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integrated development environment(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IDE)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used in computer programming, is the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most widely used Java IDE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may also be used to develop applications in other programming languages via various plug-ins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=&gt;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컴퓨터 프로그래밍에 사용되는 통합 개발 환경이며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널리 사용되는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플러그인을 통해 다른 프로그래밍 언어로 애플리케이션을 개발할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786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API furnish developer with </a:t>
            </a:r>
            <a:r>
              <a:rPr lang="en-US" altLang="ko-KR" sz="1200" b="1" i="1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publish and analyze of Tweets</a:t>
            </a:r>
            <a:r>
              <a:rPr lang="en-US" altLang="ko-KR" sz="1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en-US" altLang="ko-KR" sz="1200" b="1" i="1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optimize ads</a:t>
            </a:r>
            <a:r>
              <a:rPr lang="en-US" altLang="ko-KR" sz="1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and </a:t>
            </a:r>
            <a:r>
              <a:rPr lang="en-US" altLang="ko-KR" sz="1200" b="1" i="1" u="sng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create unique customer experiences</a:t>
            </a:r>
            <a:r>
              <a:rPr lang="en-US" altLang="ko-KR" sz="12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en-US" altLang="ko-KR" sz="12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/>
              <a:t>=&gt;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Twitter 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개발자에게 트윗의 출판과 분석을 제공하고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광고를 최적화하고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독특한 고객 경험을 창출한다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38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수정내용 </a:t>
            </a:r>
            <a:r>
              <a:rPr lang="en-US" altLang="ko-KR" dirty="0"/>
              <a:t>(2019.03.23)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하이브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가상분산 모드 표시</a:t>
            </a:r>
            <a:endParaRPr lang="en-US" altLang="ko-KR" dirty="0"/>
          </a:p>
          <a:p>
            <a:r>
              <a:rPr lang="en-US" altLang="ko-KR" dirty="0"/>
              <a:t>- DB</a:t>
            </a:r>
            <a:r>
              <a:rPr lang="ko-KR" altLang="en-US" dirty="0"/>
              <a:t> </a:t>
            </a:r>
            <a:r>
              <a:rPr lang="ko-KR" altLang="en-US"/>
              <a:t>마리아 아이콘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45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141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0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NameNode</a:t>
            </a:r>
            <a:r>
              <a:rPr lang="en-US" altLang="ko-KR" dirty="0"/>
              <a:t>(Master</a:t>
            </a:r>
            <a:r>
              <a:rPr lang="ko-KR" altLang="en-US" dirty="0"/>
              <a:t> </a:t>
            </a:r>
            <a:r>
              <a:rPr lang="en-US" altLang="ko-KR" dirty="0"/>
              <a:t>Node)</a:t>
            </a:r>
          </a:p>
          <a:p>
            <a:r>
              <a:rPr lang="en-US" altLang="ko-KR" dirty="0"/>
              <a:t>HDFS</a:t>
            </a:r>
            <a:r>
              <a:rPr lang="ko-KR" altLang="en-US" dirty="0"/>
              <a:t>에서 마스터 역할을 하며</a:t>
            </a:r>
            <a:r>
              <a:rPr lang="en-US" altLang="ko-KR" dirty="0"/>
              <a:t>, </a:t>
            </a:r>
            <a:r>
              <a:rPr lang="ko-KR" altLang="en-US" dirty="0"/>
              <a:t>데이터 노드에 </a:t>
            </a:r>
            <a:r>
              <a:rPr lang="en-US" altLang="ko-KR" dirty="0"/>
              <a:t>I/O</a:t>
            </a:r>
            <a:r>
              <a:rPr lang="ko-KR" altLang="en-US" dirty="0"/>
              <a:t> 작업을</a:t>
            </a:r>
            <a:endParaRPr lang="en-US" altLang="ko-KR" dirty="0"/>
          </a:p>
          <a:p>
            <a:r>
              <a:rPr lang="ko-KR" altLang="en-US" dirty="0"/>
              <a:t>할당 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SecondaryNameNode</a:t>
            </a:r>
            <a:endParaRPr lang="en-US" altLang="ko-KR" dirty="0"/>
          </a:p>
          <a:p>
            <a:r>
              <a:rPr lang="ko-KR" altLang="en-US" dirty="0"/>
              <a:t>주기적으로 </a:t>
            </a:r>
            <a:r>
              <a:rPr lang="en-US" altLang="ko-KR" dirty="0" err="1"/>
              <a:t>NameNode</a:t>
            </a:r>
            <a:r>
              <a:rPr lang="ko-KR" altLang="en-US" dirty="0"/>
              <a:t>의 파일 시스템 이미지 파일을</a:t>
            </a:r>
            <a:endParaRPr lang="en-US" altLang="ko-KR" dirty="0"/>
          </a:p>
          <a:p>
            <a:r>
              <a:rPr lang="ko-KR" altLang="en-US" dirty="0"/>
              <a:t>갱신하는 역할을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DataNode</a:t>
            </a:r>
            <a:r>
              <a:rPr lang="en-US" altLang="ko-KR" dirty="0"/>
              <a:t>(Slave Node)</a:t>
            </a:r>
          </a:p>
          <a:p>
            <a:r>
              <a:rPr lang="ko-KR" altLang="en-US" dirty="0"/>
              <a:t>실제 데이터를 블록단위로 분산되어 저장 되는 곳이다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 디스크에 변경사항이 발생할 때마다 </a:t>
            </a:r>
            <a:r>
              <a:rPr lang="ko-KR" altLang="en-US" dirty="0" err="1"/>
              <a:t>네임노드에게</a:t>
            </a:r>
            <a:endParaRPr lang="en-US" altLang="ko-KR" dirty="0"/>
          </a:p>
          <a:p>
            <a:r>
              <a:rPr lang="ko-KR" altLang="en-US" dirty="0"/>
              <a:t>알려준다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97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88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472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69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44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48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특정 기간 </a:t>
            </a:r>
            <a:r>
              <a:rPr lang="en-US" altLang="ko-KR"/>
              <a:t>ex) </a:t>
            </a:r>
            <a:r>
              <a:rPr lang="ko-KR" altLang="en-US"/>
              <a:t>선거기간</a:t>
            </a:r>
            <a:r>
              <a:rPr lang="en-US" altLang="ko-KR"/>
              <a:t>, </a:t>
            </a:r>
            <a:r>
              <a:rPr lang="ko-KR" altLang="en-US"/>
              <a:t>메르스</a:t>
            </a:r>
            <a:r>
              <a:rPr lang="en-US" altLang="ko-KR"/>
              <a:t>, </a:t>
            </a:r>
            <a:r>
              <a:rPr lang="ko-KR" altLang="en-US"/>
              <a:t>세월호</a:t>
            </a:r>
            <a:r>
              <a:rPr lang="en-US" altLang="ko-KR"/>
              <a:t>, </a:t>
            </a:r>
            <a:r>
              <a:rPr lang="ko-KR" altLang="en-US"/>
              <a:t>버닝썬</a:t>
            </a:r>
            <a:r>
              <a:rPr lang="en-US" altLang="ko-KR"/>
              <a:t> </a:t>
            </a:r>
            <a:r>
              <a:rPr lang="ko-KR" altLang="en-US"/>
              <a:t>등의 기간</a:t>
            </a:r>
            <a:endParaRPr lang="en-US" altLang="ko-KR"/>
          </a:p>
          <a:p>
            <a:r>
              <a:rPr lang="ko-KR" altLang="en-US"/>
              <a:t>특정 인물 </a:t>
            </a:r>
            <a:r>
              <a:rPr lang="en-US" altLang="ko-KR"/>
              <a:t>ex) </a:t>
            </a:r>
            <a:r>
              <a:rPr lang="ko-KR" altLang="en-US"/>
              <a:t>공인</a:t>
            </a:r>
            <a:r>
              <a:rPr lang="en-US" altLang="ko-KR"/>
              <a:t>(</a:t>
            </a:r>
            <a:r>
              <a:rPr lang="ko-KR" altLang="en-US"/>
              <a:t>트럼프</a:t>
            </a:r>
            <a:r>
              <a:rPr lang="en-US" altLang="ko-KR"/>
              <a:t>, </a:t>
            </a:r>
            <a:r>
              <a:rPr lang="ko-KR" altLang="en-US"/>
              <a:t>문재인 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2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90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370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46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Python features a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dynamic type system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and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automatic memory management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=&gt; </a:t>
            </a:r>
            <a:r>
              <a:rPr lang="ko-KR" altLang="en-US" sz="1200" dirty="0" err="1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파이썬의</a:t>
            </a:r>
            <a:r>
              <a:rPr lang="ko-KR" altLang="en-US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특징은 동적 타입 시스템과 자동 메모리 관리가 있다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It supports multiple programming paradigms, including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object-oriented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imperative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functional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and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procedural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=&gt; </a:t>
            </a:r>
            <a:r>
              <a:rPr lang="ko-KR" altLang="en-US" sz="1200" dirty="0" err="1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파이썬은</a:t>
            </a:r>
            <a:r>
              <a:rPr lang="ko-KR" altLang="en-US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객체 지향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함수 및 절차등의 복수의 프로그래밍 패러다임을 제공한다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4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Python features a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dynamic type system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and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automatic memory management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=&gt; </a:t>
            </a:r>
            <a:r>
              <a:rPr lang="ko-KR" altLang="en-US" sz="1200" dirty="0" err="1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파이썬의</a:t>
            </a:r>
            <a:r>
              <a:rPr lang="ko-KR" altLang="en-US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특징은 동적 타입 시스템과 자동 메모리 관리가 있다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It supports multiple programming paradigms, including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object-oriented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imperative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functional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and </a:t>
            </a:r>
            <a:r>
              <a:rPr lang="en-US" altLang="ko-KR" sz="1200" b="1" i="1" u="sng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procedural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=&gt; </a:t>
            </a:r>
            <a:r>
              <a:rPr lang="ko-KR" altLang="en-US" sz="1200" dirty="0" err="1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파이썬은</a:t>
            </a:r>
            <a:r>
              <a:rPr lang="ko-KR" altLang="en-US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객체 지향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함수 및 절차등의 복수의 프로그래밍 패러다임을 제공한다</a:t>
            </a:r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C3DEF-A4BD-490E-A075-E423F0025E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0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5185-B149-4596-A2E4-09EE4D196971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2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08D7-9429-4986-BBAB-9549101B3A54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4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D9A1-677C-409E-8902-A125FB61B607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3A76-6CE3-46C4-B27E-E5E932A7717B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8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F1F0-511C-44BE-90B3-55FB01B72E59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34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3AD8-83D3-4586-9D0B-CF58A6FE2748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9B28-B0C3-4522-B7F2-AAF24072827C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0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36B8-56CE-4016-86EA-53DC822E5955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2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1097-D7B8-468E-B80F-1FA332C08267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3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D1C8-3431-4D6F-9A69-E0F445718A11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1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A4E9-09A3-4AED-9753-D230EF616556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1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0006-AE19-45CD-883F-AAC1C2E4E0C1}" type="datetime1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64376-9545-4792-8E3E-A2F5AEE60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1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12" Type="http://schemas.openxmlformats.org/officeDocument/2006/relationships/hyperlink" Target="https://commons.wikimedia.org/wiki/File:Database.sv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hyperlink" Target="https://mronline.org/2017/06/14/rebuilding-the-american-labor-movement-the-southern-front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hyperlink" Target="https://commons.wikimedia.org/wiki/File:Logo-ubuntu_cof-white_orange-hex.svg" TargetMode="External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hyperlink" Target="https://commons.wikimedia.org/wiki/File:Logo-ubuntu_cof-white_orange-hex.svg" TargetMode="External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ogo-ubuntu_cof-white_orange-hex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hyperlink" Target="https://commons.wikimedia.org/wiki/File:Logo-ubuntu_cof-white_orange-hex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48F7003-F63A-4A15-93EB-16BA472745A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73BC0-F81B-4EBB-8B82-D7EDD6D639E8}"/>
                </a:ext>
              </a:extLst>
            </p:cNvPr>
            <p:cNvSpPr/>
            <p:nvPr/>
          </p:nvSpPr>
          <p:spPr>
            <a:xfrm>
              <a:off x="0" y="0"/>
              <a:ext cx="12192000" cy="3429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1E4264-BD06-4D01-ADA9-BC87E177C101}"/>
                </a:ext>
              </a:extLst>
            </p:cNvPr>
            <p:cNvSpPr/>
            <p:nvPr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EEC282-9289-470B-B4FE-CCE8F0A93531}"/>
                </a:ext>
              </a:extLst>
            </p:cNvPr>
            <p:cNvSpPr/>
            <p:nvPr/>
          </p:nvSpPr>
          <p:spPr>
            <a:xfrm>
              <a:off x="2571750" y="1590675"/>
              <a:ext cx="7048500" cy="3676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B3ED9E-4B84-4CD6-B061-4EE76D506D9E}"/>
                </a:ext>
              </a:extLst>
            </p:cNvPr>
            <p:cNvSpPr/>
            <p:nvPr/>
          </p:nvSpPr>
          <p:spPr>
            <a:xfrm>
              <a:off x="2661600" y="1665000"/>
              <a:ext cx="6868800" cy="1764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</a:p>
            <a:p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   Twitter keyword Search API based Tweet Analysis</a:t>
              </a:r>
            </a:p>
            <a:p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   (</a:t>
              </a:r>
              <a:r>
                <a:rPr lang="ko-KR" altLang="en-US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트위터 키워드 검색 </a:t>
              </a:r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API</a:t>
              </a:r>
              <a:r>
                <a:rPr lang="ko-KR" altLang="en-US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기반 트윗 분석</a:t>
              </a:r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)</a:t>
              </a:r>
              <a:endPara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FA70D2-3E0D-4D12-ACE6-BE5A8B1F6E5C}"/>
                </a:ext>
              </a:extLst>
            </p:cNvPr>
            <p:cNvSpPr/>
            <p:nvPr/>
          </p:nvSpPr>
          <p:spPr>
            <a:xfrm>
              <a:off x="2661600" y="3429000"/>
              <a:ext cx="6868800" cy="172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altLang="ko-KR" sz="23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2C5255-0E1E-49A7-809D-46993A33F5C7}"/>
                </a:ext>
              </a:extLst>
            </p:cNvPr>
            <p:cNvSpPr txBox="1"/>
            <p:nvPr/>
          </p:nvSpPr>
          <p:spPr>
            <a:xfrm>
              <a:off x="4916209" y="6437868"/>
              <a:ext cx="7224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646464"/>
                  </a:solidFill>
                </a:rPr>
                <a:t>Project</a:t>
              </a:r>
              <a:r>
                <a:rPr lang="ko-KR" altLang="en-US" dirty="0">
                  <a:solidFill>
                    <a:srgbClr val="646464"/>
                  </a:solidFill>
                </a:rPr>
                <a:t> </a:t>
              </a:r>
              <a:r>
                <a:rPr lang="en-US" altLang="ko-KR" dirty="0" err="1">
                  <a:solidFill>
                    <a:srgbClr val="646464"/>
                  </a:solidFill>
                </a:rPr>
                <a:t>Github</a:t>
              </a:r>
              <a:r>
                <a:rPr lang="en-US" altLang="ko-KR" dirty="0">
                  <a:solidFill>
                    <a:srgbClr val="646464"/>
                  </a:solidFill>
                </a:rPr>
                <a:t> URL: https://</a:t>
              </a:r>
              <a:r>
                <a:rPr lang="en-US" altLang="ko-KR" dirty="0" err="1">
                  <a:solidFill>
                    <a:srgbClr val="646464"/>
                  </a:solidFill>
                </a:rPr>
                <a:t>github.com</a:t>
              </a:r>
              <a:r>
                <a:rPr lang="en-US" altLang="ko-KR" dirty="0">
                  <a:solidFill>
                    <a:srgbClr val="646464"/>
                  </a:solidFill>
                </a:rPr>
                <a:t>/</a:t>
              </a:r>
              <a:r>
                <a:rPr lang="en-US" altLang="ko-KR" dirty="0" err="1">
                  <a:solidFill>
                    <a:srgbClr val="646464"/>
                  </a:solidFill>
                </a:rPr>
                <a:t>SeokJune</a:t>
              </a:r>
              <a:r>
                <a:rPr lang="en-US" altLang="ko-KR" dirty="0">
                  <a:solidFill>
                    <a:srgbClr val="646464"/>
                  </a:solidFill>
                </a:rPr>
                <a:t>/</a:t>
              </a:r>
              <a:r>
                <a:rPr lang="en-US" altLang="ko-KR" dirty="0" err="1">
                  <a:solidFill>
                    <a:srgbClr val="646464"/>
                  </a:solidFill>
                </a:rPr>
                <a:t>BigData_VI_T</a:t>
              </a:r>
              <a:r>
                <a:rPr lang="en-US" altLang="ko-KR" dirty="0">
                  <a:solidFill>
                    <a:srgbClr val="646464"/>
                  </a:solidFill>
                </a:rPr>
                <a:t>-SA/</a:t>
              </a:r>
              <a:endParaRPr lang="ko-KR" altLang="en-US" dirty="0">
                <a:solidFill>
                  <a:srgbClr val="646464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3D75F83-B429-4F93-A4E7-996528C2BAEA}"/>
                </a:ext>
              </a:extLst>
            </p:cNvPr>
            <p:cNvGrpSpPr/>
            <p:nvPr/>
          </p:nvGrpSpPr>
          <p:grpSpPr>
            <a:xfrm>
              <a:off x="5847726" y="3583678"/>
              <a:ext cx="3673046" cy="1555804"/>
              <a:chOff x="6659256" y="3535556"/>
              <a:chExt cx="3673046" cy="1555804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1AB1621-154C-4E8E-90E8-384167BCC3BE}"/>
                  </a:ext>
                </a:extLst>
              </p:cNvPr>
              <p:cNvSpPr/>
              <p:nvPr/>
            </p:nvSpPr>
            <p:spPr>
              <a:xfrm>
                <a:off x="6659256" y="3535556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과목</a:t>
                </a: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3FA4E8-967F-4A3D-A7BB-8EC7E652595D}"/>
                  </a:ext>
                </a:extLst>
              </p:cNvPr>
              <p:cNvSpPr/>
              <p:nvPr/>
            </p:nvSpPr>
            <p:spPr>
              <a:xfrm>
                <a:off x="6659256" y="3852507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담당교수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1896BAB-CC86-4974-A56E-7C3F7BC7AFFE}"/>
                  </a:ext>
                </a:extLst>
              </p:cNvPr>
              <p:cNvSpPr/>
              <p:nvPr/>
            </p:nvSpPr>
            <p:spPr>
              <a:xfrm>
                <a:off x="6659256" y="4169458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팀명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62E06BD-CBCD-4F62-A684-E2D02BB7A8BA}"/>
                  </a:ext>
                </a:extLst>
              </p:cNvPr>
              <p:cNvSpPr/>
              <p:nvPr/>
            </p:nvSpPr>
            <p:spPr>
              <a:xfrm>
                <a:off x="6659256" y="4486409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발표자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EDF45B4-6B63-4AB1-BCC4-79E81F5B1B9C}"/>
                  </a:ext>
                </a:extLst>
              </p:cNvPr>
              <p:cNvSpPr/>
              <p:nvPr/>
            </p:nvSpPr>
            <p:spPr>
              <a:xfrm>
                <a:off x="6659256" y="4803360"/>
                <a:ext cx="1315844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/>
                <a:r>
                  <a:rPr lang="ko-KR" altLang="en-US" sz="15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발표일자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F0EF31A-D753-4A78-B63A-E7CBF3700A26}"/>
                  </a:ext>
                </a:extLst>
              </p:cNvPr>
              <p:cNvSpPr/>
              <p:nvPr/>
            </p:nvSpPr>
            <p:spPr>
              <a:xfrm>
                <a:off x="7992302" y="3538946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산학캡스톤디자인</a:t>
                </a:r>
                <a:r>
                  <a:rPr lang="en-US" altLang="ko-KR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1(2019-1</a:t>
                </a:r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학기</a:t>
                </a:r>
                <a:r>
                  <a:rPr lang="en-US" altLang="ko-KR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)</a:t>
                </a:r>
                <a:endParaRPr lang="ko-KR" altLang="en-US" sz="130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4220654-E21A-4CE0-A627-8156CF799C9D}"/>
                  </a:ext>
                </a:extLst>
              </p:cNvPr>
              <p:cNvSpPr/>
              <p:nvPr/>
            </p:nvSpPr>
            <p:spPr>
              <a:xfrm>
                <a:off x="7992302" y="3855050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전 현 숙   교 수 님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991FF3-E8CC-4009-B4BD-A4B06D9BD524}"/>
                  </a:ext>
                </a:extLst>
              </p:cNvPr>
              <p:cNvSpPr/>
              <p:nvPr/>
            </p:nvSpPr>
            <p:spPr>
              <a:xfrm>
                <a:off x="7992302" y="4171154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브 이 아 이 </a:t>
                </a:r>
                <a:r>
                  <a:rPr lang="en-US" altLang="ko-KR" sz="1300">
                    <a:solidFill>
                      <a:schemeClr val="tx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(VI)</a:t>
                </a:r>
                <a:endParaRPr lang="ko-KR" altLang="en-US" sz="130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32C4016-2A8F-4264-9C3E-1CEEB200B15D}"/>
                  </a:ext>
                </a:extLst>
              </p:cNvPr>
              <p:cNvSpPr/>
              <p:nvPr/>
            </p:nvSpPr>
            <p:spPr>
              <a:xfrm>
                <a:off x="7992302" y="4487258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70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BD8A9D2-1823-4C25-8602-5750E106F2A6}"/>
                  </a:ext>
                </a:extLst>
              </p:cNvPr>
              <p:cNvSpPr/>
              <p:nvPr/>
            </p:nvSpPr>
            <p:spPr>
              <a:xfrm>
                <a:off x="7992302" y="4803360"/>
                <a:ext cx="2340000" cy="288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70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542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40A6A17-62F2-4EBE-A6F3-7BF09E0B4CBB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11DC84-2D33-48AD-8E52-7931A7E3BAE9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F110E-2FAA-4DE9-A298-778443DF5136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A8F30263-676E-4254-BA06-42FD8409F116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1A1491AD-F9A5-4F2A-949E-6EDC0E614CBD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63E8A7A9-A531-4F97-8AC0-84EECF33A40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325DECF4-923C-4A47-996F-3975C8715955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2137882" y="2652260"/>
                    <a:chExt cx="1870685" cy="2823882"/>
                  </a:xfrm>
                </p:grpSpPr>
                <p:grpSp>
                  <p:nvGrpSpPr>
                    <p:cNvPr id="7" name="그룹 6">
                      <a:extLst>
                        <a:ext uri="{FF2B5EF4-FFF2-40B4-BE49-F238E27FC236}">
                          <a16:creationId xmlns:a16="http://schemas.microsoft.com/office/drawing/2014/main" id="{C23388E9-B508-411A-A6ED-86756C35C9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7882" y="2652260"/>
                      <a:ext cx="1870685" cy="2823882"/>
                      <a:chOff x="2833243" y="2652260"/>
                      <a:chExt cx="1870685" cy="2823882"/>
                    </a:xfrm>
                  </p:grpSpPr>
                  <p:sp>
                    <p:nvSpPr>
                      <p:cNvPr id="10" name="직사각형 9">
                        <a:extLst>
                          <a:ext uri="{FF2B5EF4-FFF2-40B4-BE49-F238E27FC236}">
                            <a16:creationId xmlns:a16="http://schemas.microsoft.com/office/drawing/2014/main" id="{A7C946FB-4966-4373-BB85-F0E94051AE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3243" y="2652260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 sz="150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endParaRPr>
                      </a:p>
                    </p:txBody>
                  </p:sp>
                  <p:sp>
                    <p:nvSpPr>
                      <p:cNvPr id="11" name="직사각형 10">
                        <a:extLst>
                          <a:ext uri="{FF2B5EF4-FFF2-40B4-BE49-F238E27FC236}">
                            <a16:creationId xmlns:a16="http://schemas.microsoft.com/office/drawing/2014/main" id="{184802B7-6DB8-4392-9518-789B33FD48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9269" y="5045837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 dirty="0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3.7.2</a:t>
                        </a:r>
                      </a:p>
                    </p:txBody>
                  </p:sp>
                </p:grp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F05769C2-1904-4570-8CA8-1F03383B27F3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615" r="33487" b="35951"/>
                    <a:stretch/>
                  </p:blipFill>
                  <p:spPr>
                    <a:xfrm>
                      <a:off x="2353224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481A0DF9-BBF0-4517-8567-3AEC212EEDCD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6596" t="63652" r="27221"/>
                    <a:stretch/>
                  </p:blipFill>
                  <p:spPr>
                    <a:xfrm>
                      <a:off x="2137882" y="2684010"/>
                      <a:ext cx="1864800" cy="522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17DE9593-BB13-415E-A470-7B784FB3BEAC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Python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Stie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www.python.org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231EB93A-2721-432A-9525-30DEB1838516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민형기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,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파이썬으로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데이터 주무르기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, 2017.12.29,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비제이퍼블릭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F7920DA4-1590-4F6B-AD95-834E76FB0FCD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파이썬으로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데이터 주무르기 저자의 블로그 중 파이썬 목록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pinkwink.kr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/category/Software/Python</a:t>
                  </a:r>
                </a:p>
              </p:txBody>
            </p:sp>
          </p:grp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7C892028-F86D-4170-8C40-457EBAF4796F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 features a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dynamic type system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and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automatic memory management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</a:t>
                </a:r>
              </a:p>
              <a:p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It supports multiple programming paradigms, including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object-oriented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,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functional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and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procedural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074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40A6A17-62F2-4EBE-A6F3-7BF09E0B4CBB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11DC84-2D33-48AD-8E52-7931A7E3BAE9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C1F110E-2FAA-4DE9-A298-778443DF5136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A8F30263-676E-4254-BA06-42FD8409F116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1A1491AD-F9A5-4F2A-949E-6EDC0E614CBD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63E8A7A9-A531-4F97-8AC0-84EECF33A40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325DECF4-923C-4A47-996F-3975C8715955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2137882" y="2652260"/>
                    <a:chExt cx="1870685" cy="2823882"/>
                  </a:xfrm>
                </p:grpSpPr>
                <p:grpSp>
                  <p:nvGrpSpPr>
                    <p:cNvPr id="7" name="그룹 6">
                      <a:extLst>
                        <a:ext uri="{FF2B5EF4-FFF2-40B4-BE49-F238E27FC236}">
                          <a16:creationId xmlns:a16="http://schemas.microsoft.com/office/drawing/2014/main" id="{C23388E9-B508-411A-A6ED-86756C35C9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7882" y="2652260"/>
                      <a:ext cx="1870685" cy="2823882"/>
                      <a:chOff x="2833243" y="2652260"/>
                      <a:chExt cx="1870685" cy="2823882"/>
                    </a:xfrm>
                  </p:grpSpPr>
                  <p:sp>
                    <p:nvSpPr>
                      <p:cNvPr id="10" name="직사각형 9">
                        <a:extLst>
                          <a:ext uri="{FF2B5EF4-FFF2-40B4-BE49-F238E27FC236}">
                            <a16:creationId xmlns:a16="http://schemas.microsoft.com/office/drawing/2014/main" id="{A7C946FB-4966-4373-BB85-F0E94051AE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3243" y="2652260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 sz="150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endParaRPr>
                      </a:p>
                    </p:txBody>
                  </p:sp>
                  <p:sp>
                    <p:nvSpPr>
                      <p:cNvPr id="11" name="직사각형 10">
                        <a:extLst>
                          <a:ext uri="{FF2B5EF4-FFF2-40B4-BE49-F238E27FC236}">
                            <a16:creationId xmlns:a16="http://schemas.microsoft.com/office/drawing/2014/main" id="{184802B7-6DB8-4392-9518-789B33FD48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9269" y="5045837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3.6.8</a:t>
                        </a:r>
                        <a:endParaRPr lang="en-US" altLang="ko-KR" sz="1500" b="1" dirty="0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endParaRPr>
                      </a:p>
                    </p:txBody>
                  </p:sp>
                </p:grp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F05769C2-1904-4570-8CA8-1F03383B27F3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615" r="33487" b="35951"/>
                    <a:stretch/>
                  </p:blipFill>
                  <p:spPr>
                    <a:xfrm>
                      <a:off x="2353224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481A0DF9-BBF0-4517-8567-3AEC212EEDCD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6596" t="63652" r="27221"/>
                    <a:stretch/>
                  </p:blipFill>
                  <p:spPr>
                    <a:xfrm>
                      <a:off x="2137882" y="2684010"/>
                      <a:ext cx="1864800" cy="522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17DE9593-BB13-415E-A470-7B784FB3BEAC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Python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Stie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www.python.org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231EB93A-2721-432A-9525-30DEB1838516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민형기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,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파이썬으로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데이터 주무르기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, 2017.12.29,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비제이퍼블릭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F7920DA4-1590-4F6B-AD95-834E76FB0FCD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파이썬으로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데이터 주무르기 저자의 블로그 중 파이썬 목록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pinkwink.kr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/category/Software/Python</a:t>
                  </a:r>
                </a:p>
              </p:txBody>
            </p:sp>
          </p:grp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7C892028-F86D-4170-8C40-457EBAF4796F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 features a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dynamic type system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and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automatic memory management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</a:t>
                </a:r>
              </a:p>
              <a:p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It supports multiple programming paradigms, including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object-oriented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,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functional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and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procedural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817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055469-D2A6-401C-80BD-B9117E05C239}"/>
              </a:ext>
            </a:extLst>
          </p:cNvPr>
          <p:cNvGrpSpPr/>
          <p:nvPr/>
        </p:nvGrpSpPr>
        <p:grpSpPr>
          <a:xfrm>
            <a:off x="-2400" y="0"/>
            <a:ext cx="12199200" cy="6858000"/>
            <a:chOff x="-2400" y="0"/>
            <a:chExt cx="121992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122FC25-ECE1-4710-81AC-E1A05DA14354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D8214C9-6EE3-4E37-8A8D-486FFD94DCB4}"/>
                </a:ext>
              </a:extLst>
            </p:cNvPr>
            <p:cNvGrpSpPr/>
            <p:nvPr/>
          </p:nvGrpSpPr>
          <p:grpSpPr>
            <a:xfrm>
              <a:off x="-2400" y="629335"/>
              <a:ext cx="12196800" cy="6228665"/>
              <a:chOff x="0" y="629335"/>
              <a:chExt cx="12196800" cy="6228665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471C69E-F4C7-4136-9F99-AD673438EE97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14AE4942-839C-4A23-AB97-5F7613222172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730DB4FB-7E79-4931-B0BE-A43283E60D1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9B23B6CE-62F8-4112-A216-097276324F3A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4148764" y="2652260"/>
                    <a:chExt cx="1870685" cy="2823882"/>
                  </a:xfrm>
                </p:grpSpPr>
                <p:grpSp>
                  <p:nvGrpSpPr>
                    <p:cNvPr id="7" name="그룹 6">
                      <a:extLst>
                        <a:ext uri="{FF2B5EF4-FFF2-40B4-BE49-F238E27FC236}">
                          <a16:creationId xmlns:a16="http://schemas.microsoft.com/office/drawing/2014/main" id="{2EFC0F99-E0A1-45C6-8482-2BF14026F5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8764" y="2652260"/>
                      <a:ext cx="1870685" cy="2823882"/>
                      <a:chOff x="1700944" y="1867157"/>
                      <a:chExt cx="1870685" cy="2823882"/>
                    </a:xfrm>
                  </p:grpSpPr>
                  <p:sp>
                    <p:nvSpPr>
                      <p:cNvPr id="10" name="직사각형 9">
                        <a:extLst>
                          <a:ext uri="{FF2B5EF4-FFF2-40B4-BE49-F238E27FC236}">
                            <a16:creationId xmlns:a16="http://schemas.microsoft.com/office/drawing/2014/main" id="{183387F5-641C-495A-A8A0-4C9A35A424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0944" y="1867157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직사각형 10">
                        <a:extLst>
                          <a:ext uri="{FF2B5EF4-FFF2-40B4-BE49-F238E27FC236}">
                            <a16:creationId xmlns:a16="http://schemas.microsoft.com/office/drawing/2014/main" id="{547B9407-D4F1-4317-B979-387E1F85E8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6970" y="4260734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 dirty="0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10.3.13-GA</a:t>
                        </a:r>
                      </a:p>
                    </p:txBody>
                  </p:sp>
                </p:grp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B9059D42-3623-4122-8D68-D6CBADE7573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3633" r="-3633"/>
                    <a:stretch/>
                  </p:blipFill>
                  <p:spPr>
                    <a:xfrm>
                      <a:off x="4148764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B9F6008D-0B56-40DF-B71E-0C19096DE5F1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364106" y="3577036"/>
                      <a:ext cx="1440000" cy="1080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239EA274-5525-4293-9274-EA03FE616F30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MariaDB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Stie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mariadb.com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/kb/ko/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mariadb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8C734966-6C2F-4A2F-8C0E-D736937B027D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9EC98887-8E85-4879-88EC-47289125CC9F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30A7C7DF-BB36-43D8-A1E5-37EACDE29CC8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MariaDB is an open source </a:t>
                </a:r>
                <a:r>
                  <a:rPr lang="en-US" altLang="ko-KR" sz="2500" b="1" i="1" u="sng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relational database management system (RDBMS)</a:t>
                </a:r>
                <a:r>
                  <a:rPr lang="en-US" altLang="ko-KR" sz="2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 Based on the same source code as MySQL, follow the </a:t>
                </a:r>
                <a:r>
                  <a:rPr lang="en-US" altLang="ko-KR" sz="2500" b="1" i="1" u="sng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GPL </a:t>
                </a:r>
                <a:r>
                  <a:rPr lang="en-US" altLang="ko-KR" sz="2500" b="1" i="1" u="sng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v2</a:t>
                </a:r>
                <a:r>
                  <a:rPr lang="en-US" altLang="ko-KR" sz="2500" b="1" i="1" u="sng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license</a:t>
                </a:r>
                <a:r>
                  <a:rPr lang="en-US" altLang="ko-KR" sz="2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16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145EA6-DD29-4F65-A1D7-D981F3525C45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3FE4CC-791A-4C43-A64B-4DE40E4D4B6B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653DA23-A112-4C3C-8FA0-A357BAE6BC68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2BA2CC8-06A4-4C43-9E81-56BE3C35747F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339B9FE4-B7AC-40EA-BDE4-7D554985816A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7DA2439F-A453-4C0E-88BF-ACBA4B884AD3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A401DC19-1B76-4EA6-BE34-6052194282D1}"/>
                      </a:ext>
                    </a:extLst>
                  </p:cNvPr>
                  <p:cNvGrpSpPr/>
                  <p:nvPr/>
                </p:nvGrpSpPr>
                <p:grpSpPr>
                  <a:xfrm>
                    <a:off x="855080" y="2479659"/>
                    <a:ext cx="1880242" cy="2823882"/>
                    <a:chOff x="5165719" y="2652260"/>
                    <a:chExt cx="1880242" cy="2823882"/>
                  </a:xfrm>
                </p:grpSpPr>
                <p:sp>
                  <p:nvSpPr>
                    <p:cNvPr id="7" name="직사각형 6">
                      <a:extLst>
                        <a:ext uri="{FF2B5EF4-FFF2-40B4-BE49-F238E27FC236}">
                          <a16:creationId xmlns:a16="http://schemas.microsoft.com/office/drawing/2014/main" id="{E3175B3F-2975-4A71-8899-D38BEDAAE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1302" y="5045837"/>
                      <a:ext cx="1864659" cy="430305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1.2.1</a:t>
                      </a:r>
                    </a:p>
                  </p:txBody>
                </p: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9300BBBF-187D-4945-82DA-505C97FE291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87605" y="3670582"/>
                      <a:ext cx="1440000" cy="8929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134CD07C-61A1-4A98-82B9-3D157703E2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backgroundRemoval t="9808" b="89853" l="8377" r="92549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65719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" name="직사각형 9">
                      <a:extLst>
                        <a:ext uri="{FF2B5EF4-FFF2-40B4-BE49-F238E27FC236}">
                          <a16:creationId xmlns:a16="http://schemas.microsoft.com/office/drawing/2014/main" id="{FBCBBF0D-618E-4086-BABD-A39D10696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5276" y="2652260"/>
                      <a:ext cx="1864659" cy="282388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 sz="150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</p:grpSp>
            </p:grp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ACA0FEB9-89D4-4490-B4B3-B402032FDEAF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Hadoop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hadoop.apache.org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39652DBE-2D00-4568-AFF7-D0E42C59149C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정재화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, 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시작하세요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!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하둡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프로그래밍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빅데이터 분석을 위한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하둡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기초부터 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YARN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까지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[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개정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2</a:t>
                  </a:r>
                  <a:r>
                    <a:rPr lang="ko-KR" altLang="en-US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판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], 2016.05.13, </a:t>
                  </a:r>
                  <a:r>
                    <a:rPr lang="ko-KR" altLang="en-US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위키북스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299E56BB-4180-4DC4-A3DB-11C58B5AC800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1B8F6270-8173-4971-8BD4-C62FD8997177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Hadoop software library is a framework that allows for the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distributed processing of large data sets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across clusters of computers using simple programming models.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751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A050361-2A7A-4755-ABBE-33D6319DE379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4C2E69D-AD3F-453D-B66A-CB4E64C98719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380714F-D845-4292-86AC-3D46190A2C56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90B64D46-3A0E-406E-AD3A-EB0903F52C3A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DDCE8A34-B7C4-487C-83FF-A36D7B428716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80482E64-8D28-4308-9947-A52CD51DAF3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BFC64F3B-8780-484D-AD9B-3BF11F3E597D}"/>
                      </a:ext>
                    </a:extLst>
                  </p:cNvPr>
                  <p:cNvGrpSpPr/>
                  <p:nvPr/>
                </p:nvGrpSpPr>
                <p:grpSpPr>
                  <a:xfrm>
                    <a:off x="862984" y="2479659"/>
                    <a:ext cx="1874032" cy="2823882"/>
                    <a:chOff x="7517309" y="2652260"/>
                    <a:chExt cx="1874032" cy="2823882"/>
                  </a:xfrm>
                </p:grpSpPr>
                <p:sp>
                  <p:nvSpPr>
                    <p:cNvPr id="7" name="직사각형 6">
                      <a:extLst>
                        <a:ext uri="{FF2B5EF4-FFF2-40B4-BE49-F238E27FC236}">
                          <a16:creationId xmlns:a16="http://schemas.microsoft.com/office/drawing/2014/main" id="{5AE6254F-D05A-46BD-9B1B-5F50495F1C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7309" y="2652260"/>
                      <a:ext cx="1864659" cy="282388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 sz="150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8" name="직사각형 7">
                      <a:extLst>
                        <a:ext uri="{FF2B5EF4-FFF2-40B4-BE49-F238E27FC236}">
                          <a16:creationId xmlns:a16="http://schemas.microsoft.com/office/drawing/2014/main" id="{5B9B3C03-F27A-445F-BB0A-E71A64FC2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3335" y="5045837"/>
                      <a:ext cx="1864659" cy="430305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500" b="1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11(10.0.2)</a:t>
                      </a:r>
                      <a:endParaRPr lang="en-US" altLang="ko-KR" sz="1500" b="1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00EF048B-9836-4A66-9C09-0B8F6557EBB4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64" t="32076" r="938" b="32263"/>
                    <a:stretch/>
                  </p:blipFill>
                  <p:spPr>
                    <a:xfrm>
                      <a:off x="7526541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" name="그림 9">
                      <a:extLst>
                        <a:ext uri="{FF2B5EF4-FFF2-40B4-BE49-F238E27FC236}">
                          <a16:creationId xmlns:a16="http://schemas.microsoft.com/office/drawing/2014/main" id="{0A4142A1-46C2-41D7-A57E-6254C835411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729638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35ACBA80-E8C6-4627-8CE9-2AEE78B9541F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OpenJDK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openjdk.java.net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</p:txBody>
            </p: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7B93BBBC-8EC9-4A95-B3BC-90B47CE485C2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53C0021C-82B2-49BF-8A5F-DA5E0FEE891D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93242D81-B85C-441D-B636-1C3F7B710B36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OpenJDK is a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free and open-source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implementation of the Java Platform, Standard Edition. also produces the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virtual machine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, the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Java Class Library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, the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Java compiler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and etc.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895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7C65DD-A24C-41CF-90D5-3B781BBF26AE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737249-B8DD-462E-BC51-82E2EAF12740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927FC71-C0DD-4B01-8B83-0DEB52FB13F3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501754D4-58F6-425F-AC32-681619B807BA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6E5BFFB1-01E3-401E-BB1E-5A84A47CE266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D1F5472B-B34C-4058-B284-3EACE121BEF4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62ED6DEE-BB9A-471D-9702-4AAD65F629A5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10194315" y="2652260"/>
                    <a:chExt cx="1870685" cy="2823882"/>
                  </a:xfrm>
                </p:grpSpPr>
                <p:grpSp>
                  <p:nvGrpSpPr>
                    <p:cNvPr id="7" name="그룹 6">
                      <a:extLst>
                        <a:ext uri="{FF2B5EF4-FFF2-40B4-BE49-F238E27FC236}">
                          <a16:creationId xmlns:a16="http://schemas.microsoft.com/office/drawing/2014/main" id="{61E3143F-3E8B-4B38-87F3-669234A1F4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4315" y="2652260"/>
                      <a:ext cx="1870685" cy="2823882"/>
                      <a:chOff x="1700944" y="1867157"/>
                      <a:chExt cx="1870685" cy="2823882"/>
                    </a:xfrm>
                  </p:grpSpPr>
                  <p:sp>
                    <p:nvSpPr>
                      <p:cNvPr id="10" name="직사각형 9">
                        <a:extLst>
                          <a:ext uri="{FF2B5EF4-FFF2-40B4-BE49-F238E27FC236}">
                            <a16:creationId xmlns:a16="http://schemas.microsoft.com/office/drawing/2014/main" id="{E1E4F6DE-D8F4-49CC-94DA-D8B0F7BEBC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0944" y="1867157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직사각형 10">
                        <a:extLst>
                          <a:ext uri="{FF2B5EF4-FFF2-40B4-BE49-F238E27FC236}">
                            <a16:creationId xmlns:a16="http://schemas.microsoft.com/office/drawing/2014/main" id="{F2D8717F-CB28-4E81-BC76-46B9313B53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6970" y="4260734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 dirty="0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2018-12(4.10</a:t>
                        </a:r>
                        <a:r>
                          <a:rPr lang="en-US" altLang="ko-KR" sz="1050" b="1" dirty="0">
                            <a:solidFill>
                              <a:schemeClr val="bg1"/>
                            </a:solidFill>
                            <a:latin typeface="맑은 고딕" panose="020B0503020000020004" pitchFamily="50" charset="-127"/>
                          </a:rPr>
                          <a:t>)</a:t>
                        </a:r>
                      </a:p>
                    </p:txBody>
                  </p:sp>
                </p:grpSp>
                <p:pic>
                  <p:nvPicPr>
                    <p:cNvPr id="8" name="그림 7">
                      <a:extLst>
                        <a:ext uri="{FF2B5EF4-FFF2-40B4-BE49-F238E27FC236}">
                          <a16:creationId xmlns:a16="http://schemas.microsoft.com/office/drawing/2014/main" id="{E14609E8-8F29-4DB5-99F5-DBE4AAA470D8}"/>
                        </a:ext>
                      </a:extLst>
                    </p:cNvPr>
                    <p:cNvPicPr>
                      <a:picLocks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409657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F583C11B-90B7-4340-AF0C-222C33B0FA6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-2565" t="-11402" r="-4444" b="-8848"/>
                    <a:stretch/>
                  </p:blipFill>
                  <p:spPr>
                    <a:xfrm>
                      <a:off x="10194315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A52AFA81-5F9C-4BCC-BB00-29E1D8113D79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Eclipse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www.eclipse.org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2495B1EA-06FF-4AD8-809B-AC115FE63C2A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A3727E07-C245-4041-B1B5-C7248841E0AF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n-US" altLang="ko-KR" sz="2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D4129549-5E6A-4468-9220-B207375E3312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Eclipse is an </a:t>
                </a:r>
                <a:r>
                  <a:rPr lang="en-US" altLang="ko-KR" sz="2500" b="1" i="1" u="sng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integrated development environment(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IDE)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used in computer programming, is the </a:t>
                </a:r>
                <a:r>
                  <a:rPr lang="en-US" altLang="ko-KR" sz="2500" b="1" i="1" u="sng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most widely used Java IDE</a:t>
                </a:r>
                <a:r>
                  <a: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, may also be used to develop applications in other programming languages via various plug-ins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844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1BC4319-1DE5-4FE5-86F5-1FC4B36867C0}"/>
              </a:ext>
            </a:extLst>
          </p:cNvPr>
          <p:cNvGrpSpPr/>
          <p:nvPr/>
        </p:nvGrpSpPr>
        <p:grpSpPr>
          <a:xfrm>
            <a:off x="-4800" y="0"/>
            <a:ext cx="12201600" cy="6858000"/>
            <a:chOff x="-4800" y="0"/>
            <a:chExt cx="12201600" cy="68580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1FDD482-37E6-4653-96A9-BC08CFF23856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EDD76AC-D121-4A7A-9845-0F1D3DECE409}"/>
                </a:ext>
              </a:extLst>
            </p:cNvPr>
            <p:cNvGrpSpPr/>
            <p:nvPr/>
          </p:nvGrpSpPr>
          <p:grpSpPr>
            <a:xfrm>
              <a:off x="-4800" y="629335"/>
              <a:ext cx="12196800" cy="6228665"/>
              <a:chOff x="-4800" y="629335"/>
              <a:chExt cx="12196800" cy="6228665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B23120E-1841-449F-9847-6DEE9EBD284C}"/>
                  </a:ext>
                </a:extLst>
              </p:cNvPr>
              <p:cNvGrpSpPr/>
              <p:nvPr/>
            </p:nvGrpSpPr>
            <p:grpSpPr>
              <a:xfrm>
                <a:off x="-4800" y="629335"/>
                <a:ext cx="12196800" cy="6228665"/>
                <a:chOff x="-4800" y="629335"/>
                <a:chExt cx="12196800" cy="6228665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CB5BC066-A231-4BC8-BFAC-75F4C7F7BDD3}"/>
                    </a:ext>
                  </a:extLst>
                </p:cNvPr>
                <p:cNvGrpSpPr/>
                <p:nvPr/>
              </p:nvGrpSpPr>
              <p:grpSpPr>
                <a:xfrm>
                  <a:off x="-4800" y="629335"/>
                  <a:ext cx="12196800" cy="6228665"/>
                  <a:chOff x="-480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96C49607-D173-4601-A5FF-3B80B49062B3}"/>
                      </a:ext>
                    </a:extLst>
                  </p:cNvPr>
                  <p:cNvGrpSpPr/>
                  <p:nvPr/>
                </p:nvGrpSpPr>
                <p:grpSpPr>
                  <a:xfrm>
                    <a:off x="-480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E3098499-5876-4363-AA33-C2583C163004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1612900" y="2231263"/>
                    <a:chExt cx="1870685" cy="2823882"/>
                  </a:xfrm>
                </p:grpSpPr>
                <p:pic>
                  <p:nvPicPr>
                    <p:cNvPr id="6" name="그림 5">
                      <a:extLst>
                        <a:ext uri="{FF2B5EF4-FFF2-40B4-BE49-F238E27FC236}">
                          <a16:creationId xmlns:a16="http://schemas.microsoft.com/office/drawing/2014/main" id="{1D2FCE13-4C3C-4ABD-AC01-5939FAAF389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828242" y="2976039"/>
                      <a:ext cx="1440000" cy="14400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1" name="그룹 10">
                      <a:extLst>
                        <a:ext uri="{FF2B5EF4-FFF2-40B4-BE49-F238E27FC236}">
                          <a16:creationId xmlns:a16="http://schemas.microsoft.com/office/drawing/2014/main" id="{0D57518A-F897-4C21-8F2B-08D646606A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2900" y="2231263"/>
                      <a:ext cx="1870685" cy="2823882"/>
                      <a:chOff x="1700944" y="1867157"/>
                      <a:chExt cx="1870685" cy="2823882"/>
                    </a:xfrm>
                  </p:grpSpPr>
                  <p:sp>
                    <p:nvSpPr>
                      <p:cNvPr id="12" name="직사각형 11">
                        <a:extLst>
                          <a:ext uri="{FF2B5EF4-FFF2-40B4-BE49-F238E27FC236}">
                            <a16:creationId xmlns:a16="http://schemas.microsoft.com/office/drawing/2014/main" id="{DB99EE71-6C7E-4C95-970B-C07FE24715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0944" y="1867157"/>
                        <a:ext cx="1864659" cy="282388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3" name="직사각형 12">
                        <a:extLst>
                          <a:ext uri="{FF2B5EF4-FFF2-40B4-BE49-F238E27FC236}">
                            <a16:creationId xmlns:a16="http://schemas.microsoft.com/office/drawing/2014/main" id="{B7D78C4D-A2E8-41F1-A563-11CE8A3A31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6970" y="4260734"/>
                        <a:ext cx="1864659" cy="4303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>
                        <a:defPPr>
                          <a:defRPr lang="ko-KR"/>
                        </a:defPPr>
                        <a:lvl1pPr marL="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1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lvl="0" algn="ctr">
                          <a:lnSpc>
                            <a:spcPct val="150000"/>
                          </a:lnSpc>
                        </a:pPr>
                        <a:r>
                          <a:rPr lang="en-US" altLang="ko-KR" sz="1500" b="1" dirty="0">
                            <a:solidFill>
                              <a:schemeClr val="bg1"/>
                            </a:solidFill>
                            <a:latin typeface="조선일보명조" panose="02030304000000000000" pitchFamily="18" charset="-127"/>
                            <a:ea typeface="조선일보명조" panose="02030304000000000000" pitchFamily="18" charset="-127"/>
                            <a:cs typeface="조선일보명조" panose="02030304000000000000" pitchFamily="18" charset="-127"/>
                          </a:rPr>
                          <a:t>5.0</a:t>
                        </a:r>
                      </a:p>
                    </p:txBody>
                  </p:sp>
                </p:grp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350A163D-E403-4757-898C-51A2CED1C5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8556" y="2279442"/>
                      <a:ext cx="1596912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2200" b="1" dirty="0"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Twitter API</a:t>
                      </a:r>
                    </a:p>
                  </p:txBody>
                </p:sp>
              </p:grpSp>
            </p:grp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24F1CE3D-0462-4529-B8CD-6288D8E7E41E}"/>
                    </a:ext>
                  </a:extLst>
                </p:cNvPr>
                <p:cNvSpPr/>
                <p:nvPr/>
              </p:nvSpPr>
              <p:spPr>
                <a:xfrm>
                  <a:off x="3753600" y="34284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Twitter Developer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developer.twitter.com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1F2991F3-6F87-4314-9B33-4851CA6388AE}"/>
                    </a:ext>
                  </a:extLst>
                </p:cNvPr>
                <p:cNvSpPr/>
                <p:nvPr/>
              </p:nvSpPr>
              <p:spPr>
                <a:xfrm>
                  <a:off x="3753600" y="4569249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Tweepy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www.tweepy.org</a:t>
                  </a:r>
                  <a:endPara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8A3BE9BE-D5F0-48F6-9249-BDBE2700A2B5}"/>
                    </a:ext>
                  </a:extLst>
                </p:cNvPr>
                <p:cNvSpPr/>
                <p:nvPr/>
              </p:nvSpPr>
              <p:spPr>
                <a:xfrm>
                  <a:off x="3753600" y="5710050"/>
                  <a:ext cx="8280000" cy="10008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Twitter Analysis Site: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tweetrend.com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</a:p>
                <a:p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https://</a:t>
                  </a:r>
                  <a:r>
                    <a:rPr lang="en-US" altLang="ko-KR" sz="2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foller.me</a:t>
                  </a:r>
                  <a:r>
                    <a:rPr lang="en-US" altLang="ko-KR" sz="2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  <a:endParaRPr lang="ko-KR" altLang="en-US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FC9BDCF0-0FE7-4B87-9501-1254CC7C6F98}"/>
                  </a:ext>
                </a:extLst>
              </p:cNvPr>
              <p:cNvSpPr/>
              <p:nvPr/>
            </p:nvSpPr>
            <p:spPr>
              <a:xfrm>
                <a:off x="3753600" y="1099649"/>
                <a:ext cx="8280000" cy="2188800"/>
              </a:xfrm>
              <a:prstGeom prst="round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Twitter API furnish developer with </a:t>
                </a:r>
                <a:r>
                  <a:rPr lang="en-US" altLang="ko-KR" sz="2500" b="1" i="1" u="sng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publish and analyze of Tweets</a:t>
                </a:r>
                <a:r>
                  <a:rPr lang="en-US" altLang="ko-KR" sz="2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, </a:t>
                </a:r>
                <a:r>
                  <a:rPr lang="en-US" altLang="ko-KR" sz="2500" b="1" i="1" u="sng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optimize ads</a:t>
                </a:r>
                <a:r>
                  <a:rPr lang="en-US" altLang="ko-KR" sz="2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, and </a:t>
                </a:r>
                <a:r>
                  <a:rPr lang="en-US" altLang="ko-KR" sz="2500" b="1" i="1" u="sng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create unique customer experiences</a:t>
                </a:r>
                <a:r>
                  <a:rPr lang="en-US" altLang="ko-KR" sz="2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.</a:t>
                </a:r>
                <a:endParaRPr lang="en-US" altLang="ko-KR" sz="2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3704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D931624-6083-4319-948F-28C541E1B68C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Program Flowchart</a:t>
              </a:r>
              <a:endParaRPr lang="ko-KR" altLang="en-US" sz="4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C7C4F4D-578E-4AE3-B285-87A36099093C}"/>
                </a:ext>
              </a:extLst>
            </p:cNvPr>
            <p:cNvGrpSpPr/>
            <p:nvPr/>
          </p:nvGrpSpPr>
          <p:grpSpPr>
            <a:xfrm>
              <a:off x="180600" y="1152909"/>
              <a:ext cx="11830800" cy="5504683"/>
              <a:chOff x="180600" y="1152909"/>
              <a:chExt cx="11830800" cy="5504683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F672278-3417-408B-AB23-CE4969820C87}"/>
                  </a:ext>
                </a:extLst>
              </p:cNvPr>
              <p:cNvGrpSpPr/>
              <p:nvPr/>
            </p:nvGrpSpPr>
            <p:grpSpPr>
              <a:xfrm>
                <a:off x="180600" y="1152909"/>
                <a:ext cx="11830800" cy="5504683"/>
                <a:chOff x="0" y="2091"/>
                <a:chExt cx="12192000" cy="6858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15281FB4-8878-4374-AD68-18B42096F616}"/>
                    </a:ext>
                  </a:extLst>
                </p:cNvPr>
                <p:cNvSpPr/>
                <p:nvPr/>
              </p:nvSpPr>
              <p:spPr>
                <a:xfrm>
                  <a:off x="0" y="2091"/>
                  <a:ext cx="12192000" cy="6858000"/>
                </a:xfrm>
                <a:prstGeom prst="rect">
                  <a:avLst/>
                </a:prstGeom>
                <a:solidFill>
                  <a:srgbClr val="DE48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4CED6306-929E-4644-880A-887BC42280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29480" y="5638800"/>
                  <a:ext cx="2733040" cy="1219200"/>
                </a:xfrm>
                <a:prstGeom prst="rect">
                  <a:avLst/>
                </a:prstGeom>
              </p:spPr>
            </p:pic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210E4D24-C3A4-4DD7-B1CE-92DE1DD2CA23}"/>
                  </a:ext>
                </a:extLst>
              </p:cNvPr>
              <p:cNvGrpSpPr/>
              <p:nvPr/>
            </p:nvGrpSpPr>
            <p:grpSpPr>
              <a:xfrm>
                <a:off x="6974611" y="1472368"/>
                <a:ext cx="4608848" cy="4055884"/>
                <a:chOff x="7001435" y="487173"/>
                <a:chExt cx="4749558" cy="5053016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9F7D93A-8D3D-4A9B-BADD-E04212A4C17A}"/>
                    </a:ext>
                  </a:extLst>
                </p:cNvPr>
                <p:cNvSpPr/>
                <p:nvPr/>
              </p:nvSpPr>
              <p:spPr>
                <a:xfrm>
                  <a:off x="7001435" y="950259"/>
                  <a:ext cx="4589930" cy="4589930"/>
                </a:xfrm>
                <a:prstGeom prst="rect">
                  <a:avLst/>
                </a:prstGeom>
                <a:solidFill>
                  <a:srgbClr val="E3D9D7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423B4B01-A8A2-4F5E-B584-E4B8ECB3256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47464" y="569568"/>
                  <a:ext cx="1080000" cy="809605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31DA4C4F-CBE2-4AB3-940A-4D1FE9869C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9808" b="89853" l="8377" r="92549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5915" y="487173"/>
                  <a:ext cx="1995078" cy="712700"/>
                </a:xfrm>
                <a:prstGeom prst="rect">
                  <a:avLst/>
                </a:prstGeom>
              </p:spPr>
            </p:pic>
          </p:grp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0ED2154D-D9CD-4363-B311-19976B2FBE35}"/>
                  </a:ext>
                </a:extLst>
              </p:cNvPr>
              <p:cNvSpPr/>
              <p:nvPr/>
            </p:nvSpPr>
            <p:spPr>
              <a:xfrm>
                <a:off x="7629193" y="2456861"/>
                <a:ext cx="3299684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HDFS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8DE4260-9F67-46F8-A316-65036BB2990A}"/>
                  </a:ext>
                </a:extLst>
              </p:cNvPr>
              <p:cNvSpPr/>
              <p:nvPr/>
            </p:nvSpPr>
            <p:spPr>
              <a:xfrm>
                <a:off x="7629193" y="4168832"/>
                <a:ext cx="3299684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Map/Reduce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B582BB5-2038-4D1F-8977-F7FCC1A80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406" y="3087338"/>
                <a:ext cx="3327413" cy="1376171"/>
              </a:xfrm>
              <a:prstGeom prst="rect">
                <a:avLst/>
              </a:prstGeom>
            </p:spPr>
          </p:pic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5E2390D-8EFE-41F0-8AF6-D50CEEC60CB6}"/>
                  </a:ext>
                </a:extLst>
              </p:cNvPr>
              <p:cNvGrpSpPr/>
              <p:nvPr/>
            </p:nvGrpSpPr>
            <p:grpSpPr>
              <a:xfrm>
                <a:off x="933799" y="1163039"/>
                <a:ext cx="1848625" cy="1670178"/>
                <a:chOff x="7388237" y="-5373534"/>
                <a:chExt cx="2721428" cy="2721428"/>
              </a:xfrm>
            </p:grpSpPr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6F886AED-E684-4231-8393-5CDD8F6D87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8237" y="-5373534"/>
                  <a:ext cx="2721428" cy="2721428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EF8225E-D262-4A87-B37F-7C68A4E7F3E3}"/>
                    </a:ext>
                  </a:extLst>
                </p:cNvPr>
                <p:cNvSpPr txBox="1"/>
                <p:nvPr/>
              </p:nvSpPr>
              <p:spPr>
                <a:xfrm>
                  <a:off x="8334245" y="-4289819"/>
                  <a:ext cx="829412" cy="5232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API</a:t>
                  </a:r>
                  <a:endParaRPr lang="ko-KR" altLang="en-US" sz="2000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8DB30C86-08D9-4A06-BD9E-21EA0F058942}"/>
                  </a:ext>
                </a:extLst>
              </p:cNvPr>
              <p:cNvGrpSpPr/>
              <p:nvPr/>
            </p:nvGrpSpPr>
            <p:grpSpPr>
              <a:xfrm>
                <a:off x="800580" y="4964375"/>
                <a:ext cx="2115064" cy="1295055"/>
                <a:chOff x="-13571452" y="-1202842"/>
                <a:chExt cx="2179638" cy="1613442"/>
              </a:xfrm>
            </p:grpSpPr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C0ABED43-B53D-4392-86E1-96EECFA84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clrChange>
                    <a:clrFrom>
                      <a:srgbClr val="FEFEFE"/>
                    </a:clrFrom>
                    <a:clrTo>
                      <a:srgbClr val="FEFEFE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3571452" y="-1202842"/>
                  <a:ext cx="2179638" cy="1613442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50AB098-1389-48D4-BDE1-1EF6A35F76BC}"/>
                    </a:ext>
                  </a:extLst>
                </p:cNvPr>
                <p:cNvSpPr txBox="1"/>
                <p:nvPr/>
              </p:nvSpPr>
              <p:spPr>
                <a:xfrm>
                  <a:off x="-13442793" y="-634648"/>
                  <a:ext cx="1922321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500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Visualization</a:t>
                  </a:r>
                </a:p>
              </p:txBody>
            </p:sp>
          </p:grp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7FC339E4-231E-4752-A821-A624DF121B63}"/>
                  </a:ext>
                </a:extLst>
              </p:cNvPr>
              <p:cNvCxnSpPr/>
              <p:nvPr/>
            </p:nvCxnSpPr>
            <p:spPr>
              <a:xfrm>
                <a:off x="1855830" y="2499157"/>
                <a:ext cx="4563" cy="57600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90140328-3F97-4387-B275-BD5BAA6B99CD}"/>
                  </a:ext>
                </a:extLst>
              </p:cNvPr>
              <p:cNvCxnSpPr/>
              <p:nvPr/>
            </p:nvCxnSpPr>
            <p:spPr>
              <a:xfrm flipV="1">
                <a:off x="2741943" y="2886893"/>
                <a:ext cx="1488370" cy="590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DB5C2D7F-D752-4060-9D7F-734BD899E13D}"/>
                  </a:ext>
                </a:extLst>
              </p:cNvPr>
              <p:cNvCxnSpPr/>
              <p:nvPr/>
            </p:nvCxnSpPr>
            <p:spPr>
              <a:xfrm>
                <a:off x="6217656" y="2931087"/>
                <a:ext cx="126099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C4B375C4-9E10-4261-8FB5-AFA8F7956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17656" y="4643057"/>
                <a:ext cx="126099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EF9587F3-A3E3-4559-A715-982393F7A5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1943" y="4050592"/>
                <a:ext cx="1488370" cy="59021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D5DD0E11-3D35-48A6-AAA3-E90A9CB446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569152" y="4644975"/>
                <a:ext cx="57791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1EA3144D-3058-418F-B789-F5F84451410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990075" y="3807504"/>
                <a:ext cx="57791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79C4494-6869-471D-B5EB-FDE74B4D6807}"/>
                  </a:ext>
                </a:extLst>
              </p:cNvPr>
              <p:cNvSpPr/>
              <p:nvPr/>
            </p:nvSpPr>
            <p:spPr>
              <a:xfrm>
                <a:off x="1474569" y="2610840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①</a:t>
                </a:r>
                <a:endParaRPr lang="ko-KR" altLang="en-US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0A755E8-2342-4CFC-ABF5-A3939BB41235}"/>
                  </a:ext>
                </a:extLst>
              </p:cNvPr>
              <p:cNvSpPr/>
              <p:nvPr/>
            </p:nvSpPr>
            <p:spPr>
              <a:xfrm>
                <a:off x="3296200" y="2779776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②</a:t>
                </a:r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56FA64A-0ADF-41A8-9696-F83B058133D9}"/>
                  </a:ext>
                </a:extLst>
              </p:cNvPr>
              <p:cNvSpPr/>
              <p:nvPr/>
            </p:nvSpPr>
            <p:spPr>
              <a:xfrm>
                <a:off x="6569327" y="2554126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③</a:t>
                </a:r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3CEFACA-B062-4D89-B1C2-59F2A5A0BEF2}"/>
                  </a:ext>
                </a:extLst>
              </p:cNvPr>
              <p:cNvSpPr/>
              <p:nvPr/>
            </p:nvSpPr>
            <p:spPr>
              <a:xfrm>
                <a:off x="9257530" y="3567788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④</a:t>
                </a:r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0928497-6B58-4C20-8A3D-FA861D8372AA}"/>
                  </a:ext>
                </a:extLst>
              </p:cNvPr>
              <p:cNvSpPr/>
              <p:nvPr/>
            </p:nvSpPr>
            <p:spPr>
              <a:xfrm>
                <a:off x="6569327" y="4635926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⑤</a:t>
                </a:r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316E643-8C56-4D8B-A886-DE20CDCC9336}"/>
                  </a:ext>
                </a:extLst>
              </p:cNvPr>
              <p:cNvSpPr/>
              <p:nvPr/>
            </p:nvSpPr>
            <p:spPr>
              <a:xfrm>
                <a:off x="3296200" y="4426075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⑥</a:t>
                </a:r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5586114-1147-4721-B991-46587F8CDAE1}"/>
                  </a:ext>
                </a:extLst>
              </p:cNvPr>
              <p:cNvSpPr/>
              <p:nvPr/>
            </p:nvSpPr>
            <p:spPr>
              <a:xfrm>
                <a:off x="1474569" y="4420549"/>
                <a:ext cx="379857" cy="29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⑦</a:t>
                </a:r>
                <a:endParaRPr lang="ko-KR" altLang="en-US" dirty="0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E399D0CE-3777-47ED-98AD-5472FCCA2977}"/>
                  </a:ext>
                </a:extLst>
              </p:cNvPr>
              <p:cNvGrpSpPr/>
              <p:nvPr/>
            </p:nvGrpSpPr>
            <p:grpSpPr>
              <a:xfrm>
                <a:off x="4280309" y="3746264"/>
                <a:ext cx="1901203" cy="1793585"/>
                <a:chOff x="4342386" y="3746264"/>
                <a:chExt cx="1901203" cy="1793585"/>
              </a:xfrm>
            </p:grpSpPr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E558ED9E-3D6B-461E-AABE-51D7FF986A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42386" y="3746264"/>
                  <a:ext cx="1901203" cy="1793585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B7AE8D7-23EC-4003-A1FB-6572CADE9BD9}"/>
                    </a:ext>
                  </a:extLst>
                </p:cNvPr>
                <p:cNvSpPr txBox="1"/>
                <p:nvPr/>
              </p:nvSpPr>
              <p:spPr>
                <a:xfrm>
                  <a:off x="4552239" y="4688362"/>
                  <a:ext cx="1481496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700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Normalization</a:t>
                  </a:r>
                  <a:endParaRPr lang="ko-KR" altLang="en-US" sz="1700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029530C0-FFD0-44B3-A617-5DA40947097D}"/>
                  </a:ext>
                </a:extLst>
              </p:cNvPr>
              <p:cNvGrpSpPr/>
              <p:nvPr/>
            </p:nvGrpSpPr>
            <p:grpSpPr>
              <a:xfrm>
                <a:off x="4280309" y="2111664"/>
                <a:ext cx="1901203" cy="1793585"/>
                <a:chOff x="4273383" y="2066025"/>
                <a:chExt cx="1901203" cy="1793585"/>
              </a:xfrm>
            </p:grpSpPr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B66087F8-D1DF-4BB7-87DA-CC3F0F98F4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73383" y="2066025"/>
                  <a:ext cx="1901203" cy="1793585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812899D-4C91-4DB4-A98A-2218A030CD04}"/>
                    </a:ext>
                  </a:extLst>
                </p:cNvPr>
                <p:cNvSpPr txBox="1"/>
                <p:nvPr/>
              </p:nvSpPr>
              <p:spPr>
                <a:xfrm>
                  <a:off x="4840395" y="3100495"/>
                  <a:ext cx="767179" cy="296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Tweet</a:t>
                  </a:r>
                  <a:endParaRPr lang="ko-KR" altLang="en-US" dirty="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13124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9F4F2A1D-C57E-4B06-83EE-F5A834CF033D}"/>
              </a:ext>
            </a:extLst>
          </p:cNvPr>
          <p:cNvGrpSpPr/>
          <p:nvPr/>
        </p:nvGrpSpPr>
        <p:grpSpPr>
          <a:xfrm>
            <a:off x="-4800" y="0"/>
            <a:ext cx="12201600" cy="6857791"/>
            <a:chOff x="-4800" y="0"/>
            <a:chExt cx="12201600" cy="685779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291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-480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Schedule</a:t>
              </a:r>
              <a:endParaRPr lang="ko-KR" altLang="en-US" sz="4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13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A8963DFE-B4F4-4CF4-BBAB-0F90D9FF1B7D}"/>
                </a:ext>
              </a:extLst>
            </p:cNvPr>
            <p:cNvGrpSpPr/>
            <p:nvPr/>
          </p:nvGrpSpPr>
          <p:grpSpPr>
            <a:xfrm>
              <a:off x="153600" y="2047937"/>
              <a:ext cx="3600000" cy="4178902"/>
              <a:chOff x="153600" y="2047937"/>
              <a:chExt cx="3600000" cy="4178902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729B60F-0AA5-4905-8BA8-3EAF3A9AA127}"/>
                  </a:ext>
                </a:extLst>
              </p:cNvPr>
              <p:cNvSpPr/>
              <p:nvPr/>
            </p:nvSpPr>
            <p:spPr>
              <a:xfrm>
                <a:off x="153600" y="2047937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Conference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120688-BAB3-44A6-9C81-1412E3332A46}"/>
                  </a:ext>
                </a:extLst>
              </p:cNvPr>
              <p:cNvSpPr/>
              <p:nvPr/>
            </p:nvSpPr>
            <p:spPr>
              <a:xfrm>
                <a:off x="153600" y="2512213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Create document and PPT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261AFA5-D69E-4066-BA07-07FCE16E60CE}"/>
                  </a:ext>
                </a:extLst>
              </p:cNvPr>
              <p:cNvSpPr/>
              <p:nvPr/>
            </p:nvSpPr>
            <p:spPr>
              <a:xfrm>
                <a:off x="153600" y="2976489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Create class of Twitter API in Python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4184FE2-A14C-4AE8-A3A7-AD7A4ACF362A}"/>
                  </a:ext>
                </a:extLst>
              </p:cNvPr>
              <p:cNvSpPr/>
              <p:nvPr/>
            </p:nvSpPr>
            <p:spPr>
              <a:xfrm>
                <a:off x="153600" y="3440765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Create control class of MariaDB in Python 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9EE0FD2-28E9-497B-8818-9AB7426A6D7F}"/>
                  </a:ext>
                </a:extLst>
              </p:cNvPr>
              <p:cNvSpPr/>
              <p:nvPr/>
            </p:nvSpPr>
            <p:spPr>
              <a:xfrm>
                <a:off x="153600" y="3905041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Tasking of </a:t>
                </a:r>
                <a:r>
                  <a:rPr lang="en-US" altLang="ko-KR" sz="1500" dirty="0" err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HDFS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A87D965-94EC-4662-A442-458002D100AD}"/>
                  </a:ext>
                </a:extLst>
              </p:cNvPr>
              <p:cNvSpPr/>
              <p:nvPr/>
            </p:nvSpPr>
            <p:spPr>
              <a:xfrm>
                <a:off x="153600" y="4369317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Tasking of Map/Reduce 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4BD2BBD-B7A7-47ED-A92B-33BFB30928A8}"/>
                  </a:ext>
                </a:extLst>
              </p:cNvPr>
              <p:cNvSpPr/>
              <p:nvPr/>
            </p:nvSpPr>
            <p:spPr>
              <a:xfrm>
                <a:off x="153600" y="4833593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Normalized data save to MariaDB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5D06F89-CFE9-4971-AC26-74D0FBF4CA99}"/>
                  </a:ext>
                </a:extLst>
              </p:cNvPr>
              <p:cNvSpPr/>
              <p:nvPr/>
            </p:nvSpPr>
            <p:spPr>
              <a:xfrm>
                <a:off x="153600" y="5297869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 through by Python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3F15549-2408-43C7-8873-F5C1DAAD7A7B}"/>
                  </a:ext>
                </a:extLst>
              </p:cNvPr>
              <p:cNvSpPr/>
              <p:nvPr/>
            </p:nvSpPr>
            <p:spPr>
              <a:xfrm>
                <a:off x="153600" y="5762143"/>
                <a:ext cx="3600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Test and Modification of T-SA</a:t>
                </a:r>
                <a:endParaRPr lang="ko-KR" altLang="en-US" sz="15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744E4CF9-1173-45B2-B106-51D9CC4DEC55}"/>
                </a:ext>
              </a:extLst>
            </p:cNvPr>
            <p:cNvGrpSpPr/>
            <p:nvPr/>
          </p:nvGrpSpPr>
          <p:grpSpPr>
            <a:xfrm>
              <a:off x="3749886" y="1583661"/>
              <a:ext cx="8271014" cy="464696"/>
              <a:chOff x="3749886" y="1583661"/>
              <a:chExt cx="8271014" cy="464696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77EF351-30DC-490D-BDD5-298F7B567C34}"/>
                  </a:ext>
                </a:extLst>
              </p:cNvPr>
              <p:cNvSpPr/>
              <p:nvPr/>
            </p:nvSpPr>
            <p:spPr>
              <a:xfrm>
                <a:off x="374988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997FC19-8E55-4391-8C68-6C039B1C4741}"/>
                  </a:ext>
                </a:extLst>
              </p:cNvPr>
              <p:cNvSpPr/>
              <p:nvPr/>
            </p:nvSpPr>
            <p:spPr>
              <a:xfrm>
                <a:off x="428945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4E4C3C3-EED1-490D-B8D3-71258468CDE4}"/>
                  </a:ext>
                </a:extLst>
              </p:cNvPr>
              <p:cNvSpPr/>
              <p:nvPr/>
            </p:nvSpPr>
            <p:spPr>
              <a:xfrm>
                <a:off x="484171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3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0214393-389E-42B1-930F-5D11345F7CD1}"/>
                  </a:ext>
                </a:extLst>
              </p:cNvPr>
              <p:cNvSpPr/>
              <p:nvPr/>
            </p:nvSpPr>
            <p:spPr>
              <a:xfrm>
                <a:off x="539398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4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25FA0B9-930A-46D0-B23C-C6AA98853260}"/>
                  </a:ext>
                </a:extLst>
              </p:cNvPr>
              <p:cNvSpPr/>
              <p:nvPr/>
            </p:nvSpPr>
            <p:spPr>
              <a:xfrm>
                <a:off x="594624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5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B68F2A-5EDE-4374-9F2F-C2287137E3B0}"/>
                  </a:ext>
                </a:extLst>
              </p:cNvPr>
              <p:cNvSpPr/>
              <p:nvPr/>
            </p:nvSpPr>
            <p:spPr>
              <a:xfrm>
                <a:off x="649851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6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F12A3D-868F-4316-A121-3C1D5788FBBB}"/>
                  </a:ext>
                </a:extLst>
              </p:cNvPr>
              <p:cNvSpPr/>
              <p:nvPr/>
            </p:nvSpPr>
            <p:spPr>
              <a:xfrm>
                <a:off x="705077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7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4F6906A-6122-4CE7-9EA7-FD51A8C89420}"/>
                  </a:ext>
                </a:extLst>
              </p:cNvPr>
              <p:cNvSpPr/>
              <p:nvPr/>
            </p:nvSpPr>
            <p:spPr>
              <a:xfrm>
                <a:off x="760304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8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954CA61-3F66-4DDB-9797-49A9230D2284}"/>
                  </a:ext>
                </a:extLst>
              </p:cNvPr>
              <p:cNvSpPr/>
              <p:nvPr/>
            </p:nvSpPr>
            <p:spPr>
              <a:xfrm>
                <a:off x="815530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9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6B3E939-8D15-42D5-BAB2-2DE6C123EB38}"/>
                  </a:ext>
                </a:extLst>
              </p:cNvPr>
              <p:cNvSpPr/>
              <p:nvPr/>
            </p:nvSpPr>
            <p:spPr>
              <a:xfrm>
                <a:off x="870757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10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7DC79E7-5740-4FB0-A3F0-166A2FA80DCF}"/>
                  </a:ext>
                </a:extLst>
              </p:cNvPr>
              <p:cNvSpPr/>
              <p:nvPr/>
            </p:nvSpPr>
            <p:spPr>
              <a:xfrm>
                <a:off x="925983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11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78348E17-97F8-4768-91EF-43C0A2FC565F}"/>
                  </a:ext>
                </a:extLst>
              </p:cNvPr>
              <p:cNvSpPr/>
              <p:nvPr/>
            </p:nvSpPr>
            <p:spPr>
              <a:xfrm>
                <a:off x="981210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12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6D4C26C-9036-4B4A-B0A0-B4079835F134}"/>
                  </a:ext>
                </a:extLst>
              </p:cNvPr>
              <p:cNvSpPr/>
              <p:nvPr/>
            </p:nvSpPr>
            <p:spPr>
              <a:xfrm>
                <a:off x="10364366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13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FB04C24-55C3-465F-ACCE-8FD58A81CEEA}"/>
                  </a:ext>
                </a:extLst>
              </p:cNvPr>
              <p:cNvSpPr/>
              <p:nvPr/>
            </p:nvSpPr>
            <p:spPr>
              <a:xfrm>
                <a:off x="10916631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14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E6A547A-F263-4301-A60C-E4825E7C4B26}"/>
                  </a:ext>
                </a:extLst>
              </p:cNvPr>
              <p:cNvSpPr/>
              <p:nvPr/>
            </p:nvSpPr>
            <p:spPr>
              <a:xfrm>
                <a:off x="11468900" y="1583661"/>
                <a:ext cx="552000" cy="46469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15</a:t>
                </a:r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C251354-595C-4318-B237-72EDB2EBC006}"/>
                </a:ext>
              </a:extLst>
            </p:cNvPr>
            <p:cNvSpPr/>
            <p:nvPr/>
          </p:nvSpPr>
          <p:spPr>
            <a:xfrm>
              <a:off x="3749886" y="2047937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05C0AE0-3E31-4599-8F06-6220DEA374EE}"/>
                </a:ext>
              </a:extLst>
            </p:cNvPr>
            <p:cNvSpPr/>
            <p:nvPr/>
          </p:nvSpPr>
          <p:spPr>
            <a:xfrm>
              <a:off x="4289451" y="2047937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78557E0-28EB-4499-A2CB-3BE60CDF2BC2}"/>
                </a:ext>
              </a:extLst>
            </p:cNvPr>
            <p:cNvSpPr/>
            <p:nvPr/>
          </p:nvSpPr>
          <p:spPr>
            <a:xfrm>
              <a:off x="4841716" y="2047937"/>
              <a:ext cx="552000" cy="464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2C27794-9B33-4529-B689-DB8CF57759B9}"/>
                </a:ext>
              </a:extLst>
            </p:cNvPr>
            <p:cNvSpPr/>
            <p:nvPr/>
          </p:nvSpPr>
          <p:spPr>
            <a:xfrm>
              <a:off x="539398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CAF38F5-5F99-43ED-A4DD-CF635484F965}"/>
                </a:ext>
              </a:extLst>
            </p:cNvPr>
            <p:cNvSpPr/>
            <p:nvPr/>
          </p:nvSpPr>
          <p:spPr>
            <a:xfrm>
              <a:off x="594624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DC31D54-61F7-4C33-9570-55704459A8AD}"/>
                </a:ext>
              </a:extLst>
            </p:cNvPr>
            <p:cNvSpPr/>
            <p:nvPr/>
          </p:nvSpPr>
          <p:spPr>
            <a:xfrm>
              <a:off x="649851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0499E12-2662-425B-B099-2258C2014F18}"/>
                </a:ext>
              </a:extLst>
            </p:cNvPr>
            <p:cNvSpPr/>
            <p:nvPr/>
          </p:nvSpPr>
          <p:spPr>
            <a:xfrm>
              <a:off x="705077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DB2F2C1-533E-4692-97DC-8B5D2871F06B}"/>
                </a:ext>
              </a:extLst>
            </p:cNvPr>
            <p:cNvSpPr/>
            <p:nvPr/>
          </p:nvSpPr>
          <p:spPr>
            <a:xfrm>
              <a:off x="760304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1F9E7E5-8E9A-4DD6-9DD6-B8DB15C9DE9C}"/>
                </a:ext>
              </a:extLst>
            </p:cNvPr>
            <p:cNvSpPr/>
            <p:nvPr/>
          </p:nvSpPr>
          <p:spPr>
            <a:xfrm>
              <a:off x="815530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1191C88-EC34-4A59-B8B3-FFC9BA9F295E}"/>
                </a:ext>
              </a:extLst>
            </p:cNvPr>
            <p:cNvSpPr/>
            <p:nvPr/>
          </p:nvSpPr>
          <p:spPr>
            <a:xfrm>
              <a:off x="870757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44EE68C-3D24-4B36-AEFB-17F73B115150}"/>
                </a:ext>
              </a:extLst>
            </p:cNvPr>
            <p:cNvSpPr/>
            <p:nvPr/>
          </p:nvSpPr>
          <p:spPr>
            <a:xfrm>
              <a:off x="925983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ADFD499-6F17-4693-A635-379E70720296}"/>
                </a:ext>
              </a:extLst>
            </p:cNvPr>
            <p:cNvSpPr/>
            <p:nvPr/>
          </p:nvSpPr>
          <p:spPr>
            <a:xfrm>
              <a:off x="981210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ABE25BF-EFB1-4F24-8A80-DA7C0FF59544}"/>
                </a:ext>
              </a:extLst>
            </p:cNvPr>
            <p:cNvSpPr/>
            <p:nvPr/>
          </p:nvSpPr>
          <p:spPr>
            <a:xfrm>
              <a:off x="10364366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1F15D77-4645-4DE0-8DC7-D49416B65C40}"/>
                </a:ext>
              </a:extLst>
            </p:cNvPr>
            <p:cNvSpPr/>
            <p:nvPr/>
          </p:nvSpPr>
          <p:spPr>
            <a:xfrm>
              <a:off x="10916631" y="2047937"/>
              <a:ext cx="552000" cy="464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3D52095-8183-4002-BAB1-D04BCF9D1451}"/>
                </a:ext>
              </a:extLst>
            </p:cNvPr>
            <p:cNvSpPr/>
            <p:nvPr/>
          </p:nvSpPr>
          <p:spPr>
            <a:xfrm>
              <a:off x="11468900" y="2047937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03F3BBE-7D37-4018-8D54-9AF0AAD837D1}"/>
                </a:ext>
              </a:extLst>
            </p:cNvPr>
            <p:cNvSpPr/>
            <p:nvPr/>
          </p:nvSpPr>
          <p:spPr>
            <a:xfrm>
              <a:off x="3749886" y="2512213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CA92F80-C66D-450A-B305-DB3DA78B31AB}"/>
                </a:ext>
              </a:extLst>
            </p:cNvPr>
            <p:cNvSpPr/>
            <p:nvPr/>
          </p:nvSpPr>
          <p:spPr>
            <a:xfrm>
              <a:off x="4289451" y="2512213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78D18FD-0FEF-4DD2-8078-9ECB95963FC3}"/>
                </a:ext>
              </a:extLst>
            </p:cNvPr>
            <p:cNvSpPr/>
            <p:nvPr/>
          </p:nvSpPr>
          <p:spPr>
            <a:xfrm>
              <a:off x="4841716" y="2512213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90A63F4-1CE2-4389-8D99-F153224F30AB}"/>
                </a:ext>
              </a:extLst>
            </p:cNvPr>
            <p:cNvSpPr/>
            <p:nvPr/>
          </p:nvSpPr>
          <p:spPr>
            <a:xfrm>
              <a:off x="539398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ED24464-2F0E-45C6-A5BA-DBF5EB75F622}"/>
                </a:ext>
              </a:extLst>
            </p:cNvPr>
            <p:cNvSpPr/>
            <p:nvPr/>
          </p:nvSpPr>
          <p:spPr>
            <a:xfrm>
              <a:off x="594624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F225D8D-26AB-44FD-8B1D-16385332C025}"/>
                </a:ext>
              </a:extLst>
            </p:cNvPr>
            <p:cNvSpPr/>
            <p:nvPr/>
          </p:nvSpPr>
          <p:spPr>
            <a:xfrm>
              <a:off x="649851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7D7B175-5CDD-4B69-8C84-4DF5A0B8C9EB}"/>
                </a:ext>
              </a:extLst>
            </p:cNvPr>
            <p:cNvSpPr/>
            <p:nvPr/>
          </p:nvSpPr>
          <p:spPr>
            <a:xfrm>
              <a:off x="705077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520BF14-6313-4128-80BA-52B1375BDFF7}"/>
                </a:ext>
              </a:extLst>
            </p:cNvPr>
            <p:cNvSpPr/>
            <p:nvPr/>
          </p:nvSpPr>
          <p:spPr>
            <a:xfrm>
              <a:off x="760304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415F726-DDC2-4682-96B6-885660E82603}"/>
                </a:ext>
              </a:extLst>
            </p:cNvPr>
            <p:cNvSpPr/>
            <p:nvPr/>
          </p:nvSpPr>
          <p:spPr>
            <a:xfrm>
              <a:off x="815530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0F75BA1-E482-4281-99C6-78D1EA6CA321}"/>
                </a:ext>
              </a:extLst>
            </p:cNvPr>
            <p:cNvSpPr/>
            <p:nvPr/>
          </p:nvSpPr>
          <p:spPr>
            <a:xfrm>
              <a:off x="870757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BAD836F-FACD-4909-801F-B8F1FB483DFD}"/>
                </a:ext>
              </a:extLst>
            </p:cNvPr>
            <p:cNvSpPr/>
            <p:nvPr/>
          </p:nvSpPr>
          <p:spPr>
            <a:xfrm>
              <a:off x="925983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5FFEB24-5D7A-4162-BDF1-515028860311}"/>
                </a:ext>
              </a:extLst>
            </p:cNvPr>
            <p:cNvSpPr/>
            <p:nvPr/>
          </p:nvSpPr>
          <p:spPr>
            <a:xfrm>
              <a:off x="981210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7345023-FA5A-4D4F-9423-322C147D40B2}"/>
                </a:ext>
              </a:extLst>
            </p:cNvPr>
            <p:cNvSpPr/>
            <p:nvPr/>
          </p:nvSpPr>
          <p:spPr>
            <a:xfrm>
              <a:off x="10364366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A919E73-6C6A-41FD-9469-FFFE0586C412}"/>
                </a:ext>
              </a:extLst>
            </p:cNvPr>
            <p:cNvSpPr/>
            <p:nvPr/>
          </p:nvSpPr>
          <p:spPr>
            <a:xfrm>
              <a:off x="10916631" y="251221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A7CB464-C3EB-4C4E-B15A-308FBE79E855}"/>
                </a:ext>
              </a:extLst>
            </p:cNvPr>
            <p:cNvSpPr/>
            <p:nvPr/>
          </p:nvSpPr>
          <p:spPr>
            <a:xfrm>
              <a:off x="11468900" y="2512213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70F32BE-9082-4C41-8C49-BF75DA02D3E0}"/>
                </a:ext>
              </a:extLst>
            </p:cNvPr>
            <p:cNvSpPr/>
            <p:nvPr/>
          </p:nvSpPr>
          <p:spPr>
            <a:xfrm>
              <a:off x="374988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F740C00-53DE-40C3-B61E-0D917DEF2FFA}"/>
                </a:ext>
              </a:extLst>
            </p:cNvPr>
            <p:cNvSpPr/>
            <p:nvPr/>
          </p:nvSpPr>
          <p:spPr>
            <a:xfrm>
              <a:off x="428945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26D6085-E9A3-4C5D-BB12-FF4C90CFA6FD}"/>
                </a:ext>
              </a:extLst>
            </p:cNvPr>
            <p:cNvSpPr/>
            <p:nvPr/>
          </p:nvSpPr>
          <p:spPr>
            <a:xfrm>
              <a:off x="4841716" y="2976489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BCD6A5A-044C-468F-9974-DF8F9E56D382}"/>
                </a:ext>
              </a:extLst>
            </p:cNvPr>
            <p:cNvSpPr/>
            <p:nvPr/>
          </p:nvSpPr>
          <p:spPr>
            <a:xfrm>
              <a:off x="5393981" y="2976489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8FB1EA5-4BAC-4110-B26A-00496595D8E6}"/>
                </a:ext>
              </a:extLst>
            </p:cNvPr>
            <p:cNvSpPr/>
            <p:nvPr/>
          </p:nvSpPr>
          <p:spPr>
            <a:xfrm>
              <a:off x="5946246" y="2976489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8EEF7C5-B195-4CAA-815A-9345EF411961}"/>
                </a:ext>
              </a:extLst>
            </p:cNvPr>
            <p:cNvSpPr/>
            <p:nvPr/>
          </p:nvSpPr>
          <p:spPr>
            <a:xfrm>
              <a:off x="649851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BFD44DC-C605-4350-A29B-F5EE3999FB04}"/>
                </a:ext>
              </a:extLst>
            </p:cNvPr>
            <p:cNvSpPr/>
            <p:nvPr/>
          </p:nvSpPr>
          <p:spPr>
            <a:xfrm>
              <a:off x="705077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D64B5EA-418B-45D1-8594-FA22EAFDEF28}"/>
                </a:ext>
              </a:extLst>
            </p:cNvPr>
            <p:cNvSpPr/>
            <p:nvPr/>
          </p:nvSpPr>
          <p:spPr>
            <a:xfrm>
              <a:off x="760304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DCE29F0D-FF75-473F-9295-92F13DEB7C32}"/>
                </a:ext>
              </a:extLst>
            </p:cNvPr>
            <p:cNvSpPr/>
            <p:nvPr/>
          </p:nvSpPr>
          <p:spPr>
            <a:xfrm>
              <a:off x="815530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3CFA396F-C60D-4B27-A3E4-A874EB61A9AE}"/>
                </a:ext>
              </a:extLst>
            </p:cNvPr>
            <p:cNvSpPr/>
            <p:nvPr/>
          </p:nvSpPr>
          <p:spPr>
            <a:xfrm>
              <a:off x="870757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43F3E38-A5AE-4922-AEE5-6B2F736EC077}"/>
                </a:ext>
              </a:extLst>
            </p:cNvPr>
            <p:cNvSpPr/>
            <p:nvPr/>
          </p:nvSpPr>
          <p:spPr>
            <a:xfrm>
              <a:off x="925983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09DBAEB-2141-46B5-A92B-77CFD2D8EE87}"/>
                </a:ext>
              </a:extLst>
            </p:cNvPr>
            <p:cNvSpPr/>
            <p:nvPr/>
          </p:nvSpPr>
          <p:spPr>
            <a:xfrm>
              <a:off x="981210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15B0CDF-4E4A-4D46-9E42-8380A8CA8647}"/>
                </a:ext>
              </a:extLst>
            </p:cNvPr>
            <p:cNvSpPr/>
            <p:nvPr/>
          </p:nvSpPr>
          <p:spPr>
            <a:xfrm>
              <a:off x="10364366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E4B1B69-B5CD-4F3F-A527-8F34C18C0560}"/>
                </a:ext>
              </a:extLst>
            </p:cNvPr>
            <p:cNvSpPr/>
            <p:nvPr/>
          </p:nvSpPr>
          <p:spPr>
            <a:xfrm>
              <a:off x="10916631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828F476-B3AF-4E32-B281-4CAC1BC56CF0}"/>
                </a:ext>
              </a:extLst>
            </p:cNvPr>
            <p:cNvSpPr/>
            <p:nvPr/>
          </p:nvSpPr>
          <p:spPr>
            <a:xfrm>
              <a:off x="11468900" y="297648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5330F3B-AEA4-4805-99B5-BED3CDD9DD0F}"/>
                </a:ext>
              </a:extLst>
            </p:cNvPr>
            <p:cNvSpPr/>
            <p:nvPr/>
          </p:nvSpPr>
          <p:spPr>
            <a:xfrm>
              <a:off x="374988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3943D36-2522-433B-B394-DE22CD295798}"/>
                </a:ext>
              </a:extLst>
            </p:cNvPr>
            <p:cNvSpPr/>
            <p:nvPr/>
          </p:nvSpPr>
          <p:spPr>
            <a:xfrm>
              <a:off x="428945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35D6E81-C062-49F0-981C-D0B2F61EC17C}"/>
                </a:ext>
              </a:extLst>
            </p:cNvPr>
            <p:cNvSpPr/>
            <p:nvPr/>
          </p:nvSpPr>
          <p:spPr>
            <a:xfrm>
              <a:off x="484171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D40B17D-3EA2-4C8E-9668-A58BA839F443}"/>
                </a:ext>
              </a:extLst>
            </p:cNvPr>
            <p:cNvSpPr/>
            <p:nvPr/>
          </p:nvSpPr>
          <p:spPr>
            <a:xfrm>
              <a:off x="539398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B0F3B1C-E8E4-4A7A-B1B1-76610514B316}"/>
                </a:ext>
              </a:extLst>
            </p:cNvPr>
            <p:cNvSpPr/>
            <p:nvPr/>
          </p:nvSpPr>
          <p:spPr>
            <a:xfrm>
              <a:off x="5946246" y="3440765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653C2FBD-1E93-47F6-BD3A-47587563823A}"/>
                </a:ext>
              </a:extLst>
            </p:cNvPr>
            <p:cNvSpPr/>
            <p:nvPr/>
          </p:nvSpPr>
          <p:spPr>
            <a:xfrm>
              <a:off x="6498511" y="3440765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D737ED29-7B87-4F3E-B9D5-EBFDB5CFCDFD}"/>
                </a:ext>
              </a:extLst>
            </p:cNvPr>
            <p:cNvSpPr/>
            <p:nvPr/>
          </p:nvSpPr>
          <p:spPr>
            <a:xfrm>
              <a:off x="7050776" y="3440765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15E271A-A419-4A42-9990-45BE95969E40}"/>
                </a:ext>
              </a:extLst>
            </p:cNvPr>
            <p:cNvSpPr/>
            <p:nvPr/>
          </p:nvSpPr>
          <p:spPr>
            <a:xfrm>
              <a:off x="760304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663847E-09A8-4428-BCBD-D80327751ABF}"/>
                </a:ext>
              </a:extLst>
            </p:cNvPr>
            <p:cNvSpPr/>
            <p:nvPr/>
          </p:nvSpPr>
          <p:spPr>
            <a:xfrm>
              <a:off x="815530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1275E4D-3E05-46A3-B025-DE9EFCE3BB88}"/>
                </a:ext>
              </a:extLst>
            </p:cNvPr>
            <p:cNvSpPr/>
            <p:nvPr/>
          </p:nvSpPr>
          <p:spPr>
            <a:xfrm>
              <a:off x="870757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6B2A5C9-3661-49DF-A95E-B979C7BA386E}"/>
                </a:ext>
              </a:extLst>
            </p:cNvPr>
            <p:cNvSpPr/>
            <p:nvPr/>
          </p:nvSpPr>
          <p:spPr>
            <a:xfrm>
              <a:off x="925983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2408B2B8-7752-4C73-91F9-A173631385EF}"/>
                </a:ext>
              </a:extLst>
            </p:cNvPr>
            <p:cNvSpPr/>
            <p:nvPr/>
          </p:nvSpPr>
          <p:spPr>
            <a:xfrm>
              <a:off x="981210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30A9A86-462F-4174-98DA-92B56F8E28F2}"/>
                </a:ext>
              </a:extLst>
            </p:cNvPr>
            <p:cNvSpPr/>
            <p:nvPr/>
          </p:nvSpPr>
          <p:spPr>
            <a:xfrm>
              <a:off x="10364366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9A44C4C-4076-4D80-9184-283862F30CE9}"/>
                </a:ext>
              </a:extLst>
            </p:cNvPr>
            <p:cNvSpPr/>
            <p:nvPr/>
          </p:nvSpPr>
          <p:spPr>
            <a:xfrm>
              <a:off x="10916631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12C207B-4F0B-4A36-A8A2-4435507FF303}"/>
                </a:ext>
              </a:extLst>
            </p:cNvPr>
            <p:cNvSpPr/>
            <p:nvPr/>
          </p:nvSpPr>
          <p:spPr>
            <a:xfrm>
              <a:off x="11468900" y="3440765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EEED7B7-F18F-4DC0-8B8B-1EA2C4338F69}"/>
                </a:ext>
              </a:extLst>
            </p:cNvPr>
            <p:cNvSpPr/>
            <p:nvPr/>
          </p:nvSpPr>
          <p:spPr>
            <a:xfrm>
              <a:off x="374988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84CF906-ACB9-43C4-9E6C-4729DEE9257E}"/>
                </a:ext>
              </a:extLst>
            </p:cNvPr>
            <p:cNvSpPr/>
            <p:nvPr/>
          </p:nvSpPr>
          <p:spPr>
            <a:xfrm>
              <a:off x="428945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1C5E2C8-0819-474A-8BEF-809DA013B92C}"/>
                </a:ext>
              </a:extLst>
            </p:cNvPr>
            <p:cNvSpPr/>
            <p:nvPr/>
          </p:nvSpPr>
          <p:spPr>
            <a:xfrm>
              <a:off x="4841716" y="3905041"/>
              <a:ext cx="552000" cy="46469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95F1366-64EE-4A0A-8D98-44A8D0A487E5}"/>
                </a:ext>
              </a:extLst>
            </p:cNvPr>
            <p:cNvSpPr/>
            <p:nvPr/>
          </p:nvSpPr>
          <p:spPr>
            <a:xfrm>
              <a:off x="5393981" y="3905041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77407E0-1CBA-4B3A-8A11-02B38AE0077D}"/>
                </a:ext>
              </a:extLst>
            </p:cNvPr>
            <p:cNvSpPr/>
            <p:nvPr/>
          </p:nvSpPr>
          <p:spPr>
            <a:xfrm>
              <a:off x="5946246" y="3905041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8CAA99B-5171-4E92-98BD-5BF6E56AFCD4}"/>
                </a:ext>
              </a:extLst>
            </p:cNvPr>
            <p:cNvSpPr/>
            <p:nvPr/>
          </p:nvSpPr>
          <p:spPr>
            <a:xfrm>
              <a:off x="6498511" y="3905041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AD76254-92B7-4CAA-88D4-1AC3C2128BFA}"/>
                </a:ext>
              </a:extLst>
            </p:cNvPr>
            <p:cNvSpPr/>
            <p:nvPr/>
          </p:nvSpPr>
          <p:spPr>
            <a:xfrm>
              <a:off x="705077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5B03AF05-4EBE-4725-AC7D-DD5D823EE3B9}"/>
                </a:ext>
              </a:extLst>
            </p:cNvPr>
            <p:cNvSpPr/>
            <p:nvPr/>
          </p:nvSpPr>
          <p:spPr>
            <a:xfrm>
              <a:off x="760304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0305CA-E2CD-4E33-BBF8-40E61B8FA560}"/>
                </a:ext>
              </a:extLst>
            </p:cNvPr>
            <p:cNvSpPr/>
            <p:nvPr/>
          </p:nvSpPr>
          <p:spPr>
            <a:xfrm>
              <a:off x="815530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D661A4F-0C7E-4473-8BCB-6401C7DFF8F1}"/>
                </a:ext>
              </a:extLst>
            </p:cNvPr>
            <p:cNvSpPr/>
            <p:nvPr/>
          </p:nvSpPr>
          <p:spPr>
            <a:xfrm>
              <a:off x="870757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A4776F7-8A54-4473-9B59-1A30C9FBC029}"/>
                </a:ext>
              </a:extLst>
            </p:cNvPr>
            <p:cNvSpPr/>
            <p:nvPr/>
          </p:nvSpPr>
          <p:spPr>
            <a:xfrm>
              <a:off x="925983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517BEF7-DB69-4D72-B388-1F16BB1BE0C9}"/>
                </a:ext>
              </a:extLst>
            </p:cNvPr>
            <p:cNvSpPr/>
            <p:nvPr/>
          </p:nvSpPr>
          <p:spPr>
            <a:xfrm>
              <a:off x="981210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E226AF2-1496-4FBE-9DF9-E1664D20F515}"/>
                </a:ext>
              </a:extLst>
            </p:cNvPr>
            <p:cNvSpPr/>
            <p:nvPr/>
          </p:nvSpPr>
          <p:spPr>
            <a:xfrm>
              <a:off x="10364366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B4B6FCF-9AEE-48AF-A2D5-11AAA21359DA}"/>
                </a:ext>
              </a:extLst>
            </p:cNvPr>
            <p:cNvSpPr/>
            <p:nvPr/>
          </p:nvSpPr>
          <p:spPr>
            <a:xfrm>
              <a:off x="10916631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CDDD4AE4-9FC1-4F1C-92CD-34EA9B27313F}"/>
                </a:ext>
              </a:extLst>
            </p:cNvPr>
            <p:cNvSpPr/>
            <p:nvPr/>
          </p:nvSpPr>
          <p:spPr>
            <a:xfrm>
              <a:off x="11468900" y="3905041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143762E-BFCB-4A53-8933-C654F1E7A506}"/>
                </a:ext>
              </a:extLst>
            </p:cNvPr>
            <p:cNvSpPr/>
            <p:nvPr/>
          </p:nvSpPr>
          <p:spPr>
            <a:xfrm>
              <a:off x="374988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190CF63-FB85-4FBE-A71E-59688DD43F7A}"/>
                </a:ext>
              </a:extLst>
            </p:cNvPr>
            <p:cNvSpPr/>
            <p:nvPr/>
          </p:nvSpPr>
          <p:spPr>
            <a:xfrm>
              <a:off x="428945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4756D6F-6321-4AF3-93E8-35FE89DB360B}"/>
                </a:ext>
              </a:extLst>
            </p:cNvPr>
            <p:cNvSpPr/>
            <p:nvPr/>
          </p:nvSpPr>
          <p:spPr>
            <a:xfrm>
              <a:off x="484171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FB203C5-42B8-4F08-AE15-36687BB39079}"/>
                </a:ext>
              </a:extLst>
            </p:cNvPr>
            <p:cNvSpPr/>
            <p:nvPr/>
          </p:nvSpPr>
          <p:spPr>
            <a:xfrm>
              <a:off x="539398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62B0B17-F06F-43B3-975A-14BB4EFB8B7A}"/>
                </a:ext>
              </a:extLst>
            </p:cNvPr>
            <p:cNvSpPr/>
            <p:nvPr/>
          </p:nvSpPr>
          <p:spPr>
            <a:xfrm>
              <a:off x="594624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9DF73EE-847B-4955-BEF8-80C34A07A161}"/>
                </a:ext>
              </a:extLst>
            </p:cNvPr>
            <p:cNvSpPr/>
            <p:nvPr/>
          </p:nvSpPr>
          <p:spPr>
            <a:xfrm>
              <a:off x="6498511" y="4369317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F42FF3E-C3CE-4398-90FE-CA57E1FF057F}"/>
                </a:ext>
              </a:extLst>
            </p:cNvPr>
            <p:cNvSpPr/>
            <p:nvPr/>
          </p:nvSpPr>
          <p:spPr>
            <a:xfrm>
              <a:off x="7050776" y="4369317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1333514-B9CD-4FB1-8800-79B30792020B}"/>
                </a:ext>
              </a:extLst>
            </p:cNvPr>
            <p:cNvSpPr/>
            <p:nvPr/>
          </p:nvSpPr>
          <p:spPr>
            <a:xfrm>
              <a:off x="7603041" y="4369317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4F38FA9-E8CE-4836-B082-9E2480971128}"/>
                </a:ext>
              </a:extLst>
            </p:cNvPr>
            <p:cNvSpPr/>
            <p:nvPr/>
          </p:nvSpPr>
          <p:spPr>
            <a:xfrm>
              <a:off x="8155306" y="4369317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6CE98E43-CC6A-43E1-923A-7EA5B6A4BBD8}"/>
                </a:ext>
              </a:extLst>
            </p:cNvPr>
            <p:cNvSpPr/>
            <p:nvPr/>
          </p:nvSpPr>
          <p:spPr>
            <a:xfrm>
              <a:off x="870757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B8AE488-765A-4892-A612-29DB2CAA44D9}"/>
                </a:ext>
              </a:extLst>
            </p:cNvPr>
            <p:cNvSpPr/>
            <p:nvPr/>
          </p:nvSpPr>
          <p:spPr>
            <a:xfrm>
              <a:off x="925983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7F123F3-B842-4F3B-B2E3-AC9D0E52C026}"/>
                </a:ext>
              </a:extLst>
            </p:cNvPr>
            <p:cNvSpPr/>
            <p:nvPr/>
          </p:nvSpPr>
          <p:spPr>
            <a:xfrm>
              <a:off x="981210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34A1E837-26CE-4A18-933D-6A114DB3AFD1}"/>
                </a:ext>
              </a:extLst>
            </p:cNvPr>
            <p:cNvSpPr/>
            <p:nvPr/>
          </p:nvSpPr>
          <p:spPr>
            <a:xfrm>
              <a:off x="10364366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D076F7E-A4A8-4A39-85C5-DF258E67129B}"/>
                </a:ext>
              </a:extLst>
            </p:cNvPr>
            <p:cNvSpPr/>
            <p:nvPr/>
          </p:nvSpPr>
          <p:spPr>
            <a:xfrm>
              <a:off x="10916631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BB9A773-A2D2-4CC4-A3FE-93AC197DD3EC}"/>
                </a:ext>
              </a:extLst>
            </p:cNvPr>
            <p:cNvSpPr/>
            <p:nvPr/>
          </p:nvSpPr>
          <p:spPr>
            <a:xfrm>
              <a:off x="11468900" y="4369317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E01DCCC4-7B64-4DE0-8D19-F63D6B56DA0F}"/>
                </a:ext>
              </a:extLst>
            </p:cNvPr>
            <p:cNvSpPr/>
            <p:nvPr/>
          </p:nvSpPr>
          <p:spPr>
            <a:xfrm>
              <a:off x="374988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B1A2A3B-1911-4271-BA4C-B759F03BACB9}"/>
                </a:ext>
              </a:extLst>
            </p:cNvPr>
            <p:cNvSpPr/>
            <p:nvPr/>
          </p:nvSpPr>
          <p:spPr>
            <a:xfrm>
              <a:off x="428945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DA6A7014-237D-499B-8869-6732D2AF6C4E}"/>
                </a:ext>
              </a:extLst>
            </p:cNvPr>
            <p:cNvSpPr/>
            <p:nvPr/>
          </p:nvSpPr>
          <p:spPr>
            <a:xfrm>
              <a:off x="484171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510F6A09-CDB3-4B5B-BAE3-5DD2734FB184}"/>
                </a:ext>
              </a:extLst>
            </p:cNvPr>
            <p:cNvSpPr/>
            <p:nvPr/>
          </p:nvSpPr>
          <p:spPr>
            <a:xfrm>
              <a:off x="539398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DD604E8-0DE9-456A-A964-AC96F305FC71}"/>
                </a:ext>
              </a:extLst>
            </p:cNvPr>
            <p:cNvSpPr/>
            <p:nvPr/>
          </p:nvSpPr>
          <p:spPr>
            <a:xfrm>
              <a:off x="594624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352CC50-C5C3-446B-AEA8-F34E6D67DA60}"/>
                </a:ext>
              </a:extLst>
            </p:cNvPr>
            <p:cNvSpPr/>
            <p:nvPr/>
          </p:nvSpPr>
          <p:spPr>
            <a:xfrm>
              <a:off x="649851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08122B4B-4BFE-49CE-BD02-3A866B6888F8}"/>
                </a:ext>
              </a:extLst>
            </p:cNvPr>
            <p:cNvSpPr/>
            <p:nvPr/>
          </p:nvSpPr>
          <p:spPr>
            <a:xfrm>
              <a:off x="705077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9D855D0-1FC7-4AA1-9739-1C6204782AD2}"/>
                </a:ext>
              </a:extLst>
            </p:cNvPr>
            <p:cNvSpPr/>
            <p:nvPr/>
          </p:nvSpPr>
          <p:spPr>
            <a:xfrm>
              <a:off x="760304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08D5B9F-9A4A-4308-9298-9017C2AAECF8}"/>
                </a:ext>
              </a:extLst>
            </p:cNvPr>
            <p:cNvSpPr/>
            <p:nvPr/>
          </p:nvSpPr>
          <p:spPr>
            <a:xfrm>
              <a:off x="8155306" y="483359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B8C43BDB-B2ED-44CF-9E1D-8C69A2D2EFE9}"/>
                </a:ext>
              </a:extLst>
            </p:cNvPr>
            <p:cNvSpPr/>
            <p:nvPr/>
          </p:nvSpPr>
          <p:spPr>
            <a:xfrm>
              <a:off x="8707571" y="483359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EEC16B29-9DF5-4C84-A5AF-D558F3647173}"/>
                </a:ext>
              </a:extLst>
            </p:cNvPr>
            <p:cNvSpPr/>
            <p:nvPr/>
          </p:nvSpPr>
          <p:spPr>
            <a:xfrm>
              <a:off x="925983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BA38AB50-B090-4AD2-8588-411913670955}"/>
                </a:ext>
              </a:extLst>
            </p:cNvPr>
            <p:cNvSpPr/>
            <p:nvPr/>
          </p:nvSpPr>
          <p:spPr>
            <a:xfrm>
              <a:off x="981210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7E12CB16-C613-4934-8A0D-264CB461AC39}"/>
                </a:ext>
              </a:extLst>
            </p:cNvPr>
            <p:cNvSpPr/>
            <p:nvPr/>
          </p:nvSpPr>
          <p:spPr>
            <a:xfrm>
              <a:off x="10364366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53A8E24-030E-4BE2-B9CF-E808DA0FB885}"/>
                </a:ext>
              </a:extLst>
            </p:cNvPr>
            <p:cNvSpPr/>
            <p:nvPr/>
          </p:nvSpPr>
          <p:spPr>
            <a:xfrm>
              <a:off x="10916631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7766E1E3-CDC7-46FA-B317-9B5994CC3745}"/>
                </a:ext>
              </a:extLst>
            </p:cNvPr>
            <p:cNvSpPr/>
            <p:nvPr/>
          </p:nvSpPr>
          <p:spPr>
            <a:xfrm>
              <a:off x="11468900" y="483359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CE1FD05B-7579-4EFC-97C5-666CFD922EBB}"/>
                </a:ext>
              </a:extLst>
            </p:cNvPr>
            <p:cNvSpPr/>
            <p:nvPr/>
          </p:nvSpPr>
          <p:spPr>
            <a:xfrm>
              <a:off x="374988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8AD090C1-11C6-4380-B3B5-B4370EAB7041}"/>
                </a:ext>
              </a:extLst>
            </p:cNvPr>
            <p:cNvSpPr/>
            <p:nvPr/>
          </p:nvSpPr>
          <p:spPr>
            <a:xfrm>
              <a:off x="428945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8532B48A-B545-4D39-AD5F-8EA56ECC2C6A}"/>
                </a:ext>
              </a:extLst>
            </p:cNvPr>
            <p:cNvSpPr/>
            <p:nvPr/>
          </p:nvSpPr>
          <p:spPr>
            <a:xfrm>
              <a:off x="484171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4E7FAD8E-8729-492E-83C1-9D0F1214BD13}"/>
                </a:ext>
              </a:extLst>
            </p:cNvPr>
            <p:cNvSpPr/>
            <p:nvPr/>
          </p:nvSpPr>
          <p:spPr>
            <a:xfrm>
              <a:off x="539398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F1C5555-87D4-4E51-8B0A-3BE589125075}"/>
                </a:ext>
              </a:extLst>
            </p:cNvPr>
            <p:cNvSpPr/>
            <p:nvPr/>
          </p:nvSpPr>
          <p:spPr>
            <a:xfrm>
              <a:off x="594624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B615FC3-FB50-470C-B90C-5A97BA8CFAE5}"/>
                </a:ext>
              </a:extLst>
            </p:cNvPr>
            <p:cNvSpPr/>
            <p:nvPr/>
          </p:nvSpPr>
          <p:spPr>
            <a:xfrm>
              <a:off x="649851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9B2A49D6-F739-4D59-8DCE-753D6D439104}"/>
                </a:ext>
              </a:extLst>
            </p:cNvPr>
            <p:cNvSpPr/>
            <p:nvPr/>
          </p:nvSpPr>
          <p:spPr>
            <a:xfrm>
              <a:off x="705077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2039E34F-A580-44DD-8685-BBDD1CCE4377}"/>
                </a:ext>
              </a:extLst>
            </p:cNvPr>
            <p:cNvSpPr/>
            <p:nvPr/>
          </p:nvSpPr>
          <p:spPr>
            <a:xfrm>
              <a:off x="760304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5E87AF98-21D2-4CA5-B2CD-1447A032D859}"/>
                </a:ext>
              </a:extLst>
            </p:cNvPr>
            <p:cNvSpPr/>
            <p:nvPr/>
          </p:nvSpPr>
          <p:spPr>
            <a:xfrm>
              <a:off x="815530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36FB634B-D8DE-4A10-836C-E6CC93883FB2}"/>
                </a:ext>
              </a:extLst>
            </p:cNvPr>
            <p:cNvSpPr/>
            <p:nvPr/>
          </p:nvSpPr>
          <p:spPr>
            <a:xfrm>
              <a:off x="8707571" y="5297869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CC4F9A8B-9BD6-405B-A42F-E340B9438505}"/>
                </a:ext>
              </a:extLst>
            </p:cNvPr>
            <p:cNvSpPr/>
            <p:nvPr/>
          </p:nvSpPr>
          <p:spPr>
            <a:xfrm>
              <a:off x="9259836" y="5297869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989501A1-ECC8-4E66-9D19-DFA413023677}"/>
                </a:ext>
              </a:extLst>
            </p:cNvPr>
            <p:cNvSpPr/>
            <p:nvPr/>
          </p:nvSpPr>
          <p:spPr>
            <a:xfrm>
              <a:off x="981210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C83839E5-D895-43C3-92A3-1EB9A672AF24}"/>
                </a:ext>
              </a:extLst>
            </p:cNvPr>
            <p:cNvSpPr/>
            <p:nvPr/>
          </p:nvSpPr>
          <p:spPr>
            <a:xfrm>
              <a:off x="10364366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886C74C-9DF0-4B24-AF3E-CF4110D04E75}"/>
                </a:ext>
              </a:extLst>
            </p:cNvPr>
            <p:cNvSpPr/>
            <p:nvPr/>
          </p:nvSpPr>
          <p:spPr>
            <a:xfrm>
              <a:off x="10916631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2348272-FF7F-4B3C-A551-66EAD77C9E48}"/>
                </a:ext>
              </a:extLst>
            </p:cNvPr>
            <p:cNvSpPr/>
            <p:nvPr/>
          </p:nvSpPr>
          <p:spPr>
            <a:xfrm>
              <a:off x="11468900" y="5297869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1FDD8D1-5486-4ECF-95ED-3867E0D4952C}"/>
                </a:ext>
              </a:extLst>
            </p:cNvPr>
            <p:cNvSpPr/>
            <p:nvPr/>
          </p:nvSpPr>
          <p:spPr>
            <a:xfrm>
              <a:off x="3749886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E12CF87-DD73-4C9C-9EE5-44F15519F43E}"/>
                </a:ext>
              </a:extLst>
            </p:cNvPr>
            <p:cNvSpPr/>
            <p:nvPr/>
          </p:nvSpPr>
          <p:spPr>
            <a:xfrm>
              <a:off x="4291884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CB604E7-594F-4B47-860E-DDD6C6BC2F47}"/>
                </a:ext>
              </a:extLst>
            </p:cNvPr>
            <p:cNvSpPr/>
            <p:nvPr/>
          </p:nvSpPr>
          <p:spPr>
            <a:xfrm>
              <a:off x="4843962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B5B57D5E-763D-4C9B-9B6B-C8ECBB8C232B}"/>
                </a:ext>
              </a:extLst>
            </p:cNvPr>
            <p:cNvSpPr/>
            <p:nvPr/>
          </p:nvSpPr>
          <p:spPr>
            <a:xfrm>
              <a:off x="5396040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B853774D-E2D2-4B20-887E-FA7F3C59C4C7}"/>
                </a:ext>
              </a:extLst>
            </p:cNvPr>
            <p:cNvSpPr/>
            <p:nvPr/>
          </p:nvSpPr>
          <p:spPr>
            <a:xfrm>
              <a:off x="5948118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D5B80667-116E-4FAC-8ED9-5E2574163EAB}"/>
                </a:ext>
              </a:extLst>
            </p:cNvPr>
            <p:cNvSpPr/>
            <p:nvPr/>
          </p:nvSpPr>
          <p:spPr>
            <a:xfrm>
              <a:off x="6500196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2925B44D-A389-4E18-A783-C860FE5FD0A0}"/>
                </a:ext>
              </a:extLst>
            </p:cNvPr>
            <p:cNvSpPr/>
            <p:nvPr/>
          </p:nvSpPr>
          <p:spPr>
            <a:xfrm>
              <a:off x="7052274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D3569B47-984F-4D9A-AF1F-1A7661F54DAB}"/>
                </a:ext>
              </a:extLst>
            </p:cNvPr>
            <p:cNvSpPr/>
            <p:nvPr/>
          </p:nvSpPr>
          <p:spPr>
            <a:xfrm>
              <a:off x="7604352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D5647E3A-175C-4E26-9B28-DF4C3911D12F}"/>
                </a:ext>
              </a:extLst>
            </p:cNvPr>
            <p:cNvSpPr/>
            <p:nvPr/>
          </p:nvSpPr>
          <p:spPr>
            <a:xfrm>
              <a:off x="8156430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99C8EE7-9008-45B4-BA99-E49A3CEF28AB}"/>
                </a:ext>
              </a:extLst>
            </p:cNvPr>
            <p:cNvSpPr/>
            <p:nvPr/>
          </p:nvSpPr>
          <p:spPr>
            <a:xfrm>
              <a:off x="8708508" y="5762143"/>
              <a:ext cx="552000" cy="46469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D240E45A-79D2-44E1-B9CE-206CD1EB931E}"/>
                </a:ext>
              </a:extLst>
            </p:cNvPr>
            <p:cNvSpPr/>
            <p:nvPr/>
          </p:nvSpPr>
          <p:spPr>
            <a:xfrm>
              <a:off x="9260586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357035C4-FC3A-401B-8E73-3AB93716780E}"/>
                </a:ext>
              </a:extLst>
            </p:cNvPr>
            <p:cNvSpPr/>
            <p:nvPr/>
          </p:nvSpPr>
          <p:spPr>
            <a:xfrm>
              <a:off x="9812664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9FC27268-4546-42AF-A80F-CAEA09F5C49C}"/>
                </a:ext>
              </a:extLst>
            </p:cNvPr>
            <p:cNvSpPr/>
            <p:nvPr/>
          </p:nvSpPr>
          <p:spPr>
            <a:xfrm>
              <a:off x="10364742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88ACBFB0-F65D-4B73-A0E1-10611146008D}"/>
                </a:ext>
              </a:extLst>
            </p:cNvPr>
            <p:cNvSpPr/>
            <p:nvPr/>
          </p:nvSpPr>
          <p:spPr>
            <a:xfrm>
              <a:off x="10916820" y="5762143"/>
              <a:ext cx="552000" cy="464696"/>
            </a:xfrm>
            <a:prstGeom prst="rect">
              <a:avLst/>
            </a:prstGeom>
            <a:solidFill>
              <a:srgbClr val="D9D9D9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1E0DA789-39D8-4665-8DA6-3D396ED269F0}"/>
                </a:ext>
              </a:extLst>
            </p:cNvPr>
            <p:cNvSpPr/>
            <p:nvPr/>
          </p:nvSpPr>
          <p:spPr>
            <a:xfrm>
              <a:off x="11468900" y="5762143"/>
              <a:ext cx="552000" cy="464696"/>
            </a:xfrm>
            <a:prstGeom prst="rect">
              <a:avLst/>
            </a:prstGeom>
            <a:solidFill>
              <a:srgbClr val="76717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567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AC9CF0-E03B-4038-8106-9E85D4166867}"/>
              </a:ext>
            </a:extLst>
          </p:cNvPr>
          <p:cNvSpPr/>
          <p:nvPr/>
        </p:nvSpPr>
        <p:spPr>
          <a:xfrm>
            <a:off x="0" y="952291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06139B-1171-4E83-B71D-0D64F7C77313}"/>
              </a:ext>
            </a:extLst>
          </p:cNvPr>
          <p:cNvSpPr/>
          <p:nvPr/>
        </p:nvSpPr>
        <p:spPr>
          <a:xfrm>
            <a:off x="-4800" y="0"/>
            <a:ext cx="12196800" cy="952500"/>
          </a:xfrm>
          <a:prstGeom prst="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500" b="1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T-SA:</a:t>
            </a:r>
            <a:r>
              <a:rPr lang="en-US" altLang="ko-KR" sz="4000" b="1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3500" b="1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Weekly Progress</a:t>
            </a:r>
            <a:endParaRPr lang="ko-KR" altLang="en-US" sz="4000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E709A0-853A-4DCC-908E-0927D452C587}"/>
              </a:ext>
            </a:extLst>
          </p:cNvPr>
          <p:cNvSpPr txBox="1"/>
          <p:nvPr/>
        </p:nvSpPr>
        <p:spPr>
          <a:xfrm>
            <a:off x="3901338" y="629335"/>
            <a:ext cx="43797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조선일보명조" panose="02030304000000000000" pitchFamily="18" charset="-127"/>
              </a:rPr>
              <a:t>Twitter</a:t>
            </a:r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Keyword Search API based Tweet Analysis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ED58EB44-B6E7-4888-9B7B-8074FDC94142}"/>
              </a:ext>
            </a:extLst>
          </p:cNvPr>
          <p:cNvSpPr/>
          <p:nvPr/>
        </p:nvSpPr>
        <p:spPr>
          <a:xfrm>
            <a:off x="0" y="952500"/>
            <a:ext cx="12196800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B5A11B2F-DE0D-4A7A-B968-9D345256CA9B}"/>
              </a:ext>
            </a:extLst>
          </p:cNvPr>
          <p:cNvSpPr/>
          <p:nvPr/>
        </p:nvSpPr>
        <p:spPr>
          <a:xfrm>
            <a:off x="3049016" y="952500"/>
            <a:ext cx="3044952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D114ADF1-095A-4459-B3EB-A52E499A626A}"/>
              </a:ext>
            </a:extLst>
          </p:cNvPr>
          <p:cNvSpPr/>
          <p:nvPr/>
        </p:nvSpPr>
        <p:spPr>
          <a:xfrm>
            <a:off x="9165464" y="957040"/>
            <a:ext cx="3044952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C2B9653-FF0F-48B5-98B9-5F1AC1B714D4}"/>
              </a:ext>
            </a:extLst>
          </p:cNvPr>
          <p:cNvSpPr/>
          <p:nvPr/>
        </p:nvSpPr>
        <p:spPr>
          <a:xfrm>
            <a:off x="9209840" y="1032510"/>
            <a:ext cx="2880000" cy="2160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사진</a:t>
            </a:r>
          </a:p>
        </p:txBody>
      </p:sp>
      <p:pic>
        <p:nvPicPr>
          <p:cNvPr id="197" name="그림 196">
            <a:extLst>
              <a:ext uri="{FF2B5EF4-FFF2-40B4-BE49-F238E27FC236}">
                <a16:creationId xmlns:a16="http://schemas.microsoft.com/office/drawing/2014/main" id="{BEF856E7-33C7-4787-8F65-9E18A7C9C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256" y="1236576"/>
            <a:ext cx="2533400" cy="1955934"/>
          </a:xfrm>
          <a:prstGeom prst="rect">
            <a:avLst/>
          </a:prstGeom>
        </p:spPr>
      </p:pic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381AAA1-33F7-4F21-A9E1-3C9D890A503F}"/>
              </a:ext>
            </a:extLst>
          </p:cNvPr>
          <p:cNvSpPr/>
          <p:nvPr/>
        </p:nvSpPr>
        <p:spPr>
          <a:xfrm>
            <a:off x="3131492" y="1026045"/>
            <a:ext cx="2880000" cy="2160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사진</a:t>
            </a:r>
          </a:p>
        </p:txBody>
      </p:sp>
      <p:pic>
        <p:nvPicPr>
          <p:cNvPr id="219" name="그림 218">
            <a:extLst>
              <a:ext uri="{FF2B5EF4-FFF2-40B4-BE49-F238E27FC236}">
                <a16:creationId xmlns:a16="http://schemas.microsoft.com/office/drawing/2014/main" id="{4C76CB77-AD1A-47A4-A7CF-4D85B1E7D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35" y="1325414"/>
            <a:ext cx="2469314" cy="1860631"/>
          </a:xfrm>
          <a:prstGeom prst="rect">
            <a:avLst/>
          </a:prstGeom>
        </p:spPr>
      </p:pic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E1C71ED7-B816-4765-BAFD-A791664F1F1D}"/>
              </a:ext>
            </a:extLst>
          </p:cNvPr>
          <p:cNvSpPr/>
          <p:nvPr/>
        </p:nvSpPr>
        <p:spPr>
          <a:xfrm>
            <a:off x="0" y="952500"/>
            <a:ext cx="3044952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503AE6F9-5D13-49DF-8336-80B88B0D0A29}"/>
              </a:ext>
            </a:extLst>
          </p:cNvPr>
          <p:cNvSpPr/>
          <p:nvPr/>
        </p:nvSpPr>
        <p:spPr>
          <a:xfrm>
            <a:off x="120576" y="1027970"/>
            <a:ext cx="2880000" cy="2160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사진</a:t>
            </a: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89639C43-532D-43B1-B742-06BCF8F37B49}"/>
              </a:ext>
            </a:extLst>
          </p:cNvPr>
          <p:cNvSpPr/>
          <p:nvPr/>
        </p:nvSpPr>
        <p:spPr>
          <a:xfrm>
            <a:off x="120576" y="3182530"/>
            <a:ext cx="2880000" cy="360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Lee </a:t>
            </a:r>
            <a:r>
              <a:rPr lang="en-US" altLang="ko-KR" sz="15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SeokJune</a:t>
            </a:r>
            <a:endParaRPr lang="ko-KR" altLang="en-US" sz="15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5255337-9ADF-44B1-88E0-8476E6517912}"/>
              </a:ext>
            </a:extLst>
          </p:cNvPr>
          <p:cNvSpPr/>
          <p:nvPr/>
        </p:nvSpPr>
        <p:spPr>
          <a:xfrm>
            <a:off x="120576" y="3542530"/>
            <a:ext cx="2880000" cy="3240000"/>
          </a:xfrm>
          <a:prstGeom prst="rect">
            <a:avLst/>
          </a:prstGeom>
          <a:solidFill>
            <a:srgbClr val="296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문서 작성 및 수정</a:t>
            </a:r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HIVE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관련 자료 수집</a:t>
            </a:r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HIVE-</a:t>
            </a:r>
            <a:r>
              <a:rPr lang="en-US" altLang="ko-KR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RDB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연동 자료 수집</a:t>
            </a:r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37" name="그림 236">
            <a:extLst>
              <a:ext uri="{FF2B5EF4-FFF2-40B4-BE49-F238E27FC236}">
                <a16:creationId xmlns:a16="http://schemas.microsoft.com/office/drawing/2014/main" id="{BF30CB01-6DE2-48A7-A293-A1BFCE061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39" y="1329146"/>
            <a:ext cx="2351275" cy="1858824"/>
          </a:xfrm>
          <a:prstGeom prst="rect">
            <a:avLst/>
          </a:prstGeom>
        </p:spPr>
      </p:pic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BD365E87-834D-42DA-9C66-36BC5B3505DD}"/>
              </a:ext>
            </a:extLst>
          </p:cNvPr>
          <p:cNvSpPr/>
          <p:nvPr/>
        </p:nvSpPr>
        <p:spPr>
          <a:xfrm>
            <a:off x="6098032" y="952500"/>
            <a:ext cx="3044952" cy="5905500"/>
          </a:xfrm>
          <a:prstGeom prst="rect">
            <a:avLst/>
          </a:prstGeom>
          <a:solidFill>
            <a:srgbClr val="E3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B608EE8-4E26-4EF5-88A8-EEDE1EA67F43}"/>
              </a:ext>
            </a:extLst>
          </p:cNvPr>
          <p:cNvSpPr/>
          <p:nvPr/>
        </p:nvSpPr>
        <p:spPr>
          <a:xfrm>
            <a:off x="6167808" y="1027970"/>
            <a:ext cx="2880000" cy="2160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사진</a:t>
            </a:r>
          </a:p>
        </p:txBody>
      </p:sp>
      <p:pic>
        <p:nvPicPr>
          <p:cNvPr id="257" name="그림 256">
            <a:extLst>
              <a:ext uri="{FF2B5EF4-FFF2-40B4-BE49-F238E27FC236}">
                <a16:creationId xmlns:a16="http://schemas.microsoft.com/office/drawing/2014/main" id="{AD024457-3D2C-4270-A81F-CAA77DF8F2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22" y="1317941"/>
            <a:ext cx="2277213" cy="1870029"/>
          </a:xfrm>
          <a:prstGeom prst="rect">
            <a:avLst/>
          </a:prstGeom>
        </p:spPr>
      </p:pic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DE72471D-2C5E-4369-9AA0-692454ADDB6B}"/>
              </a:ext>
            </a:extLst>
          </p:cNvPr>
          <p:cNvSpPr/>
          <p:nvPr/>
        </p:nvSpPr>
        <p:spPr>
          <a:xfrm>
            <a:off x="3131492" y="3182530"/>
            <a:ext cx="2880000" cy="360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Lee </a:t>
            </a:r>
            <a:r>
              <a:rPr lang="en-US" altLang="ko-KR" sz="15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YunHyuck</a:t>
            </a:r>
            <a:endParaRPr lang="en-US" altLang="ko-KR" sz="15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AC8E9092-F87C-4CCD-8B23-98A0C4EB4611}"/>
              </a:ext>
            </a:extLst>
          </p:cNvPr>
          <p:cNvSpPr/>
          <p:nvPr/>
        </p:nvSpPr>
        <p:spPr>
          <a:xfrm>
            <a:off x="3131492" y="3542530"/>
            <a:ext cx="2880000" cy="3240000"/>
          </a:xfrm>
          <a:prstGeom prst="rect">
            <a:avLst/>
          </a:prstGeom>
          <a:solidFill>
            <a:srgbClr val="296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문서 작성 및 수정</a:t>
            </a:r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endParaRPr lang="ko-KR" altLang="en-US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MariaDB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자료 수집</a:t>
            </a:r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HIVE-</a:t>
            </a:r>
            <a:r>
              <a:rPr lang="en-US" altLang="ko-KR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RDB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연동 자료 수집</a:t>
            </a:r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endParaRPr lang="ko-KR" altLang="en-US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1117FA6F-E063-4AA5-9B89-8CE071804966}"/>
              </a:ext>
            </a:extLst>
          </p:cNvPr>
          <p:cNvSpPr/>
          <p:nvPr/>
        </p:nvSpPr>
        <p:spPr>
          <a:xfrm>
            <a:off x="6167808" y="3182530"/>
            <a:ext cx="2880000" cy="360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Bae </a:t>
            </a:r>
            <a:r>
              <a:rPr lang="en-US" altLang="ko-KR" sz="15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InGyu</a:t>
            </a:r>
            <a:endParaRPr lang="ko-KR" altLang="en-US" sz="15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ACF72FBE-54BF-4C8F-83C5-AA4F7DA6A4C7}"/>
              </a:ext>
            </a:extLst>
          </p:cNvPr>
          <p:cNvSpPr/>
          <p:nvPr/>
        </p:nvSpPr>
        <p:spPr>
          <a:xfrm>
            <a:off x="6167808" y="3542530"/>
            <a:ext cx="2880000" cy="3240000"/>
          </a:xfrm>
          <a:prstGeom prst="rect">
            <a:avLst/>
          </a:prstGeom>
          <a:solidFill>
            <a:srgbClr val="296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API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자료 수집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정리 및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간단한 예제 테스트</a:t>
            </a:r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발표 준비</a:t>
            </a:r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F6509C2C-D6A4-4D0D-B4B4-CA167012E2CA}"/>
              </a:ext>
            </a:extLst>
          </p:cNvPr>
          <p:cNvSpPr/>
          <p:nvPr/>
        </p:nvSpPr>
        <p:spPr>
          <a:xfrm>
            <a:off x="9209840" y="3182530"/>
            <a:ext cx="2880000" cy="360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Seo</a:t>
            </a:r>
            <a:r>
              <a:rPr lang="en-US" altLang="ko-KR" sz="1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5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JaeIck</a:t>
            </a:r>
            <a:endParaRPr lang="ko-KR" altLang="en-US" sz="15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3B482D8E-553E-4917-97D8-DBC7D4CB1D57}"/>
              </a:ext>
            </a:extLst>
          </p:cNvPr>
          <p:cNvSpPr/>
          <p:nvPr/>
        </p:nvSpPr>
        <p:spPr>
          <a:xfrm>
            <a:off x="9209840" y="3542530"/>
            <a:ext cx="2880000" cy="3240000"/>
          </a:xfrm>
          <a:prstGeom prst="rect">
            <a:avLst/>
          </a:prstGeom>
          <a:solidFill>
            <a:srgbClr val="296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Twitter API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자료 수집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정리 및</a:t>
            </a:r>
            <a:r>
              <a:rPr lang="en-US" altLang="ko-KR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간단한 예제 테스트</a:t>
            </a:r>
            <a:endParaRPr lang="en-US" altLang="ko-KR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48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1C430D2-3353-4E54-8C26-9866F064E382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1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Team Introduction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Purpose of Development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3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Development Environment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4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Program Flowchart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 dirty="0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5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Development Schedule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endParaRPr lang="en-US" altLang="ko-KR" sz="1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 </a:t>
              </a:r>
              <a:r>
                <a:rPr lang="en-US" altLang="ko-KR" sz="4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6. T-SA:</a:t>
              </a:r>
              <a:r>
                <a:rPr lang="en-US" altLang="ko-KR" sz="3000" b="1">
                  <a:solidFill>
                    <a:schemeClr val="bg2">
                      <a:lumMod val="50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Weekly Progress</a:t>
              </a:r>
              <a:endParaRPr lang="en-US" altLang="ko-KR" sz="3000" b="1" dirty="0">
                <a:solidFill>
                  <a:schemeClr val="bg2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Contents</a:t>
              </a:r>
              <a:endParaRPr lang="ko-KR" altLang="en-US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99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292C3FF-DCF5-4804-9801-582727BD09A4}"/>
              </a:ext>
            </a:extLst>
          </p:cNvPr>
          <p:cNvSpPr txBox="1"/>
          <p:nvPr/>
        </p:nvSpPr>
        <p:spPr>
          <a:xfrm>
            <a:off x="678180" y="982980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Hadoop 1.2.1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0695A9-B092-4840-BF1E-1C291D70994A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891" y="1502664"/>
            <a:ext cx="5040000" cy="25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DDEAF12-A2A1-418E-BE1D-E46FDDD4D521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5" t="17646" r="56185" b="65621"/>
          <a:stretch/>
        </p:blipFill>
        <p:spPr>
          <a:xfrm>
            <a:off x="718109" y="1502664"/>
            <a:ext cx="5040000" cy="252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75C3EA-226E-48D5-A3F3-A02975C379A9}"/>
              </a:ext>
            </a:extLst>
          </p:cNvPr>
          <p:cNvSpPr txBox="1"/>
          <p:nvPr/>
        </p:nvSpPr>
        <p:spPr>
          <a:xfrm>
            <a:off x="6433891" y="982980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Hadoop 3.2.0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9BC292-FE04-4E71-AA26-7B42A0880B10}"/>
              </a:ext>
            </a:extLst>
          </p:cNvPr>
          <p:cNvSpPr/>
          <p:nvPr/>
        </p:nvSpPr>
        <p:spPr>
          <a:xfrm>
            <a:off x="339090" y="4519365"/>
            <a:ext cx="115138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 err="1">
                <a:latin typeface="NanumGothic"/>
              </a:rPr>
              <a:t>JobTracker</a:t>
            </a:r>
            <a:r>
              <a:rPr lang="en-US" altLang="ko-KR" sz="2000" dirty="0">
                <a:latin typeface="NanumGothic"/>
              </a:rPr>
              <a:t> - </a:t>
            </a:r>
            <a:r>
              <a:rPr lang="ko-KR" altLang="en-US" sz="2000" dirty="0">
                <a:latin typeface="NanumGothic"/>
              </a:rPr>
              <a:t>클러스터 전체의 리소스 관리</a:t>
            </a:r>
            <a:r>
              <a:rPr lang="en-US" altLang="ko-KR" sz="2000" dirty="0">
                <a:latin typeface="NanumGothic"/>
              </a:rPr>
              <a:t>, </a:t>
            </a:r>
            <a:r>
              <a:rPr lang="ko-KR" altLang="en-US" sz="2000" dirty="0" err="1">
                <a:latin typeface="NanumGothic"/>
              </a:rPr>
              <a:t>잡</a:t>
            </a:r>
            <a:r>
              <a:rPr lang="ko-KR" altLang="en-US" sz="2000" dirty="0">
                <a:latin typeface="NanumGothic"/>
              </a:rPr>
              <a:t> </a:t>
            </a:r>
            <a:r>
              <a:rPr lang="ko-KR" altLang="en-US" sz="2000" dirty="0" err="1">
                <a:latin typeface="NanumGothic"/>
              </a:rPr>
              <a:t>스케쥴링</a:t>
            </a:r>
            <a:r>
              <a:rPr lang="ko-KR" altLang="en-US" sz="2000" dirty="0">
                <a:latin typeface="NanumGothic"/>
              </a:rPr>
              <a:t> 및 모니터링 기능</a:t>
            </a:r>
            <a:r>
              <a:rPr lang="en-US" altLang="ko-KR" sz="2000" dirty="0">
                <a:latin typeface="NanumGothic"/>
              </a:rPr>
              <a:t> -&gt; </a:t>
            </a:r>
            <a:r>
              <a:rPr lang="en-US" altLang="ko-KR" sz="2000" b="1" dirty="0" err="1">
                <a:latin typeface="NanumGothic"/>
              </a:rPr>
              <a:t>ResourceManager</a:t>
            </a:r>
            <a:endParaRPr lang="en-US" altLang="ko-KR" sz="2000" b="1" dirty="0">
              <a:latin typeface="NanumGothic"/>
            </a:endParaRPr>
          </a:p>
          <a:p>
            <a:pPr fontAlgn="base"/>
            <a:endParaRPr lang="en-US" altLang="ko-KR" sz="2000" dirty="0">
              <a:solidFill>
                <a:srgbClr val="666666"/>
              </a:solidFill>
              <a:latin typeface="NanumGothic"/>
            </a:endParaRPr>
          </a:p>
          <a:p>
            <a:pPr fontAlgn="base"/>
            <a:r>
              <a:rPr lang="en-US" altLang="ko-KR" sz="2000" dirty="0" err="1">
                <a:latin typeface="NanumGothic"/>
              </a:rPr>
              <a:t>TaskTracker</a:t>
            </a:r>
            <a:r>
              <a:rPr lang="ko-KR" altLang="en-US" sz="2000" dirty="0">
                <a:latin typeface="NanumGothic"/>
              </a:rPr>
              <a:t> </a:t>
            </a:r>
            <a:r>
              <a:rPr lang="en-US" altLang="ko-KR" sz="2000" dirty="0">
                <a:latin typeface="NanumGothic"/>
              </a:rPr>
              <a:t>-</a:t>
            </a:r>
            <a:r>
              <a:rPr lang="ko-KR" altLang="en-US" sz="2000" dirty="0">
                <a:latin typeface="NanumGothic"/>
              </a:rPr>
              <a:t> </a:t>
            </a:r>
            <a:r>
              <a:rPr lang="en-US" altLang="ko-KR" sz="2000" dirty="0">
                <a:latin typeface="NanumGothic"/>
              </a:rPr>
              <a:t>slave node</a:t>
            </a:r>
            <a:r>
              <a:rPr lang="ko-KR" altLang="en-US" sz="2000" dirty="0">
                <a:latin typeface="NanumGothic"/>
              </a:rPr>
              <a:t>에서 </a:t>
            </a:r>
            <a:r>
              <a:rPr lang="en-US" altLang="ko-KR" sz="2000" dirty="0">
                <a:latin typeface="NanumGothic"/>
              </a:rPr>
              <a:t>map reduce</a:t>
            </a:r>
            <a:r>
              <a:rPr lang="ko-KR" altLang="en-US" sz="2000" dirty="0">
                <a:latin typeface="NanumGothic"/>
              </a:rPr>
              <a:t>작업을 수행</a:t>
            </a:r>
            <a:r>
              <a:rPr lang="en-US" altLang="ko-KR" sz="2000" dirty="0">
                <a:latin typeface="NanumGothic"/>
              </a:rPr>
              <a:t>  -&gt; </a:t>
            </a:r>
            <a:r>
              <a:rPr lang="en-US" altLang="ko-KR" sz="2000" b="1" dirty="0" err="1">
                <a:latin typeface="NanumGothic"/>
              </a:rPr>
              <a:t>NodeManager</a:t>
            </a:r>
            <a:endParaRPr lang="en-US" altLang="ko-KR" sz="2000" dirty="0"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169312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D55365-E16E-48AA-9312-3C5E64C184AA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99" y="1028969"/>
            <a:ext cx="10156945" cy="55473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748A65-0BCB-43F0-9FE9-EBC61B890E9F}"/>
              </a:ext>
            </a:extLst>
          </p:cNvPr>
          <p:cNvSpPr txBox="1"/>
          <p:nvPr/>
        </p:nvSpPr>
        <p:spPr>
          <a:xfrm>
            <a:off x="1056000" y="53963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Sqoop</a:t>
            </a:r>
            <a:r>
              <a:rPr lang="ko-KR" altLang="en-US" b="1" dirty="0"/>
              <a:t> 실행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F19002F-C794-4E08-8B18-3796421802D5}"/>
              </a:ext>
            </a:extLst>
          </p:cNvPr>
          <p:cNvCxnSpPr/>
          <p:nvPr/>
        </p:nvCxnSpPr>
        <p:spPr>
          <a:xfrm>
            <a:off x="2697017" y="1477818"/>
            <a:ext cx="9236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351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CED1A1-BF4F-4804-8186-8215E641A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17" b="43061"/>
          <a:stretch/>
        </p:blipFill>
        <p:spPr>
          <a:xfrm>
            <a:off x="313287" y="1533610"/>
            <a:ext cx="5760000" cy="50103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B2CFEA-23E4-4E1F-BF19-5974C08888BC}"/>
              </a:ext>
            </a:extLst>
          </p:cNvPr>
          <p:cNvSpPr txBox="1"/>
          <p:nvPr/>
        </p:nvSpPr>
        <p:spPr>
          <a:xfrm>
            <a:off x="313287" y="489929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Sqoop</a:t>
            </a:r>
            <a:r>
              <a:rPr lang="ko-KR" altLang="en-US" b="1" dirty="0"/>
              <a:t> </a:t>
            </a:r>
            <a:r>
              <a:rPr lang="en-US" altLang="ko-KR" b="1" dirty="0"/>
              <a:t>Job</a:t>
            </a:r>
            <a:r>
              <a:rPr lang="ko-KR" altLang="en-US" b="1" dirty="0"/>
              <a:t> 실행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0A8AD3-C94A-4FF7-95CD-33EE201F93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80"/>
          <a:stretch/>
        </p:blipFill>
        <p:spPr>
          <a:xfrm>
            <a:off x="6118715" y="1533611"/>
            <a:ext cx="5760000" cy="501035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E8409B0-2883-4DC6-922A-D4CA84E970FE}"/>
              </a:ext>
            </a:extLst>
          </p:cNvPr>
          <p:cNvSpPr/>
          <p:nvPr/>
        </p:nvSpPr>
        <p:spPr>
          <a:xfrm>
            <a:off x="313287" y="919437"/>
            <a:ext cx="11266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</a:rPr>
              <a:t>sqoop</a:t>
            </a:r>
            <a:r>
              <a:rPr lang="en-US" altLang="ko-KR" dirty="0">
                <a:latin typeface="맑은 고딕" panose="020B0503020000020004" pitchFamily="50" charset="-127"/>
              </a:rPr>
              <a:t> import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--connect "</a:t>
            </a:r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jdbc:mysql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://localhost/</a:t>
            </a:r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yunhyuck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"</a:t>
            </a:r>
            <a:r>
              <a:rPr lang="en-US" altLang="ko-KR" dirty="0">
                <a:latin typeface="맑은 고딕" panose="020B0503020000020004" pitchFamily="50" charset="-127"/>
              </a:rPr>
              <a:t> --username </a:t>
            </a:r>
            <a:r>
              <a:rPr lang="en-US" altLang="ko-KR" dirty="0" err="1">
                <a:latin typeface="맑은 고딕" panose="020B0503020000020004" pitchFamily="50" charset="-127"/>
              </a:rPr>
              <a:t>yunhyuck</a:t>
            </a:r>
            <a:r>
              <a:rPr lang="en-US" altLang="ko-KR" dirty="0">
                <a:latin typeface="맑은 고딕" panose="020B0503020000020004" pitchFamily="50" charset="-127"/>
              </a:rPr>
              <a:t> -P --table “test" -m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50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819B41-D1E6-4885-880B-BB1321C3C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87" y="1594154"/>
            <a:ext cx="8892540" cy="3174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A1F86-344E-403C-AEFB-45A39DDFEFE0}"/>
              </a:ext>
            </a:extLst>
          </p:cNvPr>
          <p:cNvSpPr txBox="1"/>
          <p:nvPr/>
        </p:nvSpPr>
        <p:spPr>
          <a:xfrm>
            <a:off x="791787" y="1188720"/>
            <a:ext cx="2323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http://localhost:9870/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16D21-19E2-4F16-8707-7ECA8A32ACEB}"/>
              </a:ext>
            </a:extLst>
          </p:cNvPr>
          <p:cNvSpPr txBox="1"/>
          <p:nvPr/>
        </p:nvSpPr>
        <p:spPr>
          <a:xfrm>
            <a:off x="791787" y="660175"/>
            <a:ext cx="3308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Sqoop Job </a:t>
            </a:r>
            <a:r>
              <a:rPr lang="ko-KR" altLang="en-US" sz="2400" b="1" dirty="0"/>
              <a:t>결과 확인</a:t>
            </a:r>
            <a:r>
              <a:rPr lang="en-US" altLang="ko-KR" sz="2400" b="1" dirty="0"/>
              <a:t>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06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C48136-EFAF-4EFD-86F0-0A4FD536D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39" y="821683"/>
            <a:ext cx="6739018" cy="60363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17A8144-FD3E-4DF0-8281-549D083FAA6D}"/>
              </a:ext>
            </a:extLst>
          </p:cNvPr>
          <p:cNvSpPr/>
          <p:nvPr/>
        </p:nvSpPr>
        <p:spPr>
          <a:xfrm>
            <a:off x="2959332" y="6284422"/>
            <a:ext cx="290945" cy="290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9B812-A5B2-45BD-B7A3-070D494DAFAC}"/>
              </a:ext>
            </a:extLst>
          </p:cNvPr>
          <p:cNvSpPr txBox="1"/>
          <p:nvPr/>
        </p:nvSpPr>
        <p:spPr>
          <a:xfrm>
            <a:off x="301336" y="186349"/>
            <a:ext cx="4033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Sqoop Job </a:t>
            </a:r>
            <a:r>
              <a:rPr lang="ko-KR" altLang="en-US" sz="2400" b="1" dirty="0"/>
              <a:t>상세 결과 확인</a:t>
            </a:r>
            <a:r>
              <a:rPr lang="en-US" altLang="ko-KR" sz="2400" b="1" dirty="0"/>
              <a:t>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8054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8AE5E1-EBE4-4FBE-A3A6-1B4C8E388BF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873BC0-F81B-4EBB-8B82-D7EDD6D639E8}"/>
                </a:ext>
              </a:extLst>
            </p:cNvPr>
            <p:cNvSpPr/>
            <p:nvPr/>
          </p:nvSpPr>
          <p:spPr>
            <a:xfrm>
              <a:off x="0" y="0"/>
              <a:ext cx="12192000" cy="3429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B1E4264-BD06-4D01-ADA9-BC87E177C101}"/>
                </a:ext>
              </a:extLst>
            </p:cNvPr>
            <p:cNvSpPr/>
            <p:nvPr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6EEC282-9289-470B-B4FE-CCE8F0A93531}"/>
                </a:ext>
              </a:extLst>
            </p:cNvPr>
            <p:cNvSpPr/>
            <p:nvPr/>
          </p:nvSpPr>
          <p:spPr>
            <a:xfrm>
              <a:off x="2571750" y="1590675"/>
              <a:ext cx="7048500" cy="3676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3B3ED9E-4B84-4CD6-B061-4EE76D506D9E}"/>
                </a:ext>
              </a:extLst>
            </p:cNvPr>
            <p:cNvSpPr/>
            <p:nvPr/>
          </p:nvSpPr>
          <p:spPr>
            <a:xfrm>
              <a:off x="2661600" y="1665000"/>
              <a:ext cx="6868800" cy="17640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Q &amp; A</a:t>
              </a:r>
              <a:endParaRPr lang="ko-KR" altLang="en-US" sz="10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AFA70D2-3E0D-4D12-ACE6-BE5A8B1F6E5C}"/>
                </a:ext>
              </a:extLst>
            </p:cNvPr>
            <p:cNvSpPr/>
            <p:nvPr/>
          </p:nvSpPr>
          <p:spPr>
            <a:xfrm>
              <a:off x="2661600" y="3429000"/>
              <a:ext cx="6868800" cy="172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Thank you.</a:t>
              </a:r>
              <a:endParaRPr lang="en-US" altLang="ko-KR" sz="2300" dirty="0">
                <a:solidFill>
                  <a:schemeClr val="tx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13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DFE21E3-0A37-4512-8A20-8DB4BF85D159}"/>
              </a:ext>
            </a:extLst>
          </p:cNvPr>
          <p:cNvGrpSpPr/>
          <p:nvPr/>
        </p:nvGrpSpPr>
        <p:grpSpPr>
          <a:xfrm>
            <a:off x="0" y="0"/>
            <a:ext cx="12210416" cy="6862540"/>
            <a:chOff x="0" y="0"/>
            <a:chExt cx="12210416" cy="68625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Team Introduction</a:t>
              </a:r>
              <a:endParaRPr lang="ko-KR" altLang="en-US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0E03569-1405-4C40-8D75-820E457525BB}"/>
                </a:ext>
              </a:extLst>
            </p:cNvPr>
            <p:cNvSpPr/>
            <p:nvPr/>
          </p:nvSpPr>
          <p:spPr>
            <a:xfrm>
              <a:off x="3049016" y="952500"/>
              <a:ext cx="3044952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08892E46-24CF-485E-AF1C-F8DC9022D197}"/>
                </a:ext>
              </a:extLst>
            </p:cNvPr>
            <p:cNvGrpSpPr/>
            <p:nvPr/>
          </p:nvGrpSpPr>
          <p:grpSpPr>
            <a:xfrm>
              <a:off x="9165464" y="957040"/>
              <a:ext cx="3044952" cy="5905500"/>
              <a:chOff x="9147048" y="952500"/>
              <a:chExt cx="3044952" cy="5905500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75D374E-0865-4B61-8FEA-6F94630E7777}"/>
                  </a:ext>
                </a:extLst>
              </p:cNvPr>
              <p:cNvGrpSpPr/>
              <p:nvPr/>
            </p:nvGrpSpPr>
            <p:grpSpPr>
              <a:xfrm>
                <a:off x="9147048" y="952500"/>
                <a:ext cx="3044952" cy="5905500"/>
                <a:chOff x="9147048" y="952500"/>
                <a:chExt cx="3044952" cy="5905500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E438AD1F-8072-43C5-B93B-D1D803610146}"/>
                    </a:ext>
                  </a:extLst>
                </p:cNvPr>
                <p:cNvSpPr/>
                <p:nvPr/>
              </p:nvSpPr>
              <p:spPr>
                <a:xfrm>
                  <a:off x="9147048" y="952500"/>
                  <a:ext cx="3044952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2998266C-1B2B-41F5-8F45-67A616CFA2E9}"/>
                    </a:ext>
                  </a:extLst>
                </p:cNvPr>
                <p:cNvSpPr/>
                <p:nvPr/>
              </p:nvSpPr>
              <p:spPr>
                <a:xfrm>
                  <a:off x="9191424" y="1027970"/>
                  <a:ext cx="2880000" cy="2160000"/>
                </a:xfrm>
                <a:prstGeom prst="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사진</a:t>
                  </a:r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081E0D64-E339-4EB5-AA1B-AE0799936E79}"/>
                    </a:ext>
                  </a:extLst>
                </p:cNvPr>
                <p:cNvSpPr/>
                <p:nvPr/>
              </p:nvSpPr>
              <p:spPr>
                <a:xfrm>
                  <a:off x="9191424" y="318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Name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E2EAD47F-4242-43F7-ABFC-6DA9D2F52CE3}"/>
                    </a:ext>
                  </a:extLst>
                </p:cNvPr>
                <p:cNvSpPr/>
                <p:nvPr/>
              </p:nvSpPr>
              <p:spPr>
                <a:xfrm>
                  <a:off x="10163424" y="318253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Seo</a:t>
                  </a:r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</a:t>
                  </a:r>
                  <a:r>
                    <a:rPr lang="en-US" altLang="ko-KR" sz="11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JaeIck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id="{63DD3687-4BA8-49ED-8400-37C76B535AE2}"/>
                    </a:ext>
                  </a:extLst>
                </p:cNvPr>
                <p:cNvSpPr/>
                <p:nvPr/>
              </p:nvSpPr>
              <p:spPr>
                <a:xfrm>
                  <a:off x="9191424" y="354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Student ID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BD9C9E9B-31DD-4CD7-8B58-B65B73D44FC1}"/>
                    </a:ext>
                  </a:extLst>
                </p:cNvPr>
                <p:cNvSpPr/>
                <p:nvPr/>
              </p:nvSpPr>
              <p:spPr>
                <a:xfrm>
                  <a:off x="10163424" y="354253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20144773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563AE6E8-A2C3-4C8F-9F58-070E4751EADD}"/>
                    </a:ext>
                  </a:extLst>
                </p:cNvPr>
                <p:cNvSpPr/>
                <p:nvPr/>
              </p:nvSpPr>
              <p:spPr>
                <a:xfrm>
                  <a:off x="9191424" y="390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Cell Phone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E89B2FCF-2060-45DA-8958-13A6309137BD}"/>
                    </a:ext>
                  </a:extLst>
                </p:cNvPr>
                <p:cNvSpPr/>
                <p:nvPr/>
              </p:nvSpPr>
              <p:spPr>
                <a:xfrm>
                  <a:off x="10163424" y="390253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010-2460-7617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26DA51D0-4C90-44FC-80FE-7C32DB5485B0}"/>
                    </a:ext>
                  </a:extLst>
                </p:cNvPr>
                <p:cNvSpPr/>
                <p:nvPr/>
              </p:nvSpPr>
              <p:spPr>
                <a:xfrm>
                  <a:off x="9191424" y="426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E-mail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21" name="직사각형 220">
                  <a:extLst>
                    <a:ext uri="{FF2B5EF4-FFF2-40B4-BE49-F238E27FC236}">
                      <a16:creationId xmlns:a16="http://schemas.microsoft.com/office/drawing/2014/main" id="{CEF5D431-38B5-4E4C-99F1-1837A1BFD612}"/>
                    </a:ext>
                  </a:extLst>
                </p:cNvPr>
                <p:cNvSpPr/>
                <p:nvPr/>
              </p:nvSpPr>
              <p:spPr>
                <a:xfrm>
                  <a:off x="10163424" y="426253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nero8879@naver.com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22" name="직사각형 221">
                  <a:extLst>
                    <a:ext uri="{FF2B5EF4-FFF2-40B4-BE49-F238E27FC236}">
                      <a16:creationId xmlns:a16="http://schemas.microsoft.com/office/drawing/2014/main" id="{CA37A26B-7C22-48FF-9AF2-B1E340943FA7}"/>
                    </a:ext>
                  </a:extLst>
                </p:cNvPr>
                <p:cNvSpPr/>
                <p:nvPr/>
              </p:nvSpPr>
              <p:spPr>
                <a:xfrm>
                  <a:off x="9191424" y="462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Major Lang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C597B51F-EFFB-47F5-B4F2-2FD8F186C6EC}"/>
                    </a:ext>
                  </a:extLst>
                </p:cNvPr>
                <p:cNvSpPr/>
                <p:nvPr/>
              </p:nvSpPr>
              <p:spPr>
                <a:xfrm>
                  <a:off x="10163424" y="462253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Python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3F781658-6CC5-4640-AE15-82C2C0EE832D}"/>
                    </a:ext>
                  </a:extLst>
                </p:cNvPr>
                <p:cNvSpPr/>
                <p:nvPr/>
              </p:nvSpPr>
              <p:spPr>
                <a:xfrm>
                  <a:off x="9191424" y="498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GitHub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9509AA62-9754-43B3-A977-9F5060D4E540}"/>
                    </a:ext>
                  </a:extLst>
                </p:cNvPr>
                <p:cNvSpPr/>
                <p:nvPr/>
              </p:nvSpPr>
              <p:spPr>
                <a:xfrm>
                  <a:off x="10163424" y="498253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https://</a:t>
                  </a:r>
                  <a:r>
                    <a:rPr lang="en-US" altLang="ko-KR" sz="1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github.com</a:t>
                  </a:r>
                  <a:r>
                    <a:rPr lang="en-US" altLang="ko-KR" sz="1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  <a:r>
                    <a:rPr lang="en-US" altLang="ko-KR" sz="1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nero8879</a:t>
                  </a:r>
                  <a:endPara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13634E6C-6E2A-410E-8DA4-813E28F19A7D}"/>
                    </a:ext>
                  </a:extLst>
                </p:cNvPr>
                <p:cNvSpPr/>
                <p:nvPr/>
              </p:nvSpPr>
              <p:spPr>
                <a:xfrm>
                  <a:off x="9191424" y="5342530"/>
                  <a:ext cx="972000" cy="144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Part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27" name="직사각형 226">
                  <a:extLst>
                    <a:ext uri="{FF2B5EF4-FFF2-40B4-BE49-F238E27FC236}">
                      <a16:creationId xmlns:a16="http://schemas.microsoft.com/office/drawing/2014/main" id="{35F323A1-BE79-4B74-965E-DDF697493E84}"/>
                    </a:ext>
                  </a:extLst>
                </p:cNvPr>
                <p:cNvSpPr/>
                <p:nvPr/>
              </p:nvSpPr>
              <p:spPr>
                <a:xfrm>
                  <a:off x="10163424" y="5342530"/>
                  <a:ext cx="1908000" cy="144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Twitter API </a:t>
                  </a:r>
                  <a:r>
                    <a:rPr lang="ko-KR" altLang="en-US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분석</a:t>
                  </a:r>
                  <a:endPara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  <a:p>
                  <a:pPr algn="ctr"/>
                  <a:r>
                    <a:rPr lang="en-US" altLang="ko-KR" sz="1100" dirty="0">
                      <a:solidFill>
                        <a:srgbClr val="FFFFFE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Visualization</a:t>
                  </a:r>
                </a:p>
              </p:txBody>
            </p:sp>
          </p:grp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C7477872-E5B1-41DB-AF44-2C13059C6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4840" y="1232036"/>
                <a:ext cx="2533400" cy="1955934"/>
              </a:xfrm>
              <a:prstGeom prst="rect">
                <a:avLst/>
              </a:prstGeom>
            </p:spPr>
          </p:pic>
        </p:grp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AE4B4D08-8948-4A96-BBB7-F2D8B92E0E43}"/>
                </a:ext>
              </a:extLst>
            </p:cNvPr>
            <p:cNvGrpSpPr/>
            <p:nvPr/>
          </p:nvGrpSpPr>
          <p:grpSpPr>
            <a:xfrm>
              <a:off x="3144192" y="1026045"/>
              <a:ext cx="2880000" cy="5751045"/>
              <a:chOff x="3144192" y="1026045"/>
              <a:chExt cx="2880000" cy="5751045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CA3950A9-19AE-4358-BAD9-D9C4DB143C38}"/>
                  </a:ext>
                </a:extLst>
              </p:cNvPr>
              <p:cNvGrpSpPr/>
              <p:nvPr/>
            </p:nvGrpSpPr>
            <p:grpSpPr>
              <a:xfrm>
                <a:off x="3144192" y="1026045"/>
                <a:ext cx="2880000" cy="5751045"/>
                <a:chOff x="3144192" y="1026045"/>
                <a:chExt cx="2880000" cy="5751045"/>
              </a:xfrm>
            </p:grpSpPr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6314F6FA-DC4B-40F0-BB3E-46EA33DED90B}"/>
                    </a:ext>
                  </a:extLst>
                </p:cNvPr>
                <p:cNvSpPr/>
                <p:nvPr/>
              </p:nvSpPr>
              <p:spPr>
                <a:xfrm>
                  <a:off x="4116192" y="317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Lee </a:t>
                  </a:r>
                  <a:r>
                    <a:rPr lang="en-US" altLang="ko-KR" sz="11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YunHyuck</a:t>
                  </a:r>
                  <a:endPara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D525B341-DEB2-49E6-983E-7908025BD257}"/>
                    </a:ext>
                  </a:extLst>
                </p:cNvPr>
                <p:cNvSpPr/>
                <p:nvPr/>
              </p:nvSpPr>
              <p:spPr>
                <a:xfrm>
                  <a:off x="4116192" y="353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20165062</a:t>
                  </a:r>
                </a:p>
              </p:txBody>
            </p:sp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EFD51F2A-4678-470D-81D0-B77709390665}"/>
                    </a:ext>
                  </a:extLst>
                </p:cNvPr>
                <p:cNvSpPr/>
                <p:nvPr/>
              </p:nvSpPr>
              <p:spPr>
                <a:xfrm>
                  <a:off x="4116192" y="389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010-4220-5134</a:t>
                  </a:r>
                </a:p>
              </p:txBody>
            </p:sp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5C208FAF-1859-4E9B-8AC4-8DC0D7194E13}"/>
                    </a:ext>
                  </a:extLst>
                </p:cNvPr>
                <p:cNvSpPr/>
                <p:nvPr/>
              </p:nvSpPr>
              <p:spPr>
                <a:xfrm>
                  <a:off x="4116192" y="425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leeyh5134@naver.com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10C73972-A5AF-46D3-80B6-CF590DDA575C}"/>
                    </a:ext>
                  </a:extLst>
                </p:cNvPr>
                <p:cNvSpPr/>
                <p:nvPr/>
              </p:nvSpPr>
              <p:spPr>
                <a:xfrm>
                  <a:off x="4116192" y="461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Python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8EA7A79C-8773-403A-9A4C-271CFE7B7AFE}"/>
                    </a:ext>
                  </a:extLst>
                </p:cNvPr>
                <p:cNvSpPr/>
                <p:nvPr/>
              </p:nvSpPr>
              <p:spPr>
                <a:xfrm>
                  <a:off x="4116192" y="497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https://</a:t>
                  </a:r>
                  <a:r>
                    <a:rPr lang="en-US" altLang="ko-KR" sz="1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github.com</a:t>
                  </a:r>
                  <a:r>
                    <a:rPr lang="en-US" altLang="ko-KR" sz="1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  <a:r>
                    <a:rPr lang="en-US" altLang="ko-KR" sz="1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yunhyuck</a:t>
                  </a:r>
                  <a:endPara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B6DF8A49-377E-4623-903B-292052F55ADF}"/>
                    </a:ext>
                  </a:extLst>
                </p:cNvPr>
                <p:cNvSpPr/>
                <p:nvPr/>
              </p:nvSpPr>
              <p:spPr>
                <a:xfrm>
                  <a:off x="4116192" y="5337090"/>
                  <a:ext cx="1908000" cy="144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DB and File System </a:t>
                  </a:r>
                  <a:r>
                    <a:rPr lang="ko-KR" altLang="en-US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구축</a:t>
                  </a:r>
                </a:p>
                <a:p>
                  <a:pPr algn="ctr"/>
                  <a:r>
                    <a:rPr lang="en-US" altLang="ko-KR" sz="11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HDFS</a:t>
                  </a:r>
                  <a:endPara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Reduce</a:t>
                  </a:r>
                </a:p>
              </p:txBody>
            </p:sp>
            <p:sp>
              <p:nvSpPr>
                <p:cNvPr id="197" name="직사각형 196">
                  <a:extLst>
                    <a:ext uri="{FF2B5EF4-FFF2-40B4-BE49-F238E27FC236}">
                      <a16:creationId xmlns:a16="http://schemas.microsoft.com/office/drawing/2014/main" id="{B4E24280-20C7-4E9C-A569-19FFCD5D5C70}"/>
                    </a:ext>
                  </a:extLst>
                </p:cNvPr>
                <p:cNvSpPr/>
                <p:nvPr/>
              </p:nvSpPr>
              <p:spPr>
                <a:xfrm>
                  <a:off x="3144192" y="1026045"/>
                  <a:ext cx="2880000" cy="2160000"/>
                </a:xfrm>
                <a:prstGeom prst="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사진</a:t>
                  </a:r>
                </a:p>
              </p:txBody>
            </p:sp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AC499898-826C-4194-8719-46BE2A796310}"/>
                    </a:ext>
                  </a:extLst>
                </p:cNvPr>
                <p:cNvSpPr/>
                <p:nvPr/>
              </p:nvSpPr>
              <p:spPr>
                <a:xfrm>
                  <a:off x="3144192" y="317709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Name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0" name="직사각형 199">
                  <a:extLst>
                    <a:ext uri="{FF2B5EF4-FFF2-40B4-BE49-F238E27FC236}">
                      <a16:creationId xmlns:a16="http://schemas.microsoft.com/office/drawing/2014/main" id="{938E9AD9-46A5-4691-A9AA-0AF6DFC952F0}"/>
                    </a:ext>
                  </a:extLst>
                </p:cNvPr>
                <p:cNvSpPr/>
                <p:nvPr/>
              </p:nvSpPr>
              <p:spPr>
                <a:xfrm>
                  <a:off x="3144192" y="353709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Student ID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EA960E64-3F18-45BB-BD01-D862F608D330}"/>
                    </a:ext>
                  </a:extLst>
                </p:cNvPr>
                <p:cNvSpPr/>
                <p:nvPr/>
              </p:nvSpPr>
              <p:spPr>
                <a:xfrm>
                  <a:off x="3144192" y="389709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Cell Phone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EF4FF5BE-FBBF-42B7-81ED-8D111C03BA0A}"/>
                    </a:ext>
                  </a:extLst>
                </p:cNvPr>
                <p:cNvSpPr/>
                <p:nvPr/>
              </p:nvSpPr>
              <p:spPr>
                <a:xfrm>
                  <a:off x="3144192" y="425709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E-mail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D12DE7B1-77EE-492C-AF71-3DD388B223E6}"/>
                    </a:ext>
                  </a:extLst>
                </p:cNvPr>
                <p:cNvSpPr/>
                <p:nvPr/>
              </p:nvSpPr>
              <p:spPr>
                <a:xfrm>
                  <a:off x="3144192" y="461709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Major Lang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46972228-62B5-4269-ABCC-A2BD86072EB8}"/>
                    </a:ext>
                  </a:extLst>
                </p:cNvPr>
                <p:cNvSpPr/>
                <p:nvPr/>
              </p:nvSpPr>
              <p:spPr>
                <a:xfrm>
                  <a:off x="3144192" y="497709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GitHub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10" name="직사각형 209">
                  <a:extLst>
                    <a:ext uri="{FF2B5EF4-FFF2-40B4-BE49-F238E27FC236}">
                      <a16:creationId xmlns:a16="http://schemas.microsoft.com/office/drawing/2014/main" id="{6E3474E1-32DC-46F8-8C68-AC3B6B4D63A7}"/>
                    </a:ext>
                  </a:extLst>
                </p:cNvPr>
                <p:cNvSpPr/>
                <p:nvPr/>
              </p:nvSpPr>
              <p:spPr>
                <a:xfrm>
                  <a:off x="3144192" y="5337090"/>
                  <a:ext cx="972000" cy="144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Part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E3ADE62-DA82-4202-9F71-F903E3A3A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540" y="1325414"/>
                <a:ext cx="2469314" cy="1860631"/>
              </a:xfrm>
              <a:prstGeom prst="rect">
                <a:avLst/>
              </a:prstGeom>
            </p:spPr>
          </p:pic>
        </p:grpSp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CF8258FC-AB0D-488D-86B7-AAB0BC8C1EF7}"/>
                </a:ext>
              </a:extLst>
            </p:cNvPr>
            <p:cNvGrpSpPr/>
            <p:nvPr/>
          </p:nvGrpSpPr>
          <p:grpSpPr>
            <a:xfrm>
              <a:off x="0" y="952500"/>
              <a:ext cx="3044952" cy="5905500"/>
              <a:chOff x="0" y="952500"/>
              <a:chExt cx="3044952" cy="5905500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086F4C4-FAC3-4766-9408-4C2412A3D64E}"/>
                  </a:ext>
                </a:extLst>
              </p:cNvPr>
              <p:cNvGrpSpPr/>
              <p:nvPr/>
            </p:nvGrpSpPr>
            <p:grpSpPr>
              <a:xfrm>
                <a:off x="0" y="952500"/>
                <a:ext cx="3044952" cy="5905500"/>
                <a:chOff x="0" y="952500"/>
                <a:chExt cx="3044952" cy="5905500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8C1614C4-1FB4-4C32-8526-F265EA2AAD82}"/>
                    </a:ext>
                  </a:extLst>
                </p:cNvPr>
                <p:cNvSpPr/>
                <p:nvPr/>
              </p:nvSpPr>
              <p:spPr>
                <a:xfrm>
                  <a:off x="0" y="952500"/>
                  <a:ext cx="3044952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C044D670-3D7E-4121-8EE8-1BB8B8353053}"/>
                    </a:ext>
                  </a:extLst>
                </p:cNvPr>
                <p:cNvGrpSpPr/>
                <p:nvPr/>
              </p:nvGrpSpPr>
              <p:grpSpPr>
                <a:xfrm>
                  <a:off x="120576" y="1027970"/>
                  <a:ext cx="2880000" cy="5754560"/>
                  <a:chOff x="4182350" y="650987"/>
                  <a:chExt cx="2880000" cy="5754560"/>
                </a:xfrm>
              </p:grpSpPr>
              <p:sp>
                <p:nvSpPr>
                  <p:cNvPr id="86" name="직사각형 85">
                    <a:extLst>
                      <a:ext uri="{FF2B5EF4-FFF2-40B4-BE49-F238E27FC236}">
                        <a16:creationId xmlns:a16="http://schemas.microsoft.com/office/drawing/2014/main" id="{8ECB7186-EC48-425D-AF32-215FC1F4094E}"/>
                      </a:ext>
                    </a:extLst>
                  </p:cNvPr>
                  <p:cNvSpPr/>
                  <p:nvPr/>
                </p:nvSpPr>
                <p:spPr>
                  <a:xfrm>
                    <a:off x="4182350" y="650987"/>
                    <a:ext cx="2880000" cy="2160000"/>
                  </a:xfrm>
                  <a:prstGeom prst="rect">
                    <a:avLst/>
                  </a:prstGeom>
                  <a:solidFill>
                    <a:srgbClr val="333F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5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사진</a:t>
                    </a:r>
                  </a:p>
                </p:txBody>
              </p:sp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4216FAF6-2A64-48D6-A89F-FF16CF7D3F98}"/>
                      </a:ext>
                    </a:extLst>
                  </p:cNvPr>
                  <p:cNvSpPr/>
                  <p:nvPr/>
                </p:nvSpPr>
                <p:spPr>
                  <a:xfrm>
                    <a:off x="4182350" y="2805547"/>
                    <a:ext cx="972000" cy="36000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b="1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Name</a:t>
                    </a:r>
                    <a:endParaRPr lang="ko-KR" altLang="en-US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1520AA70-C2AC-47C3-BB5A-32E5D63DE679}"/>
                      </a:ext>
                    </a:extLst>
                  </p:cNvPr>
                  <p:cNvSpPr/>
                  <p:nvPr/>
                </p:nvSpPr>
                <p:spPr>
                  <a:xfrm>
                    <a:off x="5154350" y="2805547"/>
                    <a:ext cx="1908000" cy="360000"/>
                  </a:xfrm>
                  <a:prstGeom prst="rect">
                    <a:avLst/>
                  </a:prstGeom>
                  <a:solidFill>
                    <a:srgbClr val="21548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Lee </a:t>
                    </a:r>
                    <a:r>
                      <a:rPr lang="en-US" altLang="ko-KR" sz="1100" dirty="0" err="1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SeokJune</a:t>
                    </a:r>
                    <a:endParaRPr lang="ko-KR" altLang="en-US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32" name="직사각형 131">
                    <a:extLst>
                      <a:ext uri="{FF2B5EF4-FFF2-40B4-BE49-F238E27FC236}">
                        <a16:creationId xmlns:a16="http://schemas.microsoft.com/office/drawing/2014/main" id="{CE53ED45-EE77-43D9-AABB-211D0ED00742}"/>
                      </a:ext>
                    </a:extLst>
                  </p:cNvPr>
                  <p:cNvSpPr/>
                  <p:nvPr/>
                </p:nvSpPr>
                <p:spPr>
                  <a:xfrm>
                    <a:off x="4182350" y="3165547"/>
                    <a:ext cx="972000" cy="36000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b="1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Student ID</a:t>
                    </a:r>
                    <a:endParaRPr lang="ko-KR" altLang="en-US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33" name="직사각형 132">
                    <a:extLst>
                      <a:ext uri="{FF2B5EF4-FFF2-40B4-BE49-F238E27FC236}">
                        <a16:creationId xmlns:a16="http://schemas.microsoft.com/office/drawing/2014/main" id="{87FBDA81-D91E-4E3E-AD98-43C4A385B678}"/>
                      </a:ext>
                    </a:extLst>
                  </p:cNvPr>
                  <p:cNvSpPr/>
                  <p:nvPr/>
                </p:nvSpPr>
                <p:spPr>
                  <a:xfrm>
                    <a:off x="5154350" y="3165547"/>
                    <a:ext cx="1908000" cy="360000"/>
                  </a:xfrm>
                  <a:prstGeom prst="rect">
                    <a:avLst/>
                  </a:prstGeom>
                  <a:solidFill>
                    <a:srgbClr val="21548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20165072</a:t>
                    </a:r>
                    <a:endParaRPr lang="ko-KR" altLang="en-US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34" name="직사각형 133">
                    <a:extLst>
                      <a:ext uri="{FF2B5EF4-FFF2-40B4-BE49-F238E27FC236}">
                        <a16:creationId xmlns:a16="http://schemas.microsoft.com/office/drawing/2014/main" id="{E5E89239-96F0-44AB-9B90-FC66A6F53B3F}"/>
                      </a:ext>
                    </a:extLst>
                  </p:cNvPr>
                  <p:cNvSpPr/>
                  <p:nvPr/>
                </p:nvSpPr>
                <p:spPr>
                  <a:xfrm>
                    <a:off x="4182350" y="3525547"/>
                    <a:ext cx="972000" cy="36000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b="1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Cell Phone</a:t>
                    </a:r>
                    <a:endParaRPr lang="ko-KR" altLang="en-US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35" name="직사각형 134">
                    <a:extLst>
                      <a:ext uri="{FF2B5EF4-FFF2-40B4-BE49-F238E27FC236}">
                        <a16:creationId xmlns:a16="http://schemas.microsoft.com/office/drawing/2014/main" id="{CAA2A7F3-4820-47F7-B6D9-78716EAE6572}"/>
                      </a:ext>
                    </a:extLst>
                  </p:cNvPr>
                  <p:cNvSpPr/>
                  <p:nvPr/>
                </p:nvSpPr>
                <p:spPr>
                  <a:xfrm>
                    <a:off x="5154350" y="3525547"/>
                    <a:ext cx="1908000" cy="360000"/>
                  </a:xfrm>
                  <a:prstGeom prst="rect">
                    <a:avLst/>
                  </a:prstGeom>
                  <a:solidFill>
                    <a:srgbClr val="21548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010-4020-5717</a:t>
                    </a:r>
                    <a:endParaRPr lang="ko-KR" altLang="en-US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36" name="직사각형 135">
                    <a:extLst>
                      <a:ext uri="{FF2B5EF4-FFF2-40B4-BE49-F238E27FC236}">
                        <a16:creationId xmlns:a16="http://schemas.microsoft.com/office/drawing/2014/main" id="{1DD9E7FF-EA8B-4169-9E8C-94EFF497BEE3}"/>
                      </a:ext>
                    </a:extLst>
                  </p:cNvPr>
                  <p:cNvSpPr/>
                  <p:nvPr/>
                </p:nvSpPr>
                <p:spPr>
                  <a:xfrm>
                    <a:off x="4182350" y="3885547"/>
                    <a:ext cx="972000" cy="36000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b="1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E-mail</a:t>
                    </a:r>
                    <a:endParaRPr lang="ko-KR" altLang="en-US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37" name="직사각형 136">
                    <a:extLst>
                      <a:ext uri="{FF2B5EF4-FFF2-40B4-BE49-F238E27FC236}">
                        <a16:creationId xmlns:a16="http://schemas.microsoft.com/office/drawing/2014/main" id="{A250699D-6399-49C7-9B64-FD4F71DF2CC5}"/>
                      </a:ext>
                    </a:extLst>
                  </p:cNvPr>
                  <p:cNvSpPr/>
                  <p:nvPr/>
                </p:nvSpPr>
                <p:spPr>
                  <a:xfrm>
                    <a:off x="5154350" y="3885547"/>
                    <a:ext cx="1908000" cy="360000"/>
                  </a:xfrm>
                  <a:prstGeom prst="rect">
                    <a:avLst/>
                  </a:prstGeom>
                  <a:solidFill>
                    <a:srgbClr val="21548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 err="1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op2se1@gmail.com</a:t>
                    </a:r>
                    <a:endParaRPr lang="ko-KR" altLang="en-US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38" name="직사각형 137">
                    <a:extLst>
                      <a:ext uri="{FF2B5EF4-FFF2-40B4-BE49-F238E27FC236}">
                        <a16:creationId xmlns:a16="http://schemas.microsoft.com/office/drawing/2014/main" id="{2C676D5A-CBA0-48AF-9A0A-0ED76ABA2D3A}"/>
                      </a:ext>
                    </a:extLst>
                  </p:cNvPr>
                  <p:cNvSpPr/>
                  <p:nvPr/>
                </p:nvSpPr>
                <p:spPr>
                  <a:xfrm>
                    <a:off x="4182350" y="4245547"/>
                    <a:ext cx="972000" cy="36000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b="1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Major Lang</a:t>
                    </a:r>
                    <a:endParaRPr lang="ko-KR" altLang="en-US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39" name="직사각형 138">
                    <a:extLst>
                      <a:ext uri="{FF2B5EF4-FFF2-40B4-BE49-F238E27FC236}">
                        <a16:creationId xmlns:a16="http://schemas.microsoft.com/office/drawing/2014/main" id="{6AC28E32-F23F-4C79-933E-4D7B56C5C026}"/>
                      </a:ext>
                    </a:extLst>
                  </p:cNvPr>
                  <p:cNvSpPr/>
                  <p:nvPr/>
                </p:nvSpPr>
                <p:spPr>
                  <a:xfrm>
                    <a:off x="5154350" y="4245547"/>
                    <a:ext cx="1908000" cy="360000"/>
                  </a:xfrm>
                  <a:prstGeom prst="rect">
                    <a:avLst/>
                  </a:prstGeom>
                  <a:solidFill>
                    <a:srgbClr val="21548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Java</a:t>
                    </a:r>
                    <a:endParaRPr lang="ko-KR" altLang="en-US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40" name="직사각형 139">
                    <a:extLst>
                      <a:ext uri="{FF2B5EF4-FFF2-40B4-BE49-F238E27FC236}">
                        <a16:creationId xmlns:a16="http://schemas.microsoft.com/office/drawing/2014/main" id="{71450F15-1448-4704-BDA6-55C720B96860}"/>
                      </a:ext>
                    </a:extLst>
                  </p:cNvPr>
                  <p:cNvSpPr/>
                  <p:nvPr/>
                </p:nvSpPr>
                <p:spPr>
                  <a:xfrm>
                    <a:off x="4182350" y="4605547"/>
                    <a:ext cx="972000" cy="36000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b="1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GitHub</a:t>
                    </a:r>
                    <a:endParaRPr lang="ko-KR" altLang="en-US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41" name="직사각형 140">
                    <a:extLst>
                      <a:ext uri="{FF2B5EF4-FFF2-40B4-BE49-F238E27FC236}">
                        <a16:creationId xmlns:a16="http://schemas.microsoft.com/office/drawing/2014/main" id="{2B5CD68F-366C-45CD-8430-8D7D1558D92F}"/>
                      </a:ext>
                    </a:extLst>
                  </p:cNvPr>
                  <p:cNvSpPr/>
                  <p:nvPr/>
                </p:nvSpPr>
                <p:spPr>
                  <a:xfrm>
                    <a:off x="5154350" y="4605547"/>
                    <a:ext cx="1908000" cy="360000"/>
                  </a:xfrm>
                  <a:prstGeom prst="rect">
                    <a:avLst/>
                  </a:prstGeom>
                  <a:solidFill>
                    <a:srgbClr val="21548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https://</a:t>
                    </a:r>
                    <a:r>
                      <a:rPr lang="en-US" altLang="ko-KR" sz="1000" dirty="0" err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github.com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/</a:t>
                    </a:r>
                    <a:r>
                      <a:rPr lang="en-US" altLang="ko-KR" sz="1000" dirty="0" err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SeokJune</a:t>
                    </a:r>
                    <a:endParaRPr lang="en-US" altLang="ko-KR" sz="1000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42" name="직사각형 141">
                    <a:extLst>
                      <a:ext uri="{FF2B5EF4-FFF2-40B4-BE49-F238E27FC236}">
                        <a16:creationId xmlns:a16="http://schemas.microsoft.com/office/drawing/2014/main" id="{A8DE1A10-D5E7-4ACB-8884-D5BA63B5F2BD}"/>
                      </a:ext>
                    </a:extLst>
                  </p:cNvPr>
                  <p:cNvSpPr/>
                  <p:nvPr/>
                </p:nvSpPr>
                <p:spPr>
                  <a:xfrm>
                    <a:off x="4182350" y="4965547"/>
                    <a:ext cx="972000" cy="1440000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b="1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Part</a:t>
                    </a:r>
                    <a:endParaRPr lang="ko-KR" altLang="en-US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  <p:sp>
                <p:nvSpPr>
                  <p:cNvPr id="143" name="직사각형 142">
                    <a:extLst>
                      <a:ext uri="{FF2B5EF4-FFF2-40B4-BE49-F238E27FC236}">
                        <a16:creationId xmlns:a16="http://schemas.microsoft.com/office/drawing/2014/main" id="{DA7D0440-BEE1-455D-B3E2-1539454E8DB5}"/>
                      </a:ext>
                    </a:extLst>
                  </p:cNvPr>
                  <p:cNvSpPr/>
                  <p:nvPr/>
                </p:nvSpPr>
                <p:spPr>
                  <a:xfrm>
                    <a:off x="5154350" y="4965547"/>
                    <a:ext cx="1908000" cy="1440000"/>
                  </a:xfrm>
                  <a:prstGeom prst="rect">
                    <a:avLst/>
                  </a:prstGeom>
                  <a:solidFill>
                    <a:srgbClr val="21548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DB and File System </a:t>
                    </a:r>
                    <a:r>
                      <a:rPr lang="ko-KR" altLang="en-US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구축</a:t>
                    </a:r>
                    <a:endPara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  <a:p>
                    <a:pPr algn="ctr"/>
                    <a:r>
                      <a:rPr lang="en-US" altLang="ko-KR" sz="1100" dirty="0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Map/Reduce</a:t>
                    </a:r>
                  </a:p>
                  <a:p>
                    <a:pPr algn="ctr"/>
                    <a:endParaRPr lang="ko-KR" altLang="en-US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</p:grpSp>
          <p:pic>
            <p:nvPicPr>
              <p:cNvPr id="229" name="그림 228">
                <a:extLst>
                  <a:ext uri="{FF2B5EF4-FFF2-40B4-BE49-F238E27FC236}">
                    <a16:creationId xmlns:a16="http://schemas.microsoft.com/office/drawing/2014/main" id="{96E7B6A8-18E1-45D4-8128-B6E6BC7BE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939" y="1329146"/>
                <a:ext cx="2351275" cy="1858824"/>
              </a:xfrm>
              <a:prstGeom prst="rect">
                <a:avLst/>
              </a:prstGeom>
            </p:spPr>
          </p:pic>
        </p:grp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CACC8906-A784-4C53-B8F9-15C66D3BA81C}"/>
                </a:ext>
              </a:extLst>
            </p:cNvPr>
            <p:cNvGrpSpPr/>
            <p:nvPr/>
          </p:nvGrpSpPr>
          <p:grpSpPr>
            <a:xfrm>
              <a:off x="6098032" y="952500"/>
              <a:ext cx="3044952" cy="5905500"/>
              <a:chOff x="6098032" y="952500"/>
              <a:chExt cx="3044952" cy="590550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20B89ED3-8875-4605-A2FD-874C258070B0}"/>
                  </a:ext>
                </a:extLst>
              </p:cNvPr>
              <p:cNvGrpSpPr/>
              <p:nvPr/>
            </p:nvGrpSpPr>
            <p:grpSpPr>
              <a:xfrm>
                <a:off x="6098032" y="952500"/>
                <a:ext cx="3044952" cy="5905500"/>
                <a:chOff x="6098032" y="952500"/>
                <a:chExt cx="3044952" cy="5905500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D523757-F720-47D7-9327-9245B0305DC5}"/>
                    </a:ext>
                  </a:extLst>
                </p:cNvPr>
                <p:cNvSpPr/>
                <p:nvPr/>
              </p:nvSpPr>
              <p:spPr>
                <a:xfrm>
                  <a:off x="6098032" y="952500"/>
                  <a:ext cx="3044952" cy="5905500"/>
                </a:xfrm>
                <a:prstGeom prst="rect">
                  <a:avLst/>
                </a:prstGeom>
                <a:solidFill>
                  <a:srgbClr val="E3D9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1830DB12-E7F4-4D7D-AE14-696BC67202E6}"/>
                    </a:ext>
                  </a:extLst>
                </p:cNvPr>
                <p:cNvSpPr/>
                <p:nvPr/>
              </p:nvSpPr>
              <p:spPr>
                <a:xfrm>
                  <a:off x="6167808" y="1027970"/>
                  <a:ext cx="2880000" cy="2160000"/>
                </a:xfrm>
                <a:prstGeom prst="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5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사진</a:t>
                  </a: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9267321A-958D-4D3A-8F82-E2A9BD25144F}"/>
                    </a:ext>
                  </a:extLst>
                </p:cNvPr>
                <p:cNvSpPr/>
                <p:nvPr/>
              </p:nvSpPr>
              <p:spPr>
                <a:xfrm>
                  <a:off x="6167808" y="318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Name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55B38BC0-DEC6-415A-89D1-4E7888570CCF}"/>
                    </a:ext>
                  </a:extLst>
                </p:cNvPr>
                <p:cNvSpPr/>
                <p:nvPr/>
              </p:nvSpPr>
              <p:spPr>
                <a:xfrm>
                  <a:off x="6167808" y="354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Student ID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D86D1EA1-7136-422A-BEC0-A1F9B89F49AE}"/>
                    </a:ext>
                  </a:extLst>
                </p:cNvPr>
                <p:cNvSpPr/>
                <p:nvPr/>
              </p:nvSpPr>
              <p:spPr>
                <a:xfrm>
                  <a:off x="6167808" y="390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Cell Phone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EC00FAC8-64BA-44CA-AC61-1DBF878C9397}"/>
                    </a:ext>
                  </a:extLst>
                </p:cNvPr>
                <p:cNvSpPr/>
                <p:nvPr/>
              </p:nvSpPr>
              <p:spPr>
                <a:xfrm>
                  <a:off x="6167808" y="426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E-mail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906F281C-119D-4894-B83A-0185CBBCAF34}"/>
                    </a:ext>
                  </a:extLst>
                </p:cNvPr>
                <p:cNvSpPr/>
                <p:nvPr/>
              </p:nvSpPr>
              <p:spPr>
                <a:xfrm>
                  <a:off x="6167808" y="462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Major Lang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0FD5215D-EA41-4832-A7D7-BE12093774AF}"/>
                    </a:ext>
                  </a:extLst>
                </p:cNvPr>
                <p:cNvSpPr/>
                <p:nvPr/>
              </p:nvSpPr>
              <p:spPr>
                <a:xfrm>
                  <a:off x="6167808" y="4982530"/>
                  <a:ext cx="972000" cy="36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GitHub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B585AE09-4CB1-4F36-A8F4-D33C54C3807F}"/>
                    </a:ext>
                  </a:extLst>
                </p:cNvPr>
                <p:cNvSpPr/>
                <p:nvPr/>
              </p:nvSpPr>
              <p:spPr>
                <a:xfrm>
                  <a:off x="6167808" y="5342530"/>
                  <a:ext cx="972000" cy="144000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b="1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Part</a:t>
                  </a:r>
                  <a:endParaRPr lang="ko-KR" altLang="en-US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9" name="직사각형 198">
                  <a:extLst>
                    <a:ext uri="{FF2B5EF4-FFF2-40B4-BE49-F238E27FC236}">
                      <a16:creationId xmlns:a16="http://schemas.microsoft.com/office/drawing/2014/main" id="{4246BED7-3C1D-4646-8989-C0186B0AFD00}"/>
                    </a:ext>
                  </a:extLst>
                </p:cNvPr>
                <p:cNvSpPr/>
                <p:nvPr/>
              </p:nvSpPr>
              <p:spPr>
                <a:xfrm>
                  <a:off x="7139808" y="317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Bae </a:t>
                  </a:r>
                  <a:r>
                    <a:rPr lang="en-US" altLang="ko-KR" sz="11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InGyu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920A91FE-2B83-40D4-89E1-44F3909C1B8E}"/>
                    </a:ext>
                  </a:extLst>
                </p:cNvPr>
                <p:cNvSpPr/>
                <p:nvPr/>
              </p:nvSpPr>
              <p:spPr>
                <a:xfrm>
                  <a:off x="7139808" y="353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20165073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3" name="직사각형 202">
                  <a:extLst>
                    <a:ext uri="{FF2B5EF4-FFF2-40B4-BE49-F238E27FC236}">
                      <a16:creationId xmlns:a16="http://schemas.microsoft.com/office/drawing/2014/main" id="{5EE41DC7-0C0B-441E-9FC1-F6EB113C6690}"/>
                    </a:ext>
                  </a:extLst>
                </p:cNvPr>
                <p:cNvSpPr/>
                <p:nvPr/>
              </p:nvSpPr>
              <p:spPr>
                <a:xfrm>
                  <a:off x="7139808" y="389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010-4679-4968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E80D3C4E-CAEB-4C22-8AE0-ADB61A8532EC}"/>
                    </a:ext>
                  </a:extLst>
                </p:cNvPr>
                <p:cNvSpPr/>
                <p:nvPr/>
              </p:nvSpPr>
              <p:spPr>
                <a:xfrm>
                  <a:off x="7139808" y="425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happykkk789@naver.com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1C96676F-877E-4D63-8F4C-ED65FB881F75}"/>
                    </a:ext>
                  </a:extLst>
                </p:cNvPr>
                <p:cNvSpPr/>
                <p:nvPr/>
              </p:nvSpPr>
              <p:spPr>
                <a:xfrm>
                  <a:off x="7139808" y="461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Python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9" name="직사각형 208">
                  <a:extLst>
                    <a:ext uri="{FF2B5EF4-FFF2-40B4-BE49-F238E27FC236}">
                      <a16:creationId xmlns:a16="http://schemas.microsoft.com/office/drawing/2014/main" id="{337E31EE-263A-46CC-8ED9-DC07BA64A69B}"/>
                    </a:ext>
                  </a:extLst>
                </p:cNvPr>
                <p:cNvSpPr/>
                <p:nvPr/>
              </p:nvSpPr>
              <p:spPr>
                <a:xfrm>
                  <a:off x="7139808" y="4977090"/>
                  <a:ext cx="1908000" cy="36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https://</a:t>
                  </a:r>
                  <a:r>
                    <a:rPr lang="en-US" altLang="ko-KR" sz="1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github.com</a:t>
                  </a:r>
                  <a:r>
                    <a:rPr lang="en-US" altLang="ko-KR" sz="10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/</a:t>
                  </a:r>
                  <a:r>
                    <a:rPr lang="en-US" altLang="ko-KR" sz="100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BaeInGyu</a:t>
                  </a:r>
                  <a:endParaRPr lang="ko-KR" altLang="en-US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11" name="직사각형 210">
                  <a:extLst>
                    <a:ext uri="{FF2B5EF4-FFF2-40B4-BE49-F238E27FC236}">
                      <a16:creationId xmlns:a16="http://schemas.microsoft.com/office/drawing/2014/main" id="{FFBE2A2E-8777-4800-BE40-D55FD90AAF5D}"/>
                    </a:ext>
                  </a:extLst>
                </p:cNvPr>
                <p:cNvSpPr/>
                <p:nvPr/>
              </p:nvSpPr>
              <p:spPr>
                <a:xfrm>
                  <a:off x="7139808" y="5337090"/>
                  <a:ext cx="1908000" cy="1440000"/>
                </a:xfrm>
                <a:prstGeom prst="rect">
                  <a:avLst/>
                </a:prstGeom>
                <a:solidFill>
                  <a:srgbClr val="21548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Twitter API </a:t>
                  </a:r>
                  <a:r>
                    <a:rPr lang="ko-KR" altLang="en-US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분석</a:t>
                  </a:r>
                </a:p>
                <a:p>
                  <a:pPr algn="ctr"/>
                  <a:r>
                    <a:rPr lang="en-US" altLang="ko-KR" sz="11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Data I/O</a:t>
                  </a:r>
                  <a:endParaRPr lang="ko-KR" altLang="en-US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pic>
            <p:nvPicPr>
              <p:cNvPr id="231" name="그림 230">
                <a:extLst>
                  <a:ext uri="{FF2B5EF4-FFF2-40B4-BE49-F238E27FC236}">
                    <a16:creationId xmlns:a16="http://schemas.microsoft.com/office/drawing/2014/main" id="{BB5CB05D-FB18-4635-87DA-BCE7B5994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2322" y="1317941"/>
                <a:ext cx="2277213" cy="187002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8152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FDE982D-F36B-4E39-8B93-982669DFD0F1}"/>
              </a:ext>
            </a:extLst>
          </p:cNvPr>
          <p:cNvGrpSpPr/>
          <p:nvPr/>
        </p:nvGrpSpPr>
        <p:grpSpPr>
          <a:xfrm>
            <a:off x="-18416" y="-5106"/>
            <a:ext cx="12210416" cy="6862540"/>
            <a:chOff x="-18416" y="-5106"/>
            <a:chExt cx="12210416" cy="68625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-18416" y="947394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-18416" y="-5106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Team Introduction_w04</a:t>
              </a:r>
              <a:endParaRPr lang="ko-KR" altLang="en-US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887722" y="624229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D9DF2B6-A745-46FA-9807-83576FD3095A}"/>
                </a:ext>
              </a:extLst>
            </p:cNvPr>
            <p:cNvGrpSpPr/>
            <p:nvPr/>
          </p:nvGrpSpPr>
          <p:grpSpPr>
            <a:xfrm>
              <a:off x="9147048" y="951934"/>
              <a:ext cx="3044952" cy="5905500"/>
              <a:chOff x="9147048" y="951934"/>
              <a:chExt cx="3044952" cy="590550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438AD1F-8072-43C5-B93B-D1D803610146}"/>
                  </a:ext>
                </a:extLst>
              </p:cNvPr>
              <p:cNvSpPr/>
              <p:nvPr/>
            </p:nvSpPr>
            <p:spPr>
              <a:xfrm>
                <a:off x="9147048" y="95193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2998266C-1B2B-41F5-8F45-67A616CFA2E9}"/>
                  </a:ext>
                </a:extLst>
              </p:cNvPr>
              <p:cNvSpPr/>
              <p:nvPr/>
            </p:nvSpPr>
            <p:spPr>
              <a:xfrm>
                <a:off x="9191424" y="1027404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081E0D64-E339-4EB5-AA1B-AE0799936E79}"/>
                  </a:ext>
                </a:extLst>
              </p:cNvPr>
              <p:cNvSpPr/>
              <p:nvPr/>
            </p:nvSpPr>
            <p:spPr>
              <a:xfrm>
                <a:off x="9191424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E2EAD47F-4242-43F7-ABFC-6DA9D2F52CE3}"/>
                  </a:ext>
                </a:extLst>
              </p:cNvPr>
              <p:cNvSpPr/>
              <p:nvPr/>
            </p:nvSpPr>
            <p:spPr>
              <a:xfrm>
                <a:off x="10163424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Seo</a:t>
                </a:r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JaeIck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63DD3687-4BA8-49ED-8400-37C76B535AE2}"/>
                  </a:ext>
                </a:extLst>
              </p:cNvPr>
              <p:cNvSpPr/>
              <p:nvPr/>
            </p:nvSpPr>
            <p:spPr>
              <a:xfrm>
                <a:off x="9191424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BD9C9E9B-31DD-4CD7-8B58-B65B73D44FC1}"/>
                  </a:ext>
                </a:extLst>
              </p:cNvPr>
              <p:cNvSpPr/>
              <p:nvPr/>
            </p:nvSpPr>
            <p:spPr>
              <a:xfrm>
                <a:off x="10163424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20144773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563AE6E8-A2C3-4C8F-9F58-070E4751EADD}"/>
                  </a:ext>
                </a:extLst>
              </p:cNvPr>
              <p:cNvSpPr/>
              <p:nvPr/>
            </p:nvSpPr>
            <p:spPr>
              <a:xfrm>
                <a:off x="9191424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E89B2FCF-2060-45DA-8958-13A6309137BD}"/>
                  </a:ext>
                </a:extLst>
              </p:cNvPr>
              <p:cNvSpPr/>
              <p:nvPr/>
            </p:nvSpPr>
            <p:spPr>
              <a:xfrm>
                <a:off x="10163424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010-2460-7617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26DA51D0-4C90-44FC-80FE-7C32DB5485B0}"/>
                  </a:ext>
                </a:extLst>
              </p:cNvPr>
              <p:cNvSpPr/>
              <p:nvPr/>
            </p:nvSpPr>
            <p:spPr>
              <a:xfrm>
                <a:off x="9191424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CEF5D431-38B5-4E4C-99F1-1837A1BFD612}"/>
                  </a:ext>
                </a:extLst>
              </p:cNvPr>
              <p:cNvSpPr/>
              <p:nvPr/>
            </p:nvSpPr>
            <p:spPr>
              <a:xfrm>
                <a:off x="10163424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nero8879@naver.com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CA37A26B-7C22-48FF-9AF2-B1E340943FA7}"/>
                  </a:ext>
                </a:extLst>
              </p:cNvPr>
              <p:cNvSpPr/>
              <p:nvPr/>
            </p:nvSpPr>
            <p:spPr>
              <a:xfrm>
                <a:off x="9191424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C597B51F-EFFB-47F5-B4F2-2FD8F186C6EC}"/>
                  </a:ext>
                </a:extLst>
              </p:cNvPr>
              <p:cNvSpPr/>
              <p:nvPr/>
            </p:nvSpPr>
            <p:spPr>
              <a:xfrm>
                <a:off x="10163424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3F781658-6CC5-4640-AE15-82C2C0EE832D}"/>
                  </a:ext>
                </a:extLst>
              </p:cNvPr>
              <p:cNvSpPr/>
              <p:nvPr/>
            </p:nvSpPr>
            <p:spPr>
              <a:xfrm>
                <a:off x="9191424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9509AA62-9754-43B3-A977-9F5060D4E540}"/>
                  </a:ext>
                </a:extLst>
              </p:cNvPr>
              <p:cNvSpPr/>
              <p:nvPr/>
            </p:nvSpPr>
            <p:spPr>
              <a:xfrm>
                <a:off x="10163424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nero8879</a:t>
                </a:r>
                <a:endPara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13634E6C-6E2A-410E-8DA4-813E28F19A7D}"/>
                  </a:ext>
                </a:extLst>
              </p:cNvPr>
              <p:cNvSpPr/>
              <p:nvPr/>
            </p:nvSpPr>
            <p:spPr>
              <a:xfrm>
                <a:off x="9191424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35F323A1-BE79-4B74-965E-DDF697493E84}"/>
                  </a:ext>
                </a:extLst>
              </p:cNvPr>
              <p:cNvSpPr/>
              <p:nvPr/>
            </p:nvSpPr>
            <p:spPr>
              <a:xfrm>
                <a:off x="10163424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Twitter API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</a:t>
                </a:r>
                <a:r>
                  <a:rPr lang="en-US" altLang="ko-KR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 </a:t>
                </a:r>
                <a:r>
                  <a:rPr lang="ko-KR" altLang="en-US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 dirty="0">
                  <a:solidFill>
                    <a:srgbClr val="FFFFFE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C7477872-E5B1-41DB-AF44-2C13059C6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84840" y="1231470"/>
                <a:ext cx="2533400" cy="1955934"/>
              </a:xfrm>
              <a:prstGeom prst="rect">
                <a:avLst/>
              </a:prstGeom>
            </p:spPr>
          </p:pic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44C9751-B9A3-49C3-B5D4-FDBC87F62DA9}"/>
                </a:ext>
              </a:extLst>
            </p:cNvPr>
            <p:cNvGrpSpPr/>
            <p:nvPr/>
          </p:nvGrpSpPr>
          <p:grpSpPr>
            <a:xfrm>
              <a:off x="3030600" y="947394"/>
              <a:ext cx="3044952" cy="5905500"/>
              <a:chOff x="3030600" y="947394"/>
              <a:chExt cx="3044952" cy="59055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0E03569-1405-4C40-8D75-820E457525BB}"/>
                  </a:ext>
                </a:extLst>
              </p:cNvPr>
              <p:cNvSpPr/>
              <p:nvPr/>
            </p:nvSpPr>
            <p:spPr>
              <a:xfrm>
                <a:off x="3030600" y="94739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6314F6FA-DC4B-40F0-BB3E-46EA33DED90B}"/>
                  </a:ext>
                </a:extLst>
              </p:cNvPr>
              <p:cNvSpPr/>
              <p:nvPr/>
            </p:nvSpPr>
            <p:spPr>
              <a:xfrm>
                <a:off x="4097776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Lee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YunHyuck</a:t>
                </a:r>
                <a:endParaRPr lang="en-US" altLang="ko-KR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D525B341-DEB2-49E6-983E-7908025BD257}"/>
                  </a:ext>
                </a:extLst>
              </p:cNvPr>
              <p:cNvSpPr/>
              <p:nvPr/>
            </p:nvSpPr>
            <p:spPr>
              <a:xfrm>
                <a:off x="4097776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20165062</a:t>
                </a: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EFD51F2A-4678-470D-81D0-B77709390665}"/>
                  </a:ext>
                </a:extLst>
              </p:cNvPr>
              <p:cNvSpPr/>
              <p:nvPr/>
            </p:nvSpPr>
            <p:spPr>
              <a:xfrm>
                <a:off x="4097776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010-4220-5134</a:t>
                </a: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5C208FAF-1859-4E9B-8AC4-8DC0D7194E13}"/>
                  </a:ext>
                </a:extLst>
              </p:cNvPr>
              <p:cNvSpPr/>
              <p:nvPr/>
            </p:nvSpPr>
            <p:spPr>
              <a:xfrm>
                <a:off x="4097776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leeyh5134@naver.com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10C73972-A5AF-46D3-80B6-CF590DDA575C}"/>
                  </a:ext>
                </a:extLst>
              </p:cNvPr>
              <p:cNvSpPr/>
              <p:nvPr/>
            </p:nvSpPr>
            <p:spPr>
              <a:xfrm>
                <a:off x="4097776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8EA7A79C-8773-403A-9A4C-271CFE7B7AFE}"/>
                  </a:ext>
                </a:extLst>
              </p:cNvPr>
              <p:cNvSpPr/>
              <p:nvPr/>
            </p:nvSpPr>
            <p:spPr>
              <a:xfrm>
                <a:off x="4097776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yunhyuck</a:t>
                </a:r>
                <a:endPara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B6DF8A49-377E-4623-903B-292052F55ADF}"/>
                  </a:ext>
                </a:extLst>
              </p:cNvPr>
              <p:cNvSpPr/>
              <p:nvPr/>
            </p:nvSpPr>
            <p:spPr>
              <a:xfrm>
                <a:off x="4097776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Hadoop3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환경 구축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Hadoop, DB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연동 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 - Sqoop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환경 구축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Hadoop(Reduce)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endParaRPr lang="en-US" altLang="ko-KR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B4E24280-20C7-4E9C-A569-19FFCD5D5C70}"/>
                  </a:ext>
                </a:extLst>
              </p:cNvPr>
              <p:cNvSpPr/>
              <p:nvPr/>
            </p:nvSpPr>
            <p:spPr>
              <a:xfrm>
                <a:off x="3125776" y="1020939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AC499898-826C-4194-8719-46BE2A796310}"/>
                  </a:ext>
                </a:extLst>
              </p:cNvPr>
              <p:cNvSpPr/>
              <p:nvPr/>
            </p:nvSpPr>
            <p:spPr>
              <a:xfrm>
                <a:off x="3125776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938E9AD9-46A5-4691-A9AA-0AF6DFC952F0}"/>
                  </a:ext>
                </a:extLst>
              </p:cNvPr>
              <p:cNvSpPr/>
              <p:nvPr/>
            </p:nvSpPr>
            <p:spPr>
              <a:xfrm>
                <a:off x="3125776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EA960E64-3F18-45BB-BD01-D862F608D330}"/>
                  </a:ext>
                </a:extLst>
              </p:cNvPr>
              <p:cNvSpPr/>
              <p:nvPr/>
            </p:nvSpPr>
            <p:spPr>
              <a:xfrm>
                <a:off x="3125776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EF4FF5BE-FBBF-42B7-81ED-8D111C03BA0A}"/>
                  </a:ext>
                </a:extLst>
              </p:cNvPr>
              <p:cNvSpPr/>
              <p:nvPr/>
            </p:nvSpPr>
            <p:spPr>
              <a:xfrm>
                <a:off x="3125776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D12DE7B1-77EE-492C-AF71-3DD388B223E6}"/>
                  </a:ext>
                </a:extLst>
              </p:cNvPr>
              <p:cNvSpPr/>
              <p:nvPr/>
            </p:nvSpPr>
            <p:spPr>
              <a:xfrm>
                <a:off x="3125776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46972228-62B5-4269-ABCC-A2BD86072EB8}"/>
                  </a:ext>
                </a:extLst>
              </p:cNvPr>
              <p:cNvSpPr/>
              <p:nvPr/>
            </p:nvSpPr>
            <p:spPr>
              <a:xfrm>
                <a:off x="3125776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6E3474E1-32DC-46F8-8C68-AC3B6B4D63A7}"/>
                  </a:ext>
                </a:extLst>
              </p:cNvPr>
              <p:cNvSpPr/>
              <p:nvPr/>
            </p:nvSpPr>
            <p:spPr>
              <a:xfrm>
                <a:off x="3125776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E3ADE62-DA82-4202-9F71-F903E3A3A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0124" y="1320308"/>
                <a:ext cx="2469314" cy="1860631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53759C1-BD90-4946-8B9B-9ABC6C8E5B7B}"/>
                </a:ext>
              </a:extLst>
            </p:cNvPr>
            <p:cNvGrpSpPr/>
            <p:nvPr/>
          </p:nvGrpSpPr>
          <p:grpSpPr>
            <a:xfrm>
              <a:off x="-18416" y="947394"/>
              <a:ext cx="3044952" cy="5905500"/>
              <a:chOff x="-18416" y="947394"/>
              <a:chExt cx="3044952" cy="590550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C1614C4-1FB4-4C32-8526-F265EA2AAD82}"/>
                  </a:ext>
                </a:extLst>
              </p:cNvPr>
              <p:cNvSpPr/>
              <p:nvPr/>
            </p:nvSpPr>
            <p:spPr>
              <a:xfrm>
                <a:off x="-18416" y="94739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ECB7186-EC48-425D-AF32-215FC1F4094E}"/>
                  </a:ext>
                </a:extLst>
              </p:cNvPr>
              <p:cNvSpPr/>
              <p:nvPr/>
            </p:nvSpPr>
            <p:spPr>
              <a:xfrm>
                <a:off x="102160" y="1022864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216FAF6-2A64-48D6-A89F-FF16CF7D3F98}"/>
                  </a:ext>
                </a:extLst>
              </p:cNvPr>
              <p:cNvSpPr/>
              <p:nvPr/>
            </p:nvSpPr>
            <p:spPr>
              <a:xfrm>
                <a:off x="102160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1520AA70-C2AC-47C3-BB5A-32E5D63DE679}"/>
                  </a:ext>
                </a:extLst>
              </p:cNvPr>
              <p:cNvSpPr/>
              <p:nvPr/>
            </p:nvSpPr>
            <p:spPr>
              <a:xfrm>
                <a:off x="1074160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Lee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SeokJune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E53ED45-EE77-43D9-AABB-211D0ED00742}"/>
                  </a:ext>
                </a:extLst>
              </p:cNvPr>
              <p:cNvSpPr/>
              <p:nvPr/>
            </p:nvSpPr>
            <p:spPr>
              <a:xfrm>
                <a:off x="102160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87FBDA81-D91E-4E3E-AD98-43C4A385B678}"/>
                  </a:ext>
                </a:extLst>
              </p:cNvPr>
              <p:cNvSpPr/>
              <p:nvPr/>
            </p:nvSpPr>
            <p:spPr>
              <a:xfrm>
                <a:off x="1074160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20165072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E5E89239-96F0-44AB-9B90-FC66A6F53B3F}"/>
                  </a:ext>
                </a:extLst>
              </p:cNvPr>
              <p:cNvSpPr/>
              <p:nvPr/>
            </p:nvSpPr>
            <p:spPr>
              <a:xfrm>
                <a:off x="102160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CAA2A7F3-4820-47F7-B6D9-78716EAE6572}"/>
                  </a:ext>
                </a:extLst>
              </p:cNvPr>
              <p:cNvSpPr/>
              <p:nvPr/>
            </p:nvSpPr>
            <p:spPr>
              <a:xfrm>
                <a:off x="1074160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010-4020-5717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DD9E7FF-EA8B-4169-9E8C-94EFF497BEE3}"/>
                  </a:ext>
                </a:extLst>
              </p:cNvPr>
              <p:cNvSpPr/>
              <p:nvPr/>
            </p:nvSpPr>
            <p:spPr>
              <a:xfrm>
                <a:off x="102160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A250699D-6399-49C7-9B64-FD4F71DF2CC5}"/>
                  </a:ext>
                </a:extLst>
              </p:cNvPr>
              <p:cNvSpPr/>
              <p:nvPr/>
            </p:nvSpPr>
            <p:spPr>
              <a:xfrm>
                <a:off x="1074160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op2se1@gmail.com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2C676D5A-CBA0-48AF-9A0A-0ED76ABA2D3A}"/>
                  </a:ext>
                </a:extLst>
              </p:cNvPr>
              <p:cNvSpPr/>
              <p:nvPr/>
            </p:nvSpPr>
            <p:spPr>
              <a:xfrm>
                <a:off x="102160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AC28E32-F23F-4C79-933E-4D7B56C5C026}"/>
                  </a:ext>
                </a:extLst>
              </p:cNvPr>
              <p:cNvSpPr/>
              <p:nvPr/>
            </p:nvSpPr>
            <p:spPr>
              <a:xfrm>
                <a:off x="1074160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Java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71450F15-1448-4704-BDA6-55C720B96860}"/>
                  </a:ext>
                </a:extLst>
              </p:cNvPr>
              <p:cNvSpPr/>
              <p:nvPr/>
            </p:nvSpPr>
            <p:spPr>
              <a:xfrm>
                <a:off x="102160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2B5CD68F-366C-45CD-8430-8D7D1558D92F}"/>
                  </a:ext>
                </a:extLst>
              </p:cNvPr>
              <p:cNvSpPr/>
              <p:nvPr/>
            </p:nvSpPr>
            <p:spPr>
              <a:xfrm>
                <a:off x="1074160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SeokJune</a:t>
                </a:r>
                <a:endParaRPr lang="en-US" altLang="ko-KR" sz="10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8DE1A10-D5E7-4ACB-8884-D5BA63B5F2BD}"/>
                  </a:ext>
                </a:extLst>
              </p:cNvPr>
              <p:cNvSpPr/>
              <p:nvPr/>
            </p:nvSpPr>
            <p:spPr>
              <a:xfrm>
                <a:off x="102160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DA7D0440-BEE1-455D-B3E2-1539454E8DB5}"/>
                  </a:ext>
                </a:extLst>
              </p:cNvPr>
              <p:cNvSpPr/>
              <p:nvPr/>
            </p:nvSpPr>
            <p:spPr>
              <a:xfrm>
                <a:off x="1074160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MariaDB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환경 구축 및 관리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Hadoop(Map)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문서 작성 및 수정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29" name="그림 228">
                <a:extLst>
                  <a:ext uri="{FF2B5EF4-FFF2-40B4-BE49-F238E27FC236}">
                    <a16:creationId xmlns:a16="http://schemas.microsoft.com/office/drawing/2014/main" id="{96E7B6A8-18E1-45D4-8128-B6E6BC7BE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523" y="1324040"/>
                <a:ext cx="2351275" cy="1858824"/>
              </a:xfrm>
              <a:prstGeom prst="rect">
                <a:avLst/>
              </a:prstGeom>
            </p:spPr>
          </p:pic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60D8357-3CD3-4B2D-B876-7C438A3F9AC7}"/>
                </a:ext>
              </a:extLst>
            </p:cNvPr>
            <p:cNvGrpSpPr/>
            <p:nvPr/>
          </p:nvGrpSpPr>
          <p:grpSpPr>
            <a:xfrm>
              <a:off x="6079616" y="947394"/>
              <a:ext cx="3044952" cy="5905500"/>
              <a:chOff x="6079616" y="947394"/>
              <a:chExt cx="3044952" cy="59055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D523757-F720-47D7-9327-9245B0305DC5}"/>
                  </a:ext>
                </a:extLst>
              </p:cNvPr>
              <p:cNvSpPr/>
              <p:nvPr/>
            </p:nvSpPr>
            <p:spPr>
              <a:xfrm>
                <a:off x="6079616" y="947394"/>
                <a:ext cx="3044952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1830DB12-E7F4-4D7D-AE14-696BC67202E6}"/>
                  </a:ext>
                </a:extLst>
              </p:cNvPr>
              <p:cNvSpPr/>
              <p:nvPr/>
            </p:nvSpPr>
            <p:spPr>
              <a:xfrm>
                <a:off x="6149392" y="1022864"/>
                <a:ext cx="2880000" cy="2160000"/>
              </a:xfrm>
              <a:prstGeom prst="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사진</a:t>
                </a: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9267321A-958D-4D3A-8F82-E2A9BD25144F}"/>
                  </a:ext>
                </a:extLst>
              </p:cNvPr>
              <p:cNvSpPr/>
              <p:nvPr/>
            </p:nvSpPr>
            <p:spPr>
              <a:xfrm>
                <a:off x="6149392" y="318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Name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55B38BC0-DEC6-415A-89D1-4E7888570CCF}"/>
                  </a:ext>
                </a:extLst>
              </p:cNvPr>
              <p:cNvSpPr/>
              <p:nvPr/>
            </p:nvSpPr>
            <p:spPr>
              <a:xfrm>
                <a:off x="6149392" y="354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Student ID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D86D1EA1-7136-422A-BEC0-A1F9B89F49AE}"/>
                  </a:ext>
                </a:extLst>
              </p:cNvPr>
              <p:cNvSpPr/>
              <p:nvPr/>
            </p:nvSpPr>
            <p:spPr>
              <a:xfrm>
                <a:off x="6149392" y="390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Cell Phone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EC00FAC8-64BA-44CA-AC61-1DBF878C9397}"/>
                  </a:ext>
                </a:extLst>
              </p:cNvPr>
              <p:cNvSpPr/>
              <p:nvPr/>
            </p:nvSpPr>
            <p:spPr>
              <a:xfrm>
                <a:off x="6149392" y="426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E-mail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906F281C-119D-4894-B83A-0185CBBCAF34}"/>
                  </a:ext>
                </a:extLst>
              </p:cNvPr>
              <p:cNvSpPr/>
              <p:nvPr/>
            </p:nvSpPr>
            <p:spPr>
              <a:xfrm>
                <a:off x="6149392" y="4621964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Major Lang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0FD5215D-EA41-4832-A7D7-BE12093774AF}"/>
                  </a:ext>
                </a:extLst>
              </p:cNvPr>
              <p:cNvSpPr/>
              <p:nvPr/>
            </p:nvSpPr>
            <p:spPr>
              <a:xfrm>
                <a:off x="6149392" y="4982375"/>
                <a:ext cx="972000" cy="36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B585AE09-4CB1-4F36-A8F4-D33C54C3807F}"/>
                  </a:ext>
                </a:extLst>
              </p:cNvPr>
              <p:cNvSpPr/>
              <p:nvPr/>
            </p:nvSpPr>
            <p:spPr>
              <a:xfrm>
                <a:off x="6149392" y="5341964"/>
                <a:ext cx="972000" cy="1440000"/>
              </a:xfrm>
              <a:prstGeom prst="rect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Part</a:t>
                </a:r>
                <a:endParaRPr lang="ko-KR" altLang="en-US" sz="11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4246BED7-3C1D-4646-8989-C0186B0AFD00}"/>
                  </a:ext>
                </a:extLst>
              </p:cNvPr>
              <p:cNvSpPr/>
              <p:nvPr/>
            </p:nvSpPr>
            <p:spPr>
              <a:xfrm>
                <a:off x="7121392" y="318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Bae </a:t>
                </a:r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InGyu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920A91FE-2B83-40D4-89E1-44F3909C1B8E}"/>
                  </a:ext>
                </a:extLst>
              </p:cNvPr>
              <p:cNvSpPr/>
              <p:nvPr/>
            </p:nvSpPr>
            <p:spPr>
              <a:xfrm>
                <a:off x="7121392" y="354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20165073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5EE41DC7-0C0B-441E-9FC1-F6EB113C6690}"/>
                  </a:ext>
                </a:extLst>
              </p:cNvPr>
              <p:cNvSpPr/>
              <p:nvPr/>
            </p:nvSpPr>
            <p:spPr>
              <a:xfrm>
                <a:off x="7121392" y="390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010-4679-4968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E80D3C4E-CAEB-4C22-8AE0-ADB61A8532EC}"/>
                  </a:ext>
                </a:extLst>
              </p:cNvPr>
              <p:cNvSpPr/>
              <p:nvPr/>
            </p:nvSpPr>
            <p:spPr>
              <a:xfrm>
                <a:off x="7121392" y="426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happykkk789@naver.com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96676F-877E-4D63-8F4C-ED65FB881F75}"/>
                  </a:ext>
                </a:extLst>
              </p:cNvPr>
              <p:cNvSpPr/>
              <p:nvPr/>
            </p:nvSpPr>
            <p:spPr>
              <a:xfrm>
                <a:off x="7121392" y="4621964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Python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337E31EE-263A-46CC-8ED9-DC07BA64A69B}"/>
                  </a:ext>
                </a:extLst>
              </p:cNvPr>
              <p:cNvSpPr/>
              <p:nvPr/>
            </p:nvSpPr>
            <p:spPr>
              <a:xfrm>
                <a:off x="7121392" y="4982375"/>
                <a:ext cx="1908000" cy="36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https://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github.com</a:t>
                </a:r>
                <a:r>
                  <a:rPr lang="en-US" altLang="ko-KR" sz="1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r>
                  <a:rPr lang="en-US" altLang="ko-KR" sz="1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BaeInGyu</a:t>
                </a:r>
                <a:endParaRPr lang="ko-KR" altLang="en-US" sz="1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FFBE2A2E-8777-4800-BE40-D55FD90AAF5D}"/>
                  </a:ext>
                </a:extLst>
              </p:cNvPr>
              <p:cNvSpPr/>
              <p:nvPr/>
            </p:nvSpPr>
            <p:spPr>
              <a:xfrm>
                <a:off x="7121392" y="5341964"/>
                <a:ext cx="1908000" cy="1440000"/>
              </a:xfrm>
              <a:prstGeom prst="rect">
                <a:avLst/>
              </a:prstGeom>
              <a:solidFill>
                <a:srgbClr val="215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Python, DB </a:t>
                </a:r>
                <a:r>
                  <a:rPr lang="ko-KR" altLang="en-US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연동 구현</a:t>
                </a:r>
                <a:endParaRPr lang="en-US" altLang="ko-KR" sz="110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  <a:p>
                <a:r>
                  <a:rPr lang="en-US" altLang="ko-KR" sz="110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</a:t>
                </a:r>
                <a:r>
                  <a:rPr lang="en-US" altLang="ko-KR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Visualization </a:t>
                </a:r>
                <a:r>
                  <a:rPr lang="ko-KR" altLang="en-US" sz="1100">
                    <a:solidFill>
                      <a:srgbClr val="FFFFFE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구현</a:t>
                </a:r>
                <a:endParaRPr lang="ko-KR" altLang="en-US" sz="11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pic>
            <p:nvPicPr>
              <p:cNvPr id="231" name="그림 230">
                <a:extLst>
                  <a:ext uri="{FF2B5EF4-FFF2-40B4-BE49-F238E27FC236}">
                    <a16:creationId xmlns:a16="http://schemas.microsoft.com/office/drawing/2014/main" id="{BB5CB05D-FB18-4635-87DA-BCE7B5994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3906" y="1312835"/>
                <a:ext cx="2277213" cy="187002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3299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C192991-508F-4774-A045-5C61D88792A2}"/>
              </a:ext>
            </a:extLst>
          </p:cNvPr>
          <p:cNvGrpSpPr/>
          <p:nvPr/>
        </p:nvGrpSpPr>
        <p:grpSpPr>
          <a:xfrm>
            <a:off x="-4800" y="0"/>
            <a:ext cx="12196800" cy="6858000"/>
            <a:chOff x="-4800" y="0"/>
            <a:chExt cx="12196800" cy="685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F39B106-8944-435F-9AED-8A7B8231013D}"/>
                </a:ext>
              </a:extLst>
            </p:cNvPr>
            <p:cNvGrpSpPr/>
            <p:nvPr/>
          </p:nvGrpSpPr>
          <p:grpSpPr>
            <a:xfrm>
              <a:off x="-4800" y="0"/>
              <a:ext cx="12196800" cy="6858000"/>
              <a:chOff x="0" y="0"/>
              <a:chExt cx="12196800" cy="685800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9AC9CF0-E03B-4038-8106-9E85D4166867}"/>
                  </a:ext>
                </a:extLst>
              </p:cNvPr>
              <p:cNvSpPr/>
              <p:nvPr/>
            </p:nvSpPr>
            <p:spPr>
              <a:xfrm>
                <a:off x="0" y="952500"/>
                <a:ext cx="12196800" cy="5905500"/>
              </a:xfrm>
              <a:prstGeom prst="rect">
                <a:avLst/>
              </a:prstGeom>
              <a:solidFill>
                <a:srgbClr val="E3D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F06139B-1171-4E83-B71D-0D64F7C77313}"/>
                  </a:ext>
                </a:extLst>
              </p:cNvPr>
              <p:cNvSpPr/>
              <p:nvPr/>
            </p:nvSpPr>
            <p:spPr>
              <a:xfrm>
                <a:off x="0" y="0"/>
                <a:ext cx="12196800" cy="952500"/>
              </a:xfrm>
              <a:prstGeom prst="rect">
                <a:avLst/>
              </a:prstGeom>
              <a:solidFill>
                <a:srgbClr val="7A78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45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T-SA:</a:t>
                </a:r>
                <a:r>
                  <a:rPr lang="en-US" altLang="ko-KR" sz="40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3500" b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Purpose of Development</a:t>
                </a:r>
                <a:endParaRPr lang="en-US" altLang="ko-KR" sz="3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8E709A0-853A-4DCC-908E-0927D452C587}"/>
                  </a:ext>
                </a:extLst>
              </p:cNvPr>
              <p:cNvSpPr txBox="1"/>
              <p:nvPr/>
            </p:nvSpPr>
            <p:spPr>
              <a:xfrm>
                <a:off x="3906138" y="629335"/>
                <a:ext cx="437972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조선일보명조" panose="02030304000000000000" pitchFamily="18" charset="-127"/>
                  </a:rPr>
                  <a:t>Twitter</a:t>
                </a:r>
                <a:r>
                  <a:rPr lang="en-US" altLang="ko-KR" sz="1500" dirty="0">
                    <a:solidFill>
                      <a:schemeClr val="bg1">
                        <a:lumMod val="65000"/>
                      </a:schemeClr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 Keyword Search API based Tweet Analysis</a:t>
                </a: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50C28CD-80EA-4F48-B4ED-CFF253B3F541}"/>
                  </a:ext>
                </a:extLst>
              </p:cNvPr>
              <p:cNvSpPr/>
              <p:nvPr/>
            </p:nvSpPr>
            <p:spPr>
              <a:xfrm>
                <a:off x="180600" y="1448483"/>
                <a:ext cx="11830800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3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대한민국 지역 및 특정 기간에 사용된 키워드 트렌드 분석</a:t>
                </a: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72DC0B67-A28F-4DE2-AEBB-8E3AA07FB84A}"/>
                  </a:ext>
                </a:extLst>
              </p:cNvPr>
              <p:cNvSpPr/>
              <p:nvPr/>
            </p:nvSpPr>
            <p:spPr>
              <a:xfrm>
                <a:off x="180600" y="2811402"/>
                <a:ext cx="11830800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3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특정 인물의 트윗 스타일 분석</a:t>
                </a: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E24F2EEC-E64C-466E-8ED9-84059F1EA537}"/>
                  </a:ext>
                </a:extLst>
              </p:cNvPr>
              <p:cNvSpPr/>
              <p:nvPr/>
            </p:nvSpPr>
            <p:spPr>
              <a:xfrm>
                <a:off x="180600" y="4174321"/>
                <a:ext cx="11830800" cy="948452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3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638CAB8-4D03-4525-9E26-356021B5E620}"/>
                </a:ext>
              </a:extLst>
            </p:cNvPr>
            <p:cNvSpPr/>
            <p:nvPr/>
          </p:nvSpPr>
          <p:spPr>
            <a:xfrm>
              <a:off x="175800" y="5537240"/>
              <a:ext cx="11830800" cy="948452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30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05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64396BB-755A-4E88-A460-CFF3B63E0019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6230973-D125-44CB-914F-E31ED846595D}"/>
                </a:ext>
              </a:extLst>
            </p:cNvPr>
            <p:cNvGrpSpPr/>
            <p:nvPr/>
          </p:nvGrpSpPr>
          <p:grpSpPr>
            <a:xfrm>
              <a:off x="127000" y="2493309"/>
              <a:ext cx="11938000" cy="2823882"/>
              <a:chOff x="127000" y="2944360"/>
              <a:chExt cx="11938000" cy="2823882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AE01C5AB-169B-4FDA-96EA-44ED42863351}"/>
                  </a:ext>
                </a:extLst>
              </p:cNvPr>
              <p:cNvGrpSpPr/>
              <p:nvPr/>
            </p:nvGrpSpPr>
            <p:grpSpPr>
              <a:xfrm>
                <a:off x="6159646" y="2944360"/>
                <a:ext cx="1880242" cy="2823882"/>
                <a:chOff x="5165719" y="2652260"/>
                <a:chExt cx="1880242" cy="282388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72AECFB-9211-4110-BCFC-DDAE4D41C8B4}"/>
                    </a:ext>
                  </a:extLst>
                </p:cNvPr>
                <p:cNvSpPr/>
                <p:nvPr/>
              </p:nvSpPr>
              <p:spPr>
                <a:xfrm>
                  <a:off x="5181302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1.2.1</a:t>
                  </a:r>
                </a:p>
              </p:txBody>
            </p:sp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08E4B1B4-6945-49E6-84C3-50956038A4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7605" y="3670582"/>
                  <a:ext cx="1440000" cy="892909"/>
                </a:xfrm>
                <a:prstGeom prst="rect">
                  <a:avLst/>
                </a:prstGeom>
              </p:spPr>
            </p:pic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368DA932-33F5-45B0-9A89-66102ABC6C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08" b="89853" l="8377" r="92549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5719" y="2652260"/>
                  <a:ext cx="1864800" cy="536400"/>
                </a:xfrm>
                <a:prstGeom prst="rect">
                  <a:avLst/>
                </a:prstGeom>
              </p:spPr>
            </p:pic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6980616C-F1FB-46D2-A7E0-544564351AD2}"/>
                    </a:ext>
                  </a:extLst>
                </p:cNvPr>
                <p:cNvSpPr/>
                <p:nvPr/>
              </p:nvSpPr>
              <p:spPr>
                <a:xfrm>
                  <a:off x="5175276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D963099E-860F-43C1-9361-50F6F93AD091}"/>
                  </a:ext>
                </a:extLst>
              </p:cNvPr>
              <p:cNvGrpSpPr/>
              <p:nvPr/>
            </p:nvGrpSpPr>
            <p:grpSpPr>
              <a:xfrm>
                <a:off x="8180085" y="2944360"/>
                <a:ext cx="1874032" cy="2823882"/>
                <a:chOff x="7517309" y="2652260"/>
                <a:chExt cx="1874032" cy="2823882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71CFC951-BAC2-4F6F-8B51-594A744BC542}"/>
                    </a:ext>
                  </a:extLst>
                </p:cNvPr>
                <p:cNvSpPr/>
                <p:nvPr/>
              </p:nvSpPr>
              <p:spPr>
                <a:xfrm>
                  <a:off x="7517309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BF61ADAA-3C4D-434D-A262-B77E8AD71E21}"/>
                    </a:ext>
                  </a:extLst>
                </p:cNvPr>
                <p:cNvSpPr/>
                <p:nvPr/>
              </p:nvSpPr>
              <p:spPr>
                <a:xfrm>
                  <a:off x="7523335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10.0.2</a:t>
                  </a:r>
                </a:p>
              </p:txBody>
            </p:sp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487ADAD1-D0E0-4D68-9234-C4C5EA7AAAD0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64" t="32076" r="938" b="32263"/>
                <a:stretch/>
              </p:blipFill>
              <p:spPr>
                <a:xfrm>
                  <a:off x="7526541" y="2652260"/>
                  <a:ext cx="1864800" cy="5364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C0A849F2-9BF0-4009-A4D0-72BB58D5DE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9638" y="3397036"/>
                  <a:ext cx="1440000" cy="1440000"/>
                </a:xfrm>
                <a:prstGeom prst="rect">
                  <a:avLst/>
                </a:prstGeom>
              </p:spPr>
            </p:pic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0C31D8E5-E1C4-4A97-BE3E-7BC5092B9EAB}"/>
                  </a:ext>
                </a:extLst>
              </p:cNvPr>
              <p:cNvGrpSpPr/>
              <p:nvPr/>
            </p:nvGrpSpPr>
            <p:grpSpPr>
              <a:xfrm>
                <a:off x="127000" y="2944360"/>
                <a:ext cx="1870685" cy="2823882"/>
                <a:chOff x="127000" y="2652260"/>
                <a:chExt cx="1870685" cy="2823882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4078B3A-75C6-42C3-8F31-DB81747A4D22}"/>
                    </a:ext>
                  </a:extLst>
                </p:cNvPr>
                <p:cNvSpPr/>
                <p:nvPr/>
              </p:nvSpPr>
              <p:spPr>
                <a:xfrm>
                  <a:off x="127000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6E69783-EBDD-4DE4-A935-DCD101837988}"/>
                    </a:ext>
                  </a:extLst>
                </p:cNvPr>
                <p:cNvSpPr/>
                <p:nvPr/>
              </p:nvSpPr>
              <p:spPr>
                <a:xfrm>
                  <a:off x="133026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18.04.2</a:t>
                  </a:r>
                </a:p>
              </p:txBody>
            </p:sp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F2512C44-1B6C-4ABB-9B97-4AB41B928B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9329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2B9B13E5-00B7-4E0D-A59D-A1257DA59D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64486" b="97383" l="3809" r="63379">
                              <a14:foregroundMark x1="7617" y1="79626" x2="7715" y2="78692"/>
                              <a14:foregroundMark x1="17871" y1="73645" x2="17871" y2="73645"/>
                              <a14:foregroundMark x1="27930" y1="79439" x2="27930" y2="79439"/>
                              <a14:foregroundMark x1="38086" y1="77196" x2="38086" y2="77196"/>
                              <a14:foregroundMark x1="47070" y1="76075" x2="47070" y2="76075"/>
                              <a14:foregroundMark x1="54004" y1="80187" x2="54004" y2="8018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4" t="63967" r="35332"/>
                <a:stretch/>
              </p:blipFill>
              <p:spPr>
                <a:xfrm>
                  <a:off x="127000" y="2652260"/>
                  <a:ext cx="1864800" cy="53640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58959825-16CB-41EE-9EEA-B3BCBCD055E3}"/>
                  </a:ext>
                </a:extLst>
              </p:cNvPr>
              <p:cNvGrpSpPr/>
              <p:nvPr/>
            </p:nvGrpSpPr>
            <p:grpSpPr>
              <a:xfrm>
                <a:off x="10194315" y="2944360"/>
                <a:ext cx="1870685" cy="2823882"/>
                <a:chOff x="10194315" y="2652260"/>
                <a:chExt cx="1870685" cy="2823882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ABEB47FE-784F-4073-B916-0E46B82E4B7B}"/>
                    </a:ext>
                  </a:extLst>
                </p:cNvPr>
                <p:cNvGrpSpPr/>
                <p:nvPr/>
              </p:nvGrpSpPr>
              <p:grpSpPr>
                <a:xfrm>
                  <a:off x="10194315" y="2652260"/>
                  <a:ext cx="1870685" cy="2823882"/>
                  <a:chOff x="1700944" y="1867157"/>
                  <a:chExt cx="1870685" cy="2823882"/>
                </a:xfrm>
              </p:grpSpPr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BAB757D7-547C-4454-9038-D0B1B32F3D12}"/>
                      </a:ext>
                    </a:extLst>
                  </p:cNvPr>
                  <p:cNvSpPr/>
                  <p:nvPr/>
                </p:nvSpPr>
                <p:spPr>
                  <a:xfrm>
                    <a:off x="1700944" y="1867157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직사각형 49">
                    <a:extLst>
                      <a:ext uri="{FF2B5EF4-FFF2-40B4-BE49-F238E27FC236}">
                        <a16:creationId xmlns:a16="http://schemas.microsoft.com/office/drawing/2014/main" id="{78415CF3-8ECE-4239-A5F0-14A199825B53}"/>
                      </a:ext>
                    </a:extLst>
                  </p:cNvPr>
                  <p:cNvSpPr/>
                  <p:nvPr/>
                </p:nvSpPr>
                <p:spPr>
                  <a:xfrm>
                    <a:off x="1706970" y="4260734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2018-12(4.10)</a:t>
                    </a:r>
                  </a:p>
                </p:txBody>
              </p:sp>
            </p:grpSp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562E819B-E130-481F-A8B7-70665848E09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09657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5EA9A68B-EB2F-469C-B77B-F93BDCDD26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565" t="-11402" r="-4444" b="-8848"/>
                <a:stretch/>
              </p:blipFill>
              <p:spPr>
                <a:xfrm>
                  <a:off x="10194315" y="2652260"/>
                  <a:ext cx="1864800" cy="536400"/>
                </a:xfrm>
                <a:prstGeom prst="rect">
                  <a:avLst/>
                </a:prstGeom>
              </p:spPr>
            </p:pic>
          </p:grp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94DE8AC7-B7E9-4472-A93F-CCDC3C774709}"/>
                  </a:ext>
                </a:extLst>
              </p:cNvPr>
              <p:cNvGrpSpPr/>
              <p:nvPr/>
            </p:nvGrpSpPr>
            <p:grpSpPr>
              <a:xfrm>
                <a:off x="4148764" y="2944360"/>
                <a:ext cx="1870685" cy="2823882"/>
                <a:chOff x="4148764" y="2652260"/>
                <a:chExt cx="1870685" cy="2823882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193E1CE7-2F4F-458E-B685-B2287E6EAE11}"/>
                    </a:ext>
                  </a:extLst>
                </p:cNvPr>
                <p:cNvGrpSpPr/>
                <p:nvPr/>
              </p:nvGrpSpPr>
              <p:grpSpPr>
                <a:xfrm>
                  <a:off x="4148764" y="2652260"/>
                  <a:ext cx="1870685" cy="2823882"/>
                  <a:chOff x="1700944" y="1867157"/>
                  <a:chExt cx="1870685" cy="2823882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F55EA3EE-6E63-4A1C-ADCA-0565ADB8778C}"/>
                      </a:ext>
                    </a:extLst>
                  </p:cNvPr>
                  <p:cNvSpPr/>
                  <p:nvPr/>
                </p:nvSpPr>
                <p:spPr>
                  <a:xfrm>
                    <a:off x="1700944" y="1867157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D2A1E28C-95AA-4112-8B0F-18FC9A1550E1}"/>
                      </a:ext>
                    </a:extLst>
                  </p:cNvPr>
                  <p:cNvSpPr/>
                  <p:nvPr/>
                </p:nvSpPr>
                <p:spPr>
                  <a:xfrm>
                    <a:off x="1706970" y="4260734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10.3.13-GA</a:t>
                    </a:r>
                  </a:p>
                </p:txBody>
              </p:sp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E43DB206-6EED-4BF4-8991-87A683640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3633" r="-3633"/>
                <a:stretch/>
              </p:blipFill>
              <p:spPr>
                <a:xfrm>
                  <a:off x="4148764" y="2652260"/>
                  <a:ext cx="1864800" cy="536400"/>
                </a:xfrm>
                <a:prstGeom prst="rect">
                  <a:avLst/>
                </a:prstGeom>
              </p:spPr>
            </p:pic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B8DA772C-C1BA-4C6B-95DD-FD341E93406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4106" y="3577036"/>
                  <a:ext cx="1440000" cy="1080000"/>
                </a:xfrm>
                <a:prstGeom prst="rect">
                  <a:avLst/>
                </a:prstGeom>
              </p:spPr>
            </p:pic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5FE3DE13-D6B9-447E-8F1F-20EF51BD4266}"/>
                  </a:ext>
                </a:extLst>
              </p:cNvPr>
              <p:cNvGrpSpPr/>
              <p:nvPr/>
            </p:nvGrpSpPr>
            <p:grpSpPr>
              <a:xfrm>
                <a:off x="2137882" y="2944360"/>
                <a:ext cx="1870685" cy="2823882"/>
                <a:chOff x="2137882" y="2652260"/>
                <a:chExt cx="1870685" cy="2823882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1CC4D9EB-E013-4AE0-A9D3-86292334ABE7}"/>
                    </a:ext>
                  </a:extLst>
                </p:cNvPr>
                <p:cNvGrpSpPr/>
                <p:nvPr/>
              </p:nvGrpSpPr>
              <p:grpSpPr>
                <a:xfrm>
                  <a:off x="2137882" y="2652260"/>
                  <a:ext cx="1870685" cy="2823882"/>
                  <a:chOff x="2833243" y="2652260"/>
                  <a:chExt cx="1870685" cy="2823882"/>
                </a:xfrm>
              </p:grpSpPr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60478414-611F-470F-AD63-D8AC3D532841}"/>
                      </a:ext>
                    </a:extLst>
                  </p:cNvPr>
                  <p:cNvSpPr/>
                  <p:nvPr/>
                </p:nvSpPr>
                <p:spPr>
                  <a:xfrm>
                    <a:off x="2833243" y="2652260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ED89AF01-F88B-4580-8371-81728BA4E86D}"/>
                      </a:ext>
                    </a:extLst>
                  </p:cNvPr>
                  <p:cNvSpPr/>
                  <p:nvPr/>
                </p:nvSpPr>
                <p:spPr>
                  <a:xfrm>
                    <a:off x="2839269" y="5045837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3.7.2</a:t>
                    </a:r>
                  </a:p>
                </p:txBody>
              </p:sp>
            </p:grpSp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9AE2E81E-6F43-4188-811A-42547787A8FB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615" r="33487" b="35951"/>
                <a:stretch/>
              </p:blipFill>
              <p:spPr>
                <a:xfrm>
                  <a:off x="2353224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40774A71-2771-4B44-8CF2-72AA454BA0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596" t="63652" r="27221"/>
                <a:stretch/>
              </p:blipFill>
              <p:spPr>
                <a:xfrm>
                  <a:off x="2137882" y="2684010"/>
                  <a:ext cx="1864800" cy="522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18349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64396BB-755A-4E88-A460-CFF3B63E0019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AC9CF0-E03B-4038-8106-9E85D4166867}"/>
                </a:ext>
              </a:extLst>
            </p:cNvPr>
            <p:cNvSpPr/>
            <p:nvPr/>
          </p:nvSpPr>
          <p:spPr>
            <a:xfrm>
              <a:off x="0" y="952500"/>
              <a:ext cx="12196800" cy="5905500"/>
            </a:xfrm>
            <a:prstGeom prst="rect">
              <a:avLst/>
            </a:prstGeom>
            <a:solidFill>
              <a:srgbClr val="E3D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F06139B-1171-4E83-B71D-0D64F7C77313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Environment_w04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E709A0-853A-4DCC-908E-0927D452C587}"/>
                </a:ext>
              </a:extLst>
            </p:cNvPr>
            <p:cNvSpPr txBox="1"/>
            <p:nvPr/>
          </p:nvSpPr>
          <p:spPr>
            <a:xfrm>
              <a:off x="3906138" y="629335"/>
              <a:ext cx="437972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조선일보명조" panose="02030304000000000000" pitchFamily="18" charset="-127"/>
                </a:rPr>
                <a:t>Twitter</a:t>
              </a:r>
              <a:r>
                <a:rPr lang="en-US" altLang="ko-KR" sz="1500" dirty="0">
                  <a:solidFill>
                    <a:schemeClr val="bg1">
                      <a:lumMod val="65000"/>
                    </a:schemeClr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Keyword Search API based Tweet Analysis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6230973-D125-44CB-914F-E31ED846595D}"/>
                </a:ext>
              </a:extLst>
            </p:cNvPr>
            <p:cNvGrpSpPr/>
            <p:nvPr/>
          </p:nvGrpSpPr>
          <p:grpSpPr>
            <a:xfrm>
              <a:off x="127000" y="2493309"/>
              <a:ext cx="11938000" cy="2823882"/>
              <a:chOff x="127000" y="2944360"/>
              <a:chExt cx="11938000" cy="2823882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AE01C5AB-169B-4FDA-96EA-44ED42863351}"/>
                  </a:ext>
                </a:extLst>
              </p:cNvPr>
              <p:cNvGrpSpPr/>
              <p:nvPr/>
            </p:nvGrpSpPr>
            <p:grpSpPr>
              <a:xfrm>
                <a:off x="6159646" y="2944360"/>
                <a:ext cx="1880242" cy="2823882"/>
                <a:chOff x="5165719" y="2652260"/>
                <a:chExt cx="1880242" cy="282388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72AECFB-9211-4110-BCFC-DDAE4D41C8B4}"/>
                    </a:ext>
                  </a:extLst>
                </p:cNvPr>
                <p:cNvSpPr/>
                <p:nvPr/>
              </p:nvSpPr>
              <p:spPr>
                <a:xfrm>
                  <a:off x="5181302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3.2.0</a:t>
                  </a:r>
                  <a:endPara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08E4B1B4-6945-49E6-84C3-50956038A4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7605" y="3670582"/>
                  <a:ext cx="1440000" cy="892909"/>
                </a:xfrm>
                <a:prstGeom prst="rect">
                  <a:avLst/>
                </a:prstGeom>
              </p:spPr>
            </p:pic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368DA932-33F5-45B0-9A89-66102ABC6C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808" b="89853" l="8377" r="92549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5719" y="2652260"/>
                  <a:ext cx="1864800" cy="536400"/>
                </a:xfrm>
                <a:prstGeom prst="rect">
                  <a:avLst/>
                </a:prstGeom>
              </p:spPr>
            </p:pic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6980616C-F1FB-46D2-A7E0-544564351AD2}"/>
                    </a:ext>
                  </a:extLst>
                </p:cNvPr>
                <p:cNvSpPr/>
                <p:nvPr/>
              </p:nvSpPr>
              <p:spPr>
                <a:xfrm>
                  <a:off x="5175276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D963099E-860F-43C1-9361-50F6F93AD091}"/>
                  </a:ext>
                </a:extLst>
              </p:cNvPr>
              <p:cNvGrpSpPr/>
              <p:nvPr/>
            </p:nvGrpSpPr>
            <p:grpSpPr>
              <a:xfrm>
                <a:off x="8180085" y="2944360"/>
                <a:ext cx="1874032" cy="2823882"/>
                <a:chOff x="7517309" y="2652260"/>
                <a:chExt cx="1874032" cy="2823882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71CFC951-BAC2-4F6F-8B51-594A744BC542}"/>
                    </a:ext>
                  </a:extLst>
                </p:cNvPr>
                <p:cNvSpPr/>
                <p:nvPr/>
              </p:nvSpPr>
              <p:spPr>
                <a:xfrm>
                  <a:off x="7517309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BF61ADAA-3C4D-434D-A262-B77E8AD71E21}"/>
                    </a:ext>
                  </a:extLst>
                </p:cNvPr>
                <p:cNvSpPr/>
                <p:nvPr/>
              </p:nvSpPr>
              <p:spPr>
                <a:xfrm>
                  <a:off x="7523335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1.8.0_191</a:t>
                  </a:r>
                  <a:endPara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487ADAD1-D0E0-4D68-9234-C4C5EA7AAAD0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64" t="32076" r="938" b="32263"/>
                <a:stretch/>
              </p:blipFill>
              <p:spPr>
                <a:xfrm>
                  <a:off x="7526541" y="2652260"/>
                  <a:ext cx="1864800" cy="5364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C0A849F2-9BF0-4009-A4D0-72BB58D5DE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29638" y="3397036"/>
                  <a:ext cx="1440000" cy="1440000"/>
                </a:xfrm>
                <a:prstGeom prst="rect">
                  <a:avLst/>
                </a:prstGeom>
              </p:spPr>
            </p:pic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0C31D8E5-E1C4-4A97-BE3E-7BC5092B9EAB}"/>
                  </a:ext>
                </a:extLst>
              </p:cNvPr>
              <p:cNvGrpSpPr/>
              <p:nvPr/>
            </p:nvGrpSpPr>
            <p:grpSpPr>
              <a:xfrm>
                <a:off x="127000" y="2944360"/>
                <a:ext cx="1870685" cy="2823882"/>
                <a:chOff x="127000" y="2652260"/>
                <a:chExt cx="1870685" cy="2823882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4078B3A-75C6-42C3-8F31-DB81747A4D22}"/>
                    </a:ext>
                  </a:extLst>
                </p:cNvPr>
                <p:cNvSpPr/>
                <p:nvPr/>
              </p:nvSpPr>
              <p:spPr>
                <a:xfrm>
                  <a:off x="127000" y="2652260"/>
                  <a:ext cx="1864659" cy="282388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16E69783-EBDD-4DE4-A935-DCD101837988}"/>
                    </a:ext>
                  </a:extLst>
                </p:cNvPr>
                <p:cNvSpPr/>
                <p:nvPr/>
              </p:nvSpPr>
              <p:spPr>
                <a:xfrm>
                  <a:off x="133026" y="5045837"/>
                  <a:ext cx="1864659" cy="430305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lnSpc>
                      <a:spcPct val="150000"/>
                    </a:lnSpc>
                  </a:pPr>
                  <a:r>
                    <a:rPr lang="en-US" altLang="ko-KR" sz="1500" b="1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18.04.2 LTS</a:t>
                  </a:r>
                  <a:endParaRPr lang="en-US" altLang="ko-KR" sz="1500" b="1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F2512C44-1B6C-4ABB-9B97-4AB41B928B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9329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2B9B13E5-00B7-4E0D-A59D-A1257DA59D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64486" b="97383" l="3809" r="63379">
                              <a14:foregroundMark x1="7617" y1="79626" x2="7715" y2="78692"/>
                              <a14:foregroundMark x1="17871" y1="73645" x2="17871" y2="73645"/>
                              <a14:foregroundMark x1="27930" y1="79439" x2="27930" y2="79439"/>
                              <a14:foregroundMark x1="38086" y1="77196" x2="38086" y2="77196"/>
                              <a14:foregroundMark x1="47070" y1="76075" x2="47070" y2="76075"/>
                              <a14:foregroundMark x1="54004" y1="80187" x2="54004" y2="8018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4" t="63967" r="35332"/>
                <a:stretch/>
              </p:blipFill>
              <p:spPr>
                <a:xfrm>
                  <a:off x="127000" y="2652260"/>
                  <a:ext cx="1864800" cy="53640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58959825-16CB-41EE-9EEA-B3BCBCD055E3}"/>
                  </a:ext>
                </a:extLst>
              </p:cNvPr>
              <p:cNvGrpSpPr/>
              <p:nvPr/>
            </p:nvGrpSpPr>
            <p:grpSpPr>
              <a:xfrm>
                <a:off x="10194315" y="2944360"/>
                <a:ext cx="1870685" cy="2823882"/>
                <a:chOff x="10194315" y="2652260"/>
                <a:chExt cx="1870685" cy="2823882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ABEB47FE-784F-4073-B916-0E46B82E4B7B}"/>
                    </a:ext>
                  </a:extLst>
                </p:cNvPr>
                <p:cNvGrpSpPr/>
                <p:nvPr/>
              </p:nvGrpSpPr>
              <p:grpSpPr>
                <a:xfrm>
                  <a:off x="10194315" y="2652260"/>
                  <a:ext cx="1870685" cy="2823882"/>
                  <a:chOff x="1700944" y="1867157"/>
                  <a:chExt cx="1870685" cy="2823882"/>
                </a:xfrm>
              </p:grpSpPr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BAB757D7-547C-4454-9038-D0B1B32F3D12}"/>
                      </a:ext>
                    </a:extLst>
                  </p:cNvPr>
                  <p:cNvSpPr/>
                  <p:nvPr/>
                </p:nvSpPr>
                <p:spPr>
                  <a:xfrm>
                    <a:off x="1700944" y="1867157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직사각형 49">
                    <a:extLst>
                      <a:ext uri="{FF2B5EF4-FFF2-40B4-BE49-F238E27FC236}">
                        <a16:creationId xmlns:a16="http://schemas.microsoft.com/office/drawing/2014/main" id="{78415CF3-8ECE-4239-A5F0-14A199825B53}"/>
                      </a:ext>
                    </a:extLst>
                  </p:cNvPr>
                  <p:cNvSpPr/>
                  <p:nvPr/>
                </p:nvSpPr>
                <p:spPr>
                  <a:xfrm>
                    <a:off x="1706970" y="4260734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2019-03(4.11)</a:t>
                    </a:r>
                    <a:endPara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562E819B-E130-481F-A8B7-70665848E09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09657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5EA9A68B-EB2F-469C-B77B-F93BDCDD26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565" t="-11402" r="-4444" b="-8848"/>
                <a:stretch/>
              </p:blipFill>
              <p:spPr>
                <a:xfrm>
                  <a:off x="10194315" y="2652260"/>
                  <a:ext cx="1864800" cy="536400"/>
                </a:xfrm>
                <a:prstGeom prst="rect">
                  <a:avLst/>
                </a:prstGeom>
              </p:spPr>
            </p:pic>
          </p:grp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94DE8AC7-B7E9-4472-A93F-CCDC3C774709}"/>
                  </a:ext>
                </a:extLst>
              </p:cNvPr>
              <p:cNvGrpSpPr/>
              <p:nvPr/>
            </p:nvGrpSpPr>
            <p:grpSpPr>
              <a:xfrm>
                <a:off x="4148764" y="2944360"/>
                <a:ext cx="1870685" cy="2823882"/>
                <a:chOff x="4148764" y="2652260"/>
                <a:chExt cx="1870685" cy="2823882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193E1CE7-2F4F-458E-B685-B2287E6EAE11}"/>
                    </a:ext>
                  </a:extLst>
                </p:cNvPr>
                <p:cNvGrpSpPr/>
                <p:nvPr/>
              </p:nvGrpSpPr>
              <p:grpSpPr>
                <a:xfrm>
                  <a:off x="4148764" y="2652260"/>
                  <a:ext cx="1870685" cy="2823882"/>
                  <a:chOff x="1700944" y="1867157"/>
                  <a:chExt cx="1870685" cy="2823882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F55EA3EE-6E63-4A1C-ADCA-0565ADB8778C}"/>
                      </a:ext>
                    </a:extLst>
                  </p:cNvPr>
                  <p:cNvSpPr/>
                  <p:nvPr/>
                </p:nvSpPr>
                <p:spPr>
                  <a:xfrm>
                    <a:off x="1700944" y="1867157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D2A1E28C-95AA-4112-8B0F-18FC9A1550E1}"/>
                      </a:ext>
                    </a:extLst>
                  </p:cNvPr>
                  <p:cNvSpPr/>
                  <p:nvPr/>
                </p:nvSpPr>
                <p:spPr>
                  <a:xfrm>
                    <a:off x="1706970" y="4260734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10.1.38</a:t>
                    </a:r>
                    <a:endPara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E43DB206-6EED-4BF4-8991-87A683640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3633" r="-3633"/>
                <a:stretch/>
              </p:blipFill>
              <p:spPr>
                <a:xfrm>
                  <a:off x="4148764" y="2652260"/>
                  <a:ext cx="1864800" cy="536400"/>
                </a:xfrm>
                <a:prstGeom prst="rect">
                  <a:avLst/>
                </a:prstGeom>
              </p:spPr>
            </p:pic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B8DA772C-C1BA-4C6B-95DD-FD341E93406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4106" y="3577036"/>
                  <a:ext cx="1440000" cy="1080000"/>
                </a:xfrm>
                <a:prstGeom prst="rect">
                  <a:avLst/>
                </a:prstGeom>
              </p:spPr>
            </p:pic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5FE3DE13-D6B9-447E-8F1F-20EF51BD4266}"/>
                  </a:ext>
                </a:extLst>
              </p:cNvPr>
              <p:cNvGrpSpPr/>
              <p:nvPr/>
            </p:nvGrpSpPr>
            <p:grpSpPr>
              <a:xfrm>
                <a:off x="2137882" y="2944360"/>
                <a:ext cx="1870685" cy="2823882"/>
                <a:chOff x="2137882" y="2652260"/>
                <a:chExt cx="1870685" cy="2823882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1CC4D9EB-E013-4AE0-A9D3-86292334ABE7}"/>
                    </a:ext>
                  </a:extLst>
                </p:cNvPr>
                <p:cNvGrpSpPr/>
                <p:nvPr/>
              </p:nvGrpSpPr>
              <p:grpSpPr>
                <a:xfrm>
                  <a:off x="2137882" y="2652260"/>
                  <a:ext cx="1870685" cy="2823882"/>
                  <a:chOff x="2833243" y="2652260"/>
                  <a:chExt cx="1870685" cy="2823882"/>
                </a:xfrm>
              </p:grpSpPr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60478414-611F-470F-AD63-D8AC3D532841}"/>
                      </a:ext>
                    </a:extLst>
                  </p:cNvPr>
                  <p:cNvSpPr/>
                  <p:nvPr/>
                </p:nvSpPr>
                <p:spPr>
                  <a:xfrm>
                    <a:off x="2833243" y="2652260"/>
                    <a:ext cx="1864659" cy="2823882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ED89AF01-F88B-4580-8371-81728BA4E86D}"/>
                      </a:ext>
                    </a:extLst>
                  </p:cNvPr>
                  <p:cNvSpPr/>
                  <p:nvPr/>
                </p:nvSpPr>
                <p:spPr>
                  <a:xfrm>
                    <a:off x="2839269" y="5045837"/>
                    <a:ext cx="1864659" cy="43030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lnSpc>
                        <a:spcPct val="150000"/>
                      </a:lnSpc>
                    </a:pPr>
                    <a:r>
                      <a:rPr lang="en-US" altLang="ko-KR" sz="1500" b="1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rPr>
                      <a:t>3.6.8</a:t>
                    </a:r>
                    <a:endParaRPr lang="en-US" altLang="ko-KR" sz="1500" b="1" dirty="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endParaRPr>
                  </a:p>
                </p:txBody>
              </p:sp>
            </p:grpSp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9AE2E81E-6F43-4188-811A-42547787A8FB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615" r="33487" b="35951"/>
                <a:stretch/>
              </p:blipFill>
              <p:spPr>
                <a:xfrm>
                  <a:off x="2353224" y="3397036"/>
                  <a:ext cx="1440000" cy="1440000"/>
                </a:xfrm>
                <a:prstGeom prst="rect">
                  <a:avLst/>
                </a:prstGeom>
              </p:spPr>
            </p:pic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40774A71-2771-4B44-8CF2-72AA454BA0B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596" t="63652" r="27221"/>
                <a:stretch/>
              </p:blipFill>
              <p:spPr>
                <a:xfrm>
                  <a:off x="2137882" y="2684010"/>
                  <a:ext cx="1864800" cy="522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47939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3ED5BF-7A9B-4A3F-8538-96CF4D4FEEEF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274EEC7-A1EC-4FD1-9B58-86E4CAF8FEF0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Environment_</a:t>
              </a:r>
              <a:endParaRPr lang="en-US" altLang="ko-KR" sz="35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2C149B0-830B-4FD1-AFF5-1E52FAF7ED27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0FF7E055-CDCA-44AE-8861-D9DF965E5703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23AD246C-5D39-462D-8FFE-DD5240676E51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976D672F-49BC-4914-A08A-ED2D83EC023D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36" name="직사각형 35">
                      <a:extLst>
                        <a:ext uri="{FF2B5EF4-FFF2-40B4-BE49-F238E27FC236}">
                          <a16:creationId xmlns:a16="http://schemas.microsoft.com/office/drawing/2014/main" id="{2CD3D710-E1D3-4F8B-A312-CB36EF0BD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42F67133-A041-4B6B-BFB1-E8EF662BC4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D77280BA-6D53-471D-812F-F4D03C3DBAB0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127000" y="2652260"/>
                    <a:chExt cx="1870685" cy="2823882"/>
                  </a:xfrm>
                </p:grpSpPr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F23631E4-2563-4240-B8C9-028399EFD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000" y="2652260"/>
                      <a:ext cx="1864659" cy="282388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FCF73513-AC98-409F-ABA2-F55D0C2BB9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026" y="5045837"/>
                      <a:ext cx="1864659" cy="430305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18.04.2</a:t>
                      </a:r>
                    </a:p>
                  </p:txBody>
                </p:sp>
                <p:pic>
                  <p:nvPicPr>
                    <p:cNvPr id="34" name="그림 33">
                      <a:extLst>
                        <a:ext uri="{FF2B5EF4-FFF2-40B4-BE49-F238E27FC236}">
                          <a16:creationId xmlns:a16="http://schemas.microsoft.com/office/drawing/2014/main" id="{6C72BEA2-E243-476A-B4AB-5F31B97D89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837473B0-CC2E-450A-ABE3-18F120FF3D39}">
                          <a1611:picAttrSrcUrl xmlns:a1611="http://schemas.microsoft.com/office/drawing/2016/11/main" r:i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9329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5" name="그림 34">
                      <a:extLst>
                        <a:ext uri="{FF2B5EF4-FFF2-40B4-BE49-F238E27FC236}">
                          <a16:creationId xmlns:a16="http://schemas.microsoft.com/office/drawing/2014/main" id="{2FE53908-7963-4B33-B244-9AC4CAE813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backgroundRemoval t="64486" b="97383" l="3809" r="63379">
                                  <a14:foregroundMark x1="7617" y1="79626" x2="7715" y2="78692"/>
                                  <a14:foregroundMark x1="17871" y1="73645" x2="17871" y2="73645"/>
                                  <a14:foregroundMark x1="27930" y1="79439" x2="27930" y2="79439"/>
                                  <a14:foregroundMark x1="38086" y1="77196" x2="38086" y2="77196"/>
                                  <a14:foregroundMark x1="47070" y1="76075" x2="47070" y2="76075"/>
                                  <a14:foregroundMark x1="54004" y1="80187" x2="54004" y2="8018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24" t="63967" r="35332"/>
                    <a:stretch/>
                  </p:blipFill>
                  <p:spPr>
                    <a:xfrm>
                      <a:off x="127000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271E6F33-B047-469B-9364-D9F510CC5311}"/>
                    </a:ext>
                  </a:extLst>
                </p:cNvPr>
                <p:cNvSpPr/>
                <p:nvPr/>
              </p:nvSpPr>
              <p:spPr>
                <a:xfrm>
                  <a:off x="3753600" y="1099649"/>
                  <a:ext cx="8280000" cy="2188800"/>
                </a:xfrm>
                <a:prstGeom prst="round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5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Ubuntu is an </a:t>
                  </a:r>
                  <a:r>
                    <a:rPr lang="en-US" altLang="ko-KR" sz="2500" b="1" i="1" u="sng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open source software operating system</a:t>
                  </a:r>
                  <a:r>
                    <a:rPr lang="en-US" altLang="ko-KR" sz="250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 that runs from the desktop, to the cloud, to all your internet connected things.</a:t>
                  </a:r>
                  <a:endPara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04A7076F-DFC1-4EA6-A53B-FA17AAF4A931}"/>
                  </a:ext>
                </a:extLst>
              </p:cNvPr>
              <p:cNvSpPr/>
              <p:nvPr/>
            </p:nvSpPr>
            <p:spPr>
              <a:xfrm>
                <a:off x="3753600" y="3428449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Ubuntu Site:</a:t>
                </a:r>
              </a:p>
              <a:p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https://</a:t>
                </a:r>
                <a:r>
                  <a:rPr lang="en-US" altLang="ko-KR" sz="2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www.ubuntu.com</a:t>
                </a:r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endPara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B1260319-B3F6-4964-A58D-F703E112E671}"/>
                  </a:ext>
                </a:extLst>
              </p:cNvPr>
              <p:cNvSpPr/>
              <p:nvPr/>
            </p:nvSpPr>
            <p:spPr>
              <a:xfrm>
                <a:off x="3753600" y="4569249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altLang="ko-KR" sz="20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9AEBAA8-D033-4D1B-9EB6-407533CC1E4F}"/>
                  </a:ext>
                </a:extLst>
              </p:cNvPr>
              <p:cNvSpPr/>
              <p:nvPr/>
            </p:nvSpPr>
            <p:spPr>
              <a:xfrm>
                <a:off x="3753600" y="5710050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altLang="ko-KR" sz="20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891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72336D-C710-43F1-AD2A-0A11EC6ED01E}"/>
              </a:ext>
            </a:extLst>
          </p:cNvPr>
          <p:cNvGrpSpPr/>
          <p:nvPr/>
        </p:nvGrpSpPr>
        <p:grpSpPr>
          <a:xfrm>
            <a:off x="0" y="0"/>
            <a:ext cx="12196800" cy="6858000"/>
            <a:chOff x="0" y="0"/>
            <a:chExt cx="12196800" cy="6858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44505F2-7BDE-4493-9CB5-BA5EDF859888}"/>
                </a:ext>
              </a:extLst>
            </p:cNvPr>
            <p:cNvSpPr/>
            <p:nvPr/>
          </p:nvSpPr>
          <p:spPr>
            <a:xfrm>
              <a:off x="0" y="0"/>
              <a:ext cx="12196800" cy="952500"/>
            </a:xfrm>
            <a:prstGeom prst="rect">
              <a:avLst/>
            </a:prstGeom>
            <a:solidFill>
              <a:srgbClr val="7A78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T-SA:</a:t>
              </a:r>
              <a:r>
                <a:rPr lang="en-US" altLang="ko-KR" sz="4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en-US" altLang="ko-KR" sz="35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Development Environment_w04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03D26E0-B099-44E5-993A-29C575269010}"/>
                </a:ext>
              </a:extLst>
            </p:cNvPr>
            <p:cNvGrpSpPr/>
            <p:nvPr/>
          </p:nvGrpSpPr>
          <p:grpSpPr>
            <a:xfrm>
              <a:off x="0" y="629335"/>
              <a:ext cx="12196800" cy="6228665"/>
              <a:chOff x="0" y="629335"/>
              <a:chExt cx="12196800" cy="6228665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2A4240EE-69FB-4970-8A76-164B1C4A5D08}"/>
                  </a:ext>
                </a:extLst>
              </p:cNvPr>
              <p:cNvGrpSpPr/>
              <p:nvPr/>
            </p:nvGrpSpPr>
            <p:grpSpPr>
              <a:xfrm>
                <a:off x="0" y="629335"/>
                <a:ext cx="12196800" cy="6228665"/>
                <a:chOff x="0" y="629335"/>
                <a:chExt cx="12196800" cy="6228665"/>
              </a:xfrm>
            </p:grpSpPr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4A812F0A-00E4-46C8-9459-7ADF912300A8}"/>
                    </a:ext>
                  </a:extLst>
                </p:cNvPr>
                <p:cNvGrpSpPr/>
                <p:nvPr/>
              </p:nvGrpSpPr>
              <p:grpSpPr>
                <a:xfrm>
                  <a:off x="0" y="629335"/>
                  <a:ext cx="12196800" cy="6228665"/>
                  <a:chOff x="0" y="629335"/>
                  <a:chExt cx="12196800" cy="6228665"/>
                </a:xfrm>
              </p:grpSpPr>
              <p:grpSp>
                <p:nvGrpSpPr>
                  <p:cNvPr id="2" name="그룹 1">
                    <a:extLst>
                      <a:ext uri="{FF2B5EF4-FFF2-40B4-BE49-F238E27FC236}">
                        <a16:creationId xmlns:a16="http://schemas.microsoft.com/office/drawing/2014/main" id="{0AB2641C-C2C6-4F25-B8F0-6E628CAC88D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29335"/>
                    <a:ext cx="12196800" cy="6228665"/>
                    <a:chOff x="0" y="629335"/>
                    <a:chExt cx="12196800" cy="6228665"/>
                  </a:xfrm>
                </p:grpSpPr>
                <p:sp>
                  <p:nvSpPr>
                    <p:cNvPr id="43" name="직사각형 42">
                      <a:extLst>
                        <a:ext uri="{FF2B5EF4-FFF2-40B4-BE49-F238E27FC236}">
                          <a16:creationId xmlns:a16="http://schemas.microsoft.com/office/drawing/2014/main" id="{B9AC9CF0-E03B-4038-8106-9E85D4166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952500"/>
                      <a:ext cx="12196800" cy="5905500"/>
                    </a:xfrm>
                    <a:prstGeom prst="rect">
                      <a:avLst/>
                    </a:prstGeom>
                    <a:solidFill>
                      <a:srgbClr val="E3D9D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88E709A0-853A-4DCC-908E-0927D452C5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6138" y="629335"/>
                      <a:ext cx="4379725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조선일보명조" panose="02030304000000000000" pitchFamily="18" charset="-127"/>
                        </a:rPr>
                        <a:t>Twitter</a:t>
                      </a:r>
                      <a:r>
                        <a:rPr lang="en-US" altLang="ko-KR" sz="15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 Keyword Search API based Tweet Analysis</a:t>
                      </a:r>
                    </a:p>
                  </p:txBody>
                </p: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8CC709AC-7381-4B9A-80CA-F8C3903E095D}"/>
                      </a:ext>
                    </a:extLst>
                  </p:cNvPr>
                  <p:cNvGrpSpPr/>
                  <p:nvPr/>
                </p:nvGrpSpPr>
                <p:grpSpPr>
                  <a:xfrm>
                    <a:off x="864658" y="2479659"/>
                    <a:ext cx="1870685" cy="2823882"/>
                    <a:chOff x="127000" y="2652260"/>
                    <a:chExt cx="1870685" cy="2823882"/>
                  </a:xfrm>
                </p:grpSpPr>
                <p:sp>
                  <p:nvSpPr>
                    <p:cNvPr id="7" name="직사각형 6">
                      <a:extLst>
                        <a:ext uri="{FF2B5EF4-FFF2-40B4-BE49-F238E27FC236}">
                          <a16:creationId xmlns:a16="http://schemas.microsoft.com/office/drawing/2014/main" id="{8587EFB2-5CE7-4D97-880F-BBD492EBDF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000" y="2652260"/>
                      <a:ext cx="1864659" cy="282388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8" name="직사각형 7">
                      <a:extLst>
                        <a:ext uri="{FF2B5EF4-FFF2-40B4-BE49-F238E27FC236}">
                          <a16:creationId xmlns:a16="http://schemas.microsoft.com/office/drawing/2014/main" id="{682B598C-9BF9-4349-83EB-CBCBCD2A9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026" y="5045837"/>
                      <a:ext cx="1864659" cy="430305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ko-KR" sz="1500" b="1">
                          <a:solidFill>
                            <a:schemeClr val="bg1"/>
                          </a:solidFill>
                          <a:latin typeface="조선일보명조" panose="02030304000000000000" pitchFamily="18" charset="-127"/>
                          <a:ea typeface="조선일보명조" panose="02030304000000000000" pitchFamily="18" charset="-127"/>
                          <a:cs typeface="조선일보명조" panose="02030304000000000000" pitchFamily="18" charset="-127"/>
                        </a:rPr>
                        <a:t>18.04.2 LTS</a:t>
                      </a:r>
                      <a:endParaRPr lang="en-US" altLang="ko-KR" sz="1500" b="1" dirty="0">
                        <a:solidFill>
                          <a:schemeClr val="bg1"/>
                        </a:solidFill>
                        <a:latin typeface="조선일보명조" panose="02030304000000000000" pitchFamily="18" charset="-127"/>
                        <a:ea typeface="조선일보명조" panose="02030304000000000000" pitchFamily="18" charset="-127"/>
                        <a:cs typeface="조선일보명조" panose="02030304000000000000" pitchFamily="18" charset="-127"/>
                      </a:endParaRPr>
                    </a:p>
                  </p:txBody>
                </p:sp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AECF5F58-CE10-4D2D-99AB-78A081A3381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837473B0-CC2E-450A-ABE3-18F120FF3D39}">
                          <a1611:picAttrSrcUrl xmlns:a1611="http://schemas.microsoft.com/office/drawing/2016/11/main" r:i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9329" y="3397036"/>
                      <a:ext cx="1440000" cy="144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" name="그림 9">
                      <a:extLst>
                        <a:ext uri="{FF2B5EF4-FFF2-40B4-BE49-F238E27FC236}">
                          <a16:creationId xmlns:a16="http://schemas.microsoft.com/office/drawing/2014/main" id="{DE160D71-B0AF-4241-8CD9-6B8D3FEB31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BEBA8EAE-BF5A-486C-A8C5-ECC9F3942E4B}">
                          <a14:imgProps xmlns:a14="http://schemas.microsoft.com/office/drawing/2010/main">
                            <a14:imgLayer r:embed="rId6">
                              <a14:imgEffect>
                                <a14:backgroundRemoval t="64486" b="97383" l="3809" r="63379">
                                  <a14:foregroundMark x1="7617" y1="79626" x2="7715" y2="78692"/>
                                  <a14:foregroundMark x1="17871" y1="73645" x2="17871" y2="73645"/>
                                  <a14:foregroundMark x1="27930" y1="79439" x2="27930" y2="79439"/>
                                  <a14:foregroundMark x1="38086" y1="77196" x2="38086" y2="77196"/>
                                  <a14:foregroundMark x1="47070" y1="76075" x2="47070" y2="76075"/>
                                  <a14:foregroundMark x1="54004" y1="80187" x2="54004" y2="8018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24" t="63967" r="35332"/>
                    <a:stretch/>
                  </p:blipFill>
                  <p:spPr>
                    <a:xfrm>
                      <a:off x="127000" y="2652260"/>
                      <a:ext cx="1864800" cy="5364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E65D606F-BE78-4BBA-ACB7-336FA642A2A0}"/>
                    </a:ext>
                  </a:extLst>
                </p:cNvPr>
                <p:cNvSpPr/>
                <p:nvPr/>
              </p:nvSpPr>
              <p:spPr>
                <a:xfrm>
                  <a:off x="3753600" y="1099649"/>
                  <a:ext cx="8280000" cy="2188800"/>
                </a:xfrm>
                <a:prstGeom prst="roundRect">
                  <a:avLst/>
                </a:prstGeom>
                <a:solidFill>
                  <a:srgbClr val="1F4E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r>
                    <a:rPr lang="en-US" altLang="ko-KR" sz="2500">
                      <a:solidFill>
                        <a:schemeClr val="bg1"/>
                      </a:solidFill>
                      <a:latin typeface="조선일보명조" panose="02030304000000000000" pitchFamily="18" charset="-127"/>
                      <a:ea typeface="조선일보명조" panose="02030304000000000000" pitchFamily="18" charset="-127"/>
                      <a:cs typeface="조선일보명조" panose="02030304000000000000" pitchFamily="18" charset="-127"/>
                    </a:rPr>
                    <a:t>- To execute Python and Hadoop</a:t>
                  </a:r>
                  <a:endParaRPr lang="en-US" altLang="ko-KR" sz="2500" dirty="0">
                    <a:solidFill>
                      <a:schemeClr val="bg1"/>
                    </a:solidFill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850F79A7-1774-4034-ABC5-2CBB7524F02A}"/>
                  </a:ext>
                </a:extLst>
              </p:cNvPr>
              <p:cNvSpPr/>
              <p:nvPr/>
            </p:nvSpPr>
            <p:spPr>
              <a:xfrm>
                <a:off x="3753600" y="3428449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Ubuntu Site:</a:t>
                </a:r>
              </a:p>
              <a:p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- https://</a:t>
                </a:r>
                <a:r>
                  <a:rPr lang="en-US" altLang="ko-KR" sz="2000" dirty="0" err="1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www.ubuntu.com</a:t>
                </a:r>
                <a:r>
                  <a:rPr lang="en-US" altLang="ko-KR" sz="2000" dirty="0">
                    <a:latin typeface="조선일보명조" panose="02030304000000000000" pitchFamily="18" charset="-127"/>
                    <a:ea typeface="조선일보명조" panose="02030304000000000000" pitchFamily="18" charset="-127"/>
                    <a:cs typeface="조선일보명조" panose="02030304000000000000" pitchFamily="18" charset="-127"/>
                  </a:rPr>
                  <a:t>/</a:t>
                </a:r>
                <a:endParaRPr lang="ko-KR" altLang="en-US" sz="2000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50902A9D-551F-416D-B202-A430D48A21C1}"/>
                  </a:ext>
                </a:extLst>
              </p:cNvPr>
              <p:cNvSpPr/>
              <p:nvPr/>
            </p:nvSpPr>
            <p:spPr>
              <a:xfrm>
                <a:off x="3753600" y="4569249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altLang="ko-KR" sz="20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81D033AC-0FF2-48B0-9EA1-BB9658DCBCA0}"/>
                  </a:ext>
                </a:extLst>
              </p:cNvPr>
              <p:cNvSpPr/>
              <p:nvPr/>
            </p:nvSpPr>
            <p:spPr>
              <a:xfrm>
                <a:off x="3753600" y="5710050"/>
                <a:ext cx="8280000" cy="1000800"/>
              </a:xfrm>
              <a:prstGeom prst="roundRect">
                <a:avLst/>
              </a:prstGeom>
              <a:solidFill>
                <a:srgbClr val="333F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 altLang="ko-KR" sz="20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4327161"/>
      </p:ext>
    </p:extLst>
  </p:cSld>
  <p:clrMapOvr>
    <a:masterClrMapping/>
  </p:clrMapOvr>
</p:sld>
</file>

<file path=ppt/theme/theme1.xml><?xml version="1.0" encoding="utf-8"?>
<a:theme xmlns:a="http://schemas.openxmlformats.org/drawingml/2006/main" name="민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민트" id="{B79AAF6D-814D-45AF-A04D-B7BA90A76B95}" vid="{0956BF29-557E-4D68-B3F0-47456797557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민트</Template>
  <TotalTime>0</TotalTime>
  <Words>1711</Words>
  <Application>Microsoft Office PowerPoint</Application>
  <PresentationFormat>와이드스크린</PresentationFormat>
  <Paragraphs>386</Paragraphs>
  <Slides>25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나눔바른고딕</vt:lpstr>
      <vt:lpstr>Arial</vt:lpstr>
      <vt:lpstr>NanumGothic</vt:lpstr>
      <vt:lpstr>조선일보명조</vt:lpstr>
      <vt:lpstr>민트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석준 이</dc:creator>
  <cp:lastModifiedBy> </cp:lastModifiedBy>
  <cp:revision>337</cp:revision>
  <dcterms:created xsi:type="dcterms:W3CDTF">2019-03-15T04:48:21Z</dcterms:created>
  <dcterms:modified xsi:type="dcterms:W3CDTF">2019-04-03T00:43:57Z</dcterms:modified>
</cp:coreProperties>
</file>