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3" r:id="rId2"/>
    <p:sldId id="300" r:id="rId3"/>
    <p:sldId id="306" r:id="rId4"/>
    <p:sldId id="304" r:id="rId5"/>
    <p:sldId id="305" r:id="rId6"/>
    <p:sldId id="307" r:id="rId7"/>
    <p:sldId id="308" r:id="rId8"/>
    <p:sldId id="310" r:id="rId9"/>
    <p:sldId id="311" r:id="rId10"/>
    <p:sldId id="29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E1"/>
    <a:srgbClr val="CC7F2B"/>
    <a:srgbClr val="404040"/>
    <a:srgbClr val="AF9D9B"/>
    <a:srgbClr val="DDD6D5"/>
    <a:srgbClr val="5C5B5B"/>
    <a:srgbClr val="D9D9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3154" autoAdjust="0"/>
  </p:normalViewPr>
  <p:slideViewPr>
    <p:cSldViewPr snapToGrid="0">
      <p:cViewPr varScale="1">
        <p:scale>
          <a:sx n="61" d="100"/>
          <a:sy n="61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24D6F26-8C63-4612-B498-40D0009C9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F7EF6-97F2-48A2-B3CA-88403FA343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D5BF2-81AC-4C67-9A87-F7F7D61AAFCF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EFFFC-6E02-4D2F-BF5B-25071F801A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E0AE7-7944-4A0B-A1DC-2DE0EAFE1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F1AD-4E97-42A7-8782-C4786C6E6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896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DC1E-6E96-4556-955A-9001F3052BA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C48C-2008-4BAB-9F64-73ACCB1B4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7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12A4-BC36-439E-BB6E-D544E22101A9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8743-F2C9-4960-9253-431C750BCB8C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A92-BA63-4791-AC53-D37E9151BC13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5009-8464-4F13-93B3-9369EBFA91EC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385-C7F5-476B-9D13-8A5275BC8C8F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7B52-B9F0-4312-B34D-AD89487CC363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C20-FD9E-4360-9FB9-5F406442651A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C51-805B-48D0-BDC1-78AB757A6D16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838C-A050-4225-8976-95CC2BDC154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EE2-1773-481B-A9B5-B167001F9503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8D0-625B-4F65-8CF4-7431E26A1B0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3177-6432-46E9-B967-69D19534FB2E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B9E6F1-4C8A-48CA-B84F-2BF9ABCC764D}"/>
              </a:ext>
            </a:extLst>
          </p:cNvPr>
          <p:cNvGrpSpPr/>
          <p:nvPr/>
        </p:nvGrpSpPr>
        <p:grpSpPr>
          <a:xfrm>
            <a:off x="6803960" y="3169223"/>
            <a:ext cx="5178490" cy="3479227"/>
            <a:chOff x="5943600" y="2893581"/>
            <a:chExt cx="5178490" cy="347922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707798-FE92-45EA-8D84-48DB213BB5B2}"/>
                </a:ext>
              </a:extLst>
            </p:cNvPr>
            <p:cNvSpPr/>
            <p:nvPr/>
          </p:nvSpPr>
          <p:spPr>
            <a:xfrm>
              <a:off x="5943600" y="2893581"/>
              <a:ext cx="2127380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과목명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담당교수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조팀원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발표일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65003F-0381-439C-8D2E-5F216D8707E6}"/>
                </a:ext>
              </a:extLst>
            </p:cNvPr>
            <p:cNvSpPr/>
            <p:nvPr/>
          </p:nvSpPr>
          <p:spPr>
            <a:xfrm>
              <a:off x="7893691" y="2893581"/>
              <a:ext cx="3228399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산학캡스톤디자인</a:t>
              </a:r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2019-2</a:t>
              </a:r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정호엽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임정준</a:t>
              </a:r>
              <a:r>
                <a:rPr lang="en-US" altLang="ko-KR" sz="2500" b="1" u="sng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500" b="1" u="sng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발표자</a:t>
              </a:r>
              <a:r>
                <a:rPr lang="en-US" altLang="ko-KR" sz="2500" b="1" u="sng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25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배인규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u="sng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이석준</a:t>
              </a:r>
              <a:endParaRPr lang="en-US" altLang="ko-KR" sz="2500" u="sng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이유겸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en-US" altLang="ko-KR" sz="25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2019.11.05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EFA4A3-B54D-4A0A-80E7-08666AA5D36F}"/>
              </a:ext>
            </a:extLst>
          </p:cNvPr>
          <p:cNvSpPr txBox="1"/>
          <p:nvPr/>
        </p:nvSpPr>
        <p:spPr>
          <a:xfrm>
            <a:off x="2573482" y="1184563"/>
            <a:ext cx="704503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000" b="1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Rain?</a:t>
            </a:r>
            <a:endParaRPr lang="en-US" altLang="ko-KR" sz="7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611EE-EE63-4357-84F5-03C6A57F27BC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D2702B-784A-4845-9764-F1A7D9A55252}"/>
              </a:ext>
            </a:extLst>
          </p:cNvPr>
          <p:cNvGrpSpPr/>
          <p:nvPr/>
        </p:nvGrpSpPr>
        <p:grpSpPr>
          <a:xfrm>
            <a:off x="279918" y="242596"/>
            <a:ext cx="9000000" cy="720000"/>
            <a:chOff x="279918" y="242596"/>
            <a:chExt cx="9000000" cy="7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8CBF43-5CF6-4E32-9992-9D45F8E37BA1}"/>
                </a:ext>
              </a:extLst>
            </p:cNvPr>
            <p:cNvSpPr/>
            <p:nvPr/>
          </p:nvSpPr>
          <p:spPr>
            <a:xfrm>
              <a:off x="279918" y="242596"/>
              <a:ext cx="18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463A05-6ED0-4FB6-B321-D74981BB9D35}"/>
                </a:ext>
              </a:extLst>
            </p:cNvPr>
            <p:cNvCxnSpPr>
              <a:cxnSpLocks/>
            </p:cNvCxnSpPr>
            <p:nvPr/>
          </p:nvCxnSpPr>
          <p:spPr>
            <a:xfrm>
              <a:off x="279918" y="962596"/>
              <a:ext cx="9000000" cy="0"/>
            </a:xfrm>
            <a:prstGeom prst="line">
              <a:avLst/>
            </a:prstGeom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F59088-53EB-471D-95A5-596453EB541B}"/>
                </a:ext>
              </a:extLst>
            </p:cNvPr>
            <p:cNvSpPr/>
            <p:nvPr/>
          </p:nvSpPr>
          <p:spPr>
            <a:xfrm>
              <a:off x="459918" y="242596"/>
              <a:ext cx="88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4000" b="1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깃 허브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DF5F6-8350-4DDA-AB99-48CB40D464B5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6CD72-5525-4BC9-962B-EEBFA55A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8" y="1473567"/>
            <a:ext cx="7830643" cy="4210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FFB790-7243-4052-99C0-E78155617B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0" y="1454735"/>
            <a:ext cx="6494200" cy="54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35577-1951-4E9C-81F1-132FF421F0A0}"/>
              </a:ext>
            </a:extLst>
          </p:cNvPr>
          <p:cNvSpPr txBox="1"/>
          <p:nvPr/>
        </p:nvSpPr>
        <p:spPr>
          <a:xfrm>
            <a:off x="4565774" y="2613392"/>
            <a:ext cx="306045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10000" b="1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0000" b="1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2764A-2E73-45C3-8D99-5A129CC8EA24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59800" y="6469425"/>
            <a:ext cx="2743200" cy="365125"/>
          </a:xfrm>
        </p:spPr>
        <p:txBody>
          <a:bodyPr/>
          <a:lstStyle/>
          <a:p>
            <a:fld id="{266D9A1C-E1C7-4235-8BBF-7E9631FA94A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137" y="464025"/>
            <a:ext cx="99323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sklearn.metrics</a:t>
            </a:r>
            <a:r>
              <a:rPr lang="en-US" altLang="ko-KR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분류성능평가지표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79333" y="2650492"/>
            <a:ext cx="6656787" cy="260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</a:t>
            </a:r>
            <a:r>
              <a:rPr lang="ko-KR" altLang="en-US" sz="28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</a:rPr>
              <a:t>TP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실제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한 것 </a:t>
            </a:r>
            <a:endParaRPr lang="en-US" altLang="ko-KR" sz="24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FP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실제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값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 것</a:t>
            </a:r>
            <a:endParaRPr lang="en-US" altLang="ko-KR" sz="24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</a:rPr>
              <a:t>FN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실제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값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False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 것</a:t>
            </a:r>
            <a:endParaRPr lang="en-US" altLang="ko-KR" sz="24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3200" dirty="0" smtClean="0">
                <a:solidFill>
                  <a:srgbClr val="7030A0"/>
                </a:solidFill>
              </a:rPr>
              <a:t>TN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실제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값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24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것</a:t>
            </a:r>
            <a:endParaRPr lang="ko-KR" altLang="en-US" sz="24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6720" y="2045638"/>
            <a:ext cx="4836160" cy="4296731"/>
            <a:chOff x="1777344" y="1081548"/>
            <a:chExt cx="4139584" cy="3641047"/>
          </a:xfrm>
        </p:grpSpPr>
        <p:sp>
          <p:nvSpPr>
            <p:cNvPr id="25" name="직사각형 24"/>
            <p:cNvSpPr/>
            <p:nvPr/>
          </p:nvSpPr>
          <p:spPr>
            <a:xfrm>
              <a:off x="1777344" y="2775808"/>
              <a:ext cx="1035415" cy="19467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분류</a:t>
              </a:r>
              <a:endParaRPr lang="en-US" altLang="ko-KR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결과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48180" y="3749200"/>
              <a:ext cx="973396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27639" y="3749202"/>
              <a:ext cx="1032388" cy="973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81" y="2775810"/>
              <a:ext cx="979457" cy="973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</a:p>
            <a:p>
              <a:pPr algn="ctr"/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27639" y="2775811"/>
              <a:ext cx="1032387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48182" y="1802418"/>
              <a:ext cx="979457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27640" y="1802419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48182" y="1081548"/>
              <a:ext cx="2011844" cy="720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ysClr val="windowText" lastClr="000000"/>
                  </a:solidFill>
                </a:rPr>
                <a:t>실제정답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15793" y="2775809"/>
              <a:ext cx="1029355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09731" y="3749197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1960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</a:rPr>
                <a:t>TP</a:t>
              </a:r>
              <a:endParaRPr lang="ko-KR" altLang="en-US" sz="36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0637" y="3912727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rgbClr val="7030A0"/>
                  </a:solidFill>
                </a:rPr>
                <a:t>TN</a:t>
              </a:r>
              <a:endParaRPr lang="ko-KR" altLang="en-US" sz="360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22193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FP</a:t>
              </a:r>
              <a:endParaRPr lang="ko-KR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5317" y="3912727"/>
              <a:ext cx="894735" cy="54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endPara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0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580" y="301660"/>
            <a:ext cx="985527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Accuracy(</a:t>
            </a:r>
            <a:r>
              <a:rPr lang="ko-KR" altLang="en-US" sz="32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  <a:r>
              <a:rPr lang="en-US" altLang="ko-KR" sz="32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endParaRPr lang="en-US" altLang="ko-KR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 </a:t>
            </a:r>
            <a:r>
              <a:rPr lang="ko-KR" altLang="en-US" sz="2000" b="1" dirty="0">
                <a:solidFill>
                  <a:schemeClr val="bg1"/>
                </a:solidFill>
              </a:rPr>
              <a:t>전체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결과 중 </a:t>
            </a:r>
            <a:r>
              <a:rPr lang="ko-KR" altLang="en-US" sz="2000" b="1" dirty="0">
                <a:solidFill>
                  <a:schemeClr val="bg1"/>
                </a:solidFill>
              </a:rPr>
              <a:t>실제 정답과 같은 판단이 나온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비율입니다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79457" y="3269383"/>
            <a:ext cx="5422490" cy="1704097"/>
            <a:chOff x="5889522" y="2509707"/>
            <a:chExt cx="5422490" cy="1704097"/>
          </a:xfrm>
        </p:grpSpPr>
        <p:sp>
          <p:nvSpPr>
            <p:cNvPr id="2" name="TextBox 1"/>
            <p:cNvSpPr txBox="1"/>
            <p:nvPr/>
          </p:nvSpPr>
          <p:spPr>
            <a:xfrm>
              <a:off x="5889522" y="2836935"/>
              <a:ext cx="23007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Accuarcy</a:t>
              </a:r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=</a:t>
              </a:r>
              <a:endParaRPr lang="ko-KR" altLang="en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97805" y="2509707"/>
              <a:ext cx="20660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TP  +  </a:t>
              </a:r>
              <a:r>
                <a:rPr lang="en-US" altLang="ko-KR" sz="3200" dirty="0" smtClean="0">
                  <a:solidFill>
                    <a:srgbClr val="7030A0"/>
                  </a:solidFill>
                </a:rPr>
                <a:t>TN</a:t>
              </a:r>
              <a:endParaRPr lang="ko-KR" altLang="en-US" sz="2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/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411" y="3198141"/>
              <a:ext cx="32766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TP</a:t>
              </a:r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+ </a:t>
              </a:r>
              <a:r>
                <a:rPr lang="en-US" altLang="ko-KR" sz="32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FP + </a:t>
              </a:r>
              <a:r>
                <a:rPr lang="en-US" altLang="ko-KR" sz="3200" dirty="0" smtClean="0">
                  <a:solidFill>
                    <a:srgbClr val="7030A0"/>
                  </a:solidFill>
                </a:rPr>
                <a:t>TN</a:t>
              </a:r>
              <a:endParaRPr lang="ko-KR" altLang="en-US" sz="32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/>
              <a:endPara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035412" y="3198141"/>
              <a:ext cx="312911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426720" y="2045638"/>
            <a:ext cx="4836160" cy="4296731"/>
            <a:chOff x="1777344" y="1081548"/>
            <a:chExt cx="4139584" cy="3641047"/>
          </a:xfrm>
        </p:grpSpPr>
        <p:sp>
          <p:nvSpPr>
            <p:cNvPr id="32" name="직사각형 31"/>
            <p:cNvSpPr/>
            <p:nvPr/>
          </p:nvSpPr>
          <p:spPr>
            <a:xfrm>
              <a:off x="1777344" y="2775808"/>
              <a:ext cx="1035415" cy="19467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분류</a:t>
              </a:r>
              <a:endParaRPr lang="en-US" altLang="ko-KR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결과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48180" y="3749200"/>
              <a:ext cx="973396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27639" y="3749202"/>
              <a:ext cx="1032388" cy="973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48181" y="2775810"/>
              <a:ext cx="979457" cy="973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</a:p>
            <a:p>
              <a:pPr algn="ctr"/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27639" y="2775811"/>
              <a:ext cx="1032387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8182" y="1802418"/>
              <a:ext cx="979457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27640" y="1802419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48182" y="1081548"/>
              <a:ext cx="2011844" cy="720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ysClr val="windowText" lastClr="000000"/>
                  </a:solidFill>
                </a:rPr>
                <a:t>실제정답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15793" y="2775809"/>
              <a:ext cx="1029355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09731" y="3749197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1960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</a:rPr>
                <a:t>TP</a:t>
              </a:r>
              <a:endParaRPr lang="ko-KR" altLang="en-US" sz="36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0637" y="3912727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rgbClr val="7030A0"/>
                  </a:solidFill>
                </a:rPr>
                <a:t>TN</a:t>
              </a:r>
              <a:endParaRPr lang="ko-KR" altLang="en-US" sz="360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193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FP</a:t>
              </a:r>
              <a:endParaRPr lang="ko-KR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5317" y="3912727"/>
              <a:ext cx="894735" cy="54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endPara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909230" y="4071332"/>
            <a:ext cx="2225337" cy="22710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947094" y="4172463"/>
            <a:ext cx="935042" cy="872986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65543" y="5259202"/>
            <a:ext cx="935042" cy="872986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580" y="301660"/>
            <a:ext cx="9226014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Precision(</a:t>
            </a:r>
            <a:r>
              <a:rPr lang="ko-KR" altLang="en-US" sz="32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32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endParaRPr lang="en-US" altLang="ko-KR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정밀도란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모델이 </a:t>
            </a:r>
            <a:r>
              <a:rPr lang="en-US" altLang="ko-KR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분류한 것 중에서 실제 </a:t>
            </a:r>
            <a:r>
              <a:rPr lang="en-US" altLang="ko-KR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것의 비율입니다</a:t>
            </a:r>
            <a:r>
              <a:rPr lang="en-US" altLang="ko-KR" sz="20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79457" y="3315371"/>
            <a:ext cx="4092678" cy="1165666"/>
            <a:chOff x="5889522" y="2555695"/>
            <a:chExt cx="4092678" cy="1165666"/>
          </a:xfrm>
        </p:grpSpPr>
        <p:sp>
          <p:nvSpPr>
            <p:cNvPr id="2" name="TextBox 1"/>
            <p:cNvSpPr txBox="1"/>
            <p:nvPr/>
          </p:nvSpPr>
          <p:spPr>
            <a:xfrm>
              <a:off x="5889522" y="2836935"/>
              <a:ext cx="23007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Precision =</a:t>
              </a:r>
              <a:endParaRPr lang="ko-KR" altLang="en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508534" y="2555695"/>
              <a:ext cx="7693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TP</a:t>
              </a:r>
              <a:endParaRPr lang="ko-KR" altLang="en-US" sz="2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412" y="3198141"/>
              <a:ext cx="19467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TP</a:t>
              </a:r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+  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FP</a:t>
              </a:r>
              <a:endPara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035412" y="3198141"/>
              <a:ext cx="162969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26720" y="2045638"/>
            <a:ext cx="4836160" cy="4296731"/>
            <a:chOff x="1777344" y="1081548"/>
            <a:chExt cx="4139584" cy="3641047"/>
          </a:xfrm>
        </p:grpSpPr>
        <p:sp>
          <p:nvSpPr>
            <p:cNvPr id="32" name="직사각형 31"/>
            <p:cNvSpPr/>
            <p:nvPr/>
          </p:nvSpPr>
          <p:spPr>
            <a:xfrm>
              <a:off x="1777344" y="2775808"/>
              <a:ext cx="1035415" cy="19467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분류</a:t>
              </a:r>
              <a:endParaRPr lang="en-US" altLang="ko-KR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결과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48180" y="3749200"/>
              <a:ext cx="973396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27639" y="3749202"/>
              <a:ext cx="1032388" cy="973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48181" y="2775810"/>
              <a:ext cx="979457" cy="973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</a:p>
            <a:p>
              <a:pPr algn="ctr"/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27639" y="2775811"/>
              <a:ext cx="1032387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8182" y="1802418"/>
              <a:ext cx="979457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27640" y="1802419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48182" y="1081548"/>
              <a:ext cx="2011844" cy="720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ysClr val="windowText" lastClr="000000"/>
                  </a:solidFill>
                </a:rPr>
                <a:t>실제정답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15793" y="2775809"/>
              <a:ext cx="1029355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09731" y="3749197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1960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</a:rPr>
                <a:t>TP</a:t>
              </a:r>
              <a:endParaRPr lang="ko-KR" altLang="en-US" sz="36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0637" y="3912727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rgbClr val="7030A0"/>
                  </a:solidFill>
                </a:rPr>
                <a:t>TN</a:t>
              </a:r>
              <a:endParaRPr lang="ko-KR" altLang="en-US" sz="360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193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FP</a:t>
              </a:r>
              <a:endParaRPr lang="ko-KR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5317" y="3912727"/>
              <a:ext cx="894735" cy="54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endPara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741118" y="4119831"/>
            <a:ext cx="3455285" cy="97826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83317" y="4172469"/>
            <a:ext cx="935042" cy="872986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579" y="301660"/>
            <a:ext cx="9668465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Recall(</a:t>
            </a:r>
            <a:r>
              <a:rPr lang="ko-KR" altLang="en-US" sz="3200" b="1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endParaRPr lang="en-US" altLang="ko-KR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재현율이란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것 중에서 모델이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예측한 것의 비율입니다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79457" y="3315371"/>
            <a:ext cx="4092678" cy="1165666"/>
            <a:chOff x="5889522" y="2555695"/>
            <a:chExt cx="4092678" cy="1165666"/>
          </a:xfrm>
        </p:grpSpPr>
        <p:sp>
          <p:nvSpPr>
            <p:cNvPr id="2" name="TextBox 1"/>
            <p:cNvSpPr txBox="1"/>
            <p:nvPr/>
          </p:nvSpPr>
          <p:spPr>
            <a:xfrm>
              <a:off x="5889522" y="2836935"/>
              <a:ext cx="23007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Recall   =</a:t>
              </a:r>
              <a:endParaRPr lang="ko-KR" altLang="en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508534" y="2555695"/>
              <a:ext cx="7693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TP</a:t>
              </a:r>
              <a:endParaRPr lang="ko-KR" altLang="en-US" sz="2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412" y="3198141"/>
              <a:ext cx="19467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2800" b="1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TP</a:t>
              </a:r>
              <a:r>
                <a:rPr lang="en-US" altLang="ko-KR" sz="28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+  </a:t>
              </a:r>
              <a:r>
                <a:rPr lang="en-US" altLang="ko-KR" sz="2800" b="1" dirty="0" smtClean="0">
                  <a:solidFill>
                    <a:srgbClr val="CC7F2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FN</a:t>
              </a:r>
              <a:endParaRPr lang="ko-KR" altLang="en-US" sz="2800" b="1" dirty="0" smtClean="0">
                <a:solidFill>
                  <a:srgbClr val="CC7F2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035412" y="3198141"/>
              <a:ext cx="162969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26720" y="2045638"/>
            <a:ext cx="4836160" cy="4296731"/>
            <a:chOff x="1777344" y="1081548"/>
            <a:chExt cx="4139584" cy="3641047"/>
          </a:xfrm>
        </p:grpSpPr>
        <p:sp>
          <p:nvSpPr>
            <p:cNvPr id="32" name="직사각형 31"/>
            <p:cNvSpPr/>
            <p:nvPr/>
          </p:nvSpPr>
          <p:spPr>
            <a:xfrm>
              <a:off x="1777344" y="2775808"/>
              <a:ext cx="1035415" cy="19467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분류</a:t>
              </a:r>
              <a:endParaRPr lang="en-US" altLang="ko-KR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결과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48180" y="3749200"/>
              <a:ext cx="973396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27639" y="3749202"/>
              <a:ext cx="1032388" cy="973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48181" y="2775810"/>
              <a:ext cx="979457" cy="973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</a:p>
            <a:p>
              <a:pPr algn="ctr"/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27639" y="2775811"/>
              <a:ext cx="1032387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8182" y="1802418"/>
              <a:ext cx="979457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27640" y="1802419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48182" y="1081548"/>
              <a:ext cx="2011844" cy="720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ysClr val="windowText" lastClr="000000"/>
                  </a:solidFill>
                </a:rPr>
                <a:t>실제정답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15793" y="2775809"/>
              <a:ext cx="1029355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09731" y="3749197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1960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</a:rPr>
                <a:t>TP</a:t>
              </a:r>
              <a:endParaRPr lang="ko-KR" altLang="en-US" sz="36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0637" y="3912727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rgbClr val="7030A0"/>
                  </a:solidFill>
                </a:rPr>
                <a:t>TN</a:t>
              </a:r>
              <a:endParaRPr lang="ko-KR" altLang="en-US" sz="360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193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FP</a:t>
              </a:r>
              <a:endParaRPr lang="ko-KR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5317" y="3912727"/>
              <a:ext cx="894735" cy="54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endPara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 rot="5400000">
            <a:off x="1680730" y="4121185"/>
            <a:ext cx="3455285" cy="97826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15697" y="4147255"/>
            <a:ext cx="935042" cy="872986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580" y="301660"/>
            <a:ext cx="9707794" cy="1635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en-US" altLang="ko-KR" sz="3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F1 Score</a:t>
            </a:r>
            <a:endParaRPr lang="ko-KR" altLang="en-US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endParaRPr lang="en-US" altLang="ko-KR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40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en-US" altLang="ko-KR" sz="2400" b="1" dirty="0">
                <a:solidFill>
                  <a:schemeClr val="bg1"/>
                </a:solidFill>
              </a:rPr>
              <a:t>F1 score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Precision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정밀도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</a:rPr>
              <a:t>과 </a:t>
            </a:r>
            <a:r>
              <a:rPr lang="en-US" altLang="ko-KR" sz="2400" b="1" dirty="0">
                <a:solidFill>
                  <a:schemeClr val="bg1"/>
                </a:solidFill>
              </a:rPr>
              <a:t>Recall(</a:t>
            </a:r>
            <a:r>
              <a:rPr lang="ko-KR" altLang="en-US" sz="2400" b="1" dirty="0" err="1">
                <a:solidFill>
                  <a:schemeClr val="bg1"/>
                </a:solidFill>
              </a:rPr>
              <a:t>재현율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</a:rPr>
              <a:t>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조화평균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입니다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9587" y="3596611"/>
            <a:ext cx="2619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 = 2*</a:t>
            </a:r>
            <a:endParaRPr lang="ko-KR" altLang="en-US" sz="2800" b="1" dirty="0" smtClean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8599" y="3315371"/>
            <a:ext cx="31836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Precision * Recall</a:t>
            </a:r>
            <a:endParaRPr lang="ko-KR" altLang="en-US" sz="2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4463" y="4068617"/>
            <a:ext cx="3197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Precision </a:t>
            </a:r>
            <a:r>
              <a:rPr lang="en-US" altLang="ko-KR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Recall</a:t>
            </a:r>
            <a:endParaRPr lang="ko-KR" altLang="en-US" sz="2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844463" y="3957817"/>
            <a:ext cx="3157834" cy="40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04" y="2099080"/>
            <a:ext cx="3852813" cy="425727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426720" y="2045638"/>
            <a:ext cx="4836160" cy="4296731"/>
            <a:chOff x="1777344" y="1081548"/>
            <a:chExt cx="4139584" cy="3641047"/>
          </a:xfrm>
        </p:grpSpPr>
        <p:sp>
          <p:nvSpPr>
            <p:cNvPr id="32" name="직사각형 31"/>
            <p:cNvSpPr/>
            <p:nvPr/>
          </p:nvSpPr>
          <p:spPr>
            <a:xfrm>
              <a:off x="1777344" y="2775808"/>
              <a:ext cx="1035415" cy="19467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분류</a:t>
              </a:r>
              <a:endParaRPr lang="en-US" altLang="ko-KR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</a:rPr>
                <a:t>결과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48180" y="3749200"/>
              <a:ext cx="973396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27639" y="3749202"/>
              <a:ext cx="1032388" cy="973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48181" y="2775810"/>
              <a:ext cx="979457" cy="973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</a:p>
            <a:p>
              <a:pPr algn="ctr"/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27639" y="2775811"/>
              <a:ext cx="1032387" cy="9733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8182" y="1802418"/>
              <a:ext cx="979457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27640" y="1802419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48182" y="1081548"/>
              <a:ext cx="2011844" cy="720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ysClr val="windowText" lastClr="000000"/>
                  </a:solidFill>
                </a:rPr>
                <a:t>실제정답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15793" y="2775809"/>
              <a:ext cx="1029355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True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09731" y="3749197"/>
              <a:ext cx="1032386" cy="973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False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1960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</a:rPr>
                <a:t>TP</a:t>
              </a:r>
              <a:endParaRPr lang="ko-KR" altLang="en-US" sz="36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0637" y="3912727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rgbClr val="7030A0"/>
                  </a:solidFill>
                </a:rPr>
                <a:t>TN</a:t>
              </a:r>
              <a:endParaRPr lang="ko-KR" altLang="en-US" sz="360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193" y="2939339"/>
              <a:ext cx="8947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FP</a:t>
              </a:r>
              <a:endParaRPr lang="ko-KR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5317" y="3912727"/>
              <a:ext cx="894735" cy="54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75000"/>
                    </a:schemeClr>
                  </a:solidFill>
                </a:rPr>
                <a:t>FN</a:t>
              </a:r>
              <a:endPara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741118" y="4119831"/>
            <a:ext cx="3455285" cy="97826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 rot="5400000">
            <a:off x="1680730" y="4121185"/>
            <a:ext cx="3455285" cy="97826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82764A-2E73-45C3-8D99-5A129CC8EA24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745" y="739390"/>
            <a:ext cx="106469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엔트로피</a:t>
            </a:r>
            <a:r>
              <a:rPr lang="en-US" altLang="ko-KR" sz="3200" b="1" dirty="0">
                <a:solidFill>
                  <a:schemeClr val="bg1"/>
                </a:solidFill>
              </a:rPr>
              <a:t>(Entropy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  &amp;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교차 엔트로피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(Cross entropy)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392936" y="7393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6746" y="1936550"/>
            <a:ext cx="11010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엔트로피</a:t>
            </a:r>
            <a:r>
              <a:rPr lang="en-US" altLang="ko-KR" b="1" dirty="0">
                <a:solidFill>
                  <a:srgbClr val="333333"/>
                </a:solidFill>
                <a:latin typeface="Noto Serif KR"/>
              </a:rPr>
              <a:t>(entropy)</a:t>
            </a:r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는 </a:t>
            </a:r>
            <a:r>
              <a:rPr lang="ko-KR" altLang="en-US" b="1" dirty="0" smtClean="0">
                <a:solidFill>
                  <a:srgbClr val="333333"/>
                </a:solidFill>
                <a:latin typeface="NanumSquareRoundR"/>
              </a:rPr>
              <a:t>이산확률변수</a:t>
            </a:r>
            <a:r>
              <a:rPr lang="en-US" altLang="ko-KR" b="1" dirty="0" smtClean="0">
                <a:solidFill>
                  <a:srgbClr val="333333"/>
                </a:solidFill>
                <a:latin typeface="NanumSquareRoundR"/>
              </a:rPr>
              <a:t>(discrete random variable)</a:t>
            </a:r>
            <a:r>
              <a:rPr lang="ko-KR" altLang="en-US" b="1" dirty="0" smtClean="0">
                <a:solidFill>
                  <a:srgbClr val="333333"/>
                </a:solidFill>
                <a:latin typeface="NanumSquareRoundR"/>
              </a:rPr>
              <a:t>의 평균 평균적인 놀람의 정도</a:t>
            </a:r>
            <a:r>
              <a:rPr lang="en-US" altLang="ko-KR" b="1" dirty="0" smtClean="0">
                <a:solidFill>
                  <a:srgbClr val="333333"/>
                </a:solidFill>
                <a:latin typeface="NanumSquareRoundR"/>
              </a:rPr>
              <a:t>, </a:t>
            </a:r>
          </a:p>
          <a:p>
            <a:r>
              <a:rPr lang="ko-KR" altLang="en-US" b="1" dirty="0" smtClean="0">
                <a:solidFill>
                  <a:srgbClr val="333333"/>
                </a:solidFill>
                <a:latin typeface="NanumSquareRoundR"/>
              </a:rPr>
              <a:t>불확실성 </a:t>
            </a:r>
            <a:r>
              <a:rPr lang="ko-KR" altLang="en-US" b="1" dirty="0">
                <a:solidFill>
                  <a:srgbClr val="333333"/>
                </a:solidFill>
                <a:latin typeface="NanumSquareRoundR"/>
              </a:rPr>
              <a:t>정도를 </a:t>
            </a:r>
            <a:r>
              <a:rPr lang="ko-KR" altLang="en-US" b="1" dirty="0" smtClean="0">
                <a:solidFill>
                  <a:srgbClr val="333333"/>
                </a:solidFill>
                <a:latin typeface="NanumSquareRoundR"/>
              </a:rPr>
              <a:t>나타내며</a:t>
            </a:r>
            <a:r>
              <a:rPr lang="en-US" altLang="ko-KR" b="1" dirty="0" smtClean="0">
                <a:solidFill>
                  <a:srgbClr val="333333"/>
                </a:solidFill>
                <a:latin typeface="NanumSquareRoundR"/>
              </a:rPr>
              <a:t>, </a:t>
            </a:r>
            <a:r>
              <a:rPr lang="ko-KR" altLang="en-US" b="1" dirty="0" err="1">
                <a:solidFill>
                  <a:srgbClr val="333333"/>
                </a:solidFill>
                <a:latin typeface="Noto Serif KR"/>
              </a:rPr>
              <a:t>확률분포가</a:t>
            </a:r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 가지는 정보의 확신도 혹은 정보량을 수치로 표현한 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것입니다</a:t>
            </a:r>
            <a:r>
              <a:rPr lang="en-US" altLang="ko-KR" b="1" dirty="0">
                <a:solidFill>
                  <a:srgbClr val="333333"/>
                </a:solidFill>
                <a:latin typeface="Noto Serif KR"/>
              </a:rPr>
              <a:t>. </a:t>
            </a:r>
            <a:endParaRPr lang="en-US" altLang="ko-KR" b="1" dirty="0">
              <a:solidFill>
                <a:srgbClr val="333333"/>
              </a:solidFill>
              <a:latin typeface="NanumSquareRound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815" y="3206514"/>
            <a:ext cx="97626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교차 엔트로피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(cross entropy</a:t>
            </a:r>
            <a:r>
              <a:rPr lang="en-US" altLang="ko-KR" b="1" dirty="0">
                <a:solidFill>
                  <a:srgbClr val="333333"/>
                </a:solidFill>
                <a:latin typeface="Noto Serif KR"/>
              </a:rPr>
              <a:t>)</a:t>
            </a:r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는 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2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개의 확률 분포의 차이를 나타내는 용도로 정의됩니다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.</a:t>
            </a: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예측 모델이 </a:t>
            </a:r>
            <a:r>
              <a:rPr lang="ko-KR" altLang="en-US" b="1" dirty="0" err="1" smtClean="0">
                <a:solidFill>
                  <a:srgbClr val="333333"/>
                </a:solidFill>
                <a:latin typeface="Noto Serif KR"/>
              </a:rPr>
              <a:t>실제값인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q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를 모르고 모델링을 하여 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q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값</a:t>
            </a:r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을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 예측하고 자 하는 것입니다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.</a:t>
            </a: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이 예측 모델링을 통해 </a:t>
            </a:r>
            <a:r>
              <a:rPr lang="ko-KR" altLang="en-US" b="1" dirty="0" err="1" smtClean="0">
                <a:solidFill>
                  <a:srgbClr val="333333"/>
                </a:solidFill>
                <a:latin typeface="Noto Serif KR"/>
              </a:rPr>
              <a:t>구한값을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p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라 한다면 </a:t>
            </a:r>
            <a:r>
              <a:rPr lang="ko-KR" altLang="en-US" b="1" dirty="0" err="1" smtClean="0">
                <a:solidFill>
                  <a:srgbClr val="333333"/>
                </a:solidFill>
                <a:latin typeface="Noto Serif KR"/>
              </a:rPr>
              <a:t>머신러닝을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 통한 예측 모형에서</a:t>
            </a:r>
            <a:endParaRPr lang="en-US" altLang="ko-KR" b="1" dirty="0" smtClean="0">
              <a:solidFill>
                <a:srgbClr val="333333"/>
              </a:solidFill>
              <a:latin typeface="Noto Serif KR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훈련 데이터에서는 실제 분포인 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p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를 알 수 있기 </a:t>
            </a:r>
            <a:r>
              <a:rPr lang="ko-KR" altLang="en-US" b="1" dirty="0">
                <a:solidFill>
                  <a:srgbClr val="333333"/>
                </a:solidFill>
                <a:latin typeface="Noto Serif KR"/>
              </a:rPr>
              <a:t>때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문에 교차 엔트로피를 계산할 수 있습니다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.</a:t>
            </a: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즉 교차 엔트로피는 실제 값과 </a:t>
            </a:r>
            <a:r>
              <a:rPr lang="ko-KR" altLang="en-US" b="1" dirty="0" err="1" smtClean="0">
                <a:solidFill>
                  <a:srgbClr val="333333"/>
                </a:solidFill>
                <a:latin typeface="Noto Serif KR"/>
              </a:rPr>
              <a:t>예측값의</a:t>
            </a:r>
            <a:r>
              <a:rPr lang="ko-KR" altLang="en-US" b="1" dirty="0" smtClean="0">
                <a:solidFill>
                  <a:srgbClr val="333333"/>
                </a:solidFill>
                <a:latin typeface="Noto Serif KR"/>
              </a:rPr>
              <a:t> 차이를 계산하는데 사용할 수 있습니다</a:t>
            </a:r>
            <a:r>
              <a:rPr lang="en-US" altLang="ko-KR" b="1" dirty="0" smtClean="0">
                <a:solidFill>
                  <a:srgbClr val="333333"/>
                </a:solidFill>
                <a:latin typeface="Noto Serif KR"/>
              </a:rPr>
              <a:t>.</a:t>
            </a:r>
          </a:p>
          <a:p>
            <a:endParaRPr lang="en-US" altLang="ko-KR" b="1" dirty="0" smtClean="0">
              <a:solidFill>
                <a:srgbClr val="333333"/>
              </a:solidFill>
              <a:latin typeface="Noto Serif KR"/>
            </a:endParaRPr>
          </a:p>
          <a:p>
            <a:endParaRPr lang="en-US" altLang="ko-KR" b="1" dirty="0">
              <a:solidFill>
                <a:srgbClr val="333333"/>
              </a:solidFill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7604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성능 평가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결과 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0135"/>
              </p:ext>
            </p:extLst>
          </p:nvPr>
        </p:nvGraphicFramePr>
        <p:xfrm>
          <a:off x="274864" y="1045243"/>
          <a:ext cx="11425299" cy="43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33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3808433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3808433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63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>
                          <a:solidFill>
                            <a:schemeClr val="bg1"/>
                          </a:solidFill>
                        </a:rPr>
                        <a:t>pWeather</a:t>
                      </a:r>
                      <a:r>
                        <a:rPr lang="en-US" altLang="ko-KR" sz="3200" dirty="0" smtClean="0">
                          <a:solidFill>
                            <a:schemeClr val="bg1"/>
                          </a:solidFill>
                        </a:rPr>
                        <a:t>(3288 rows x 21cols)</a:t>
                      </a:r>
                      <a:r>
                        <a:rPr lang="en-US" altLang="ko-KR" sz="3200" baseline="0" dirty="0" smtClean="0">
                          <a:solidFill>
                            <a:schemeClr val="bg1"/>
                          </a:solidFill>
                        </a:rPr>
                        <a:t> AVG3000</a:t>
                      </a:r>
                      <a:r>
                        <a:rPr lang="ko-KR" alt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572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Train(2630rows)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Test(658rows)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Accuracy(</a:t>
                      </a:r>
                      <a:r>
                        <a:rPr lang="ko-KR" altLang="en-US" sz="2800" b="1" dirty="0" smtClean="0"/>
                        <a:t>정확도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0.981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0.641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Recall(</a:t>
                      </a:r>
                      <a:r>
                        <a:rPr lang="ko-KR" altLang="en-US" sz="2800" b="1" dirty="0" err="1" smtClean="0"/>
                        <a:t>재현율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0.959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0.453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654303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Precision(</a:t>
                      </a:r>
                      <a:r>
                        <a:rPr lang="ko-KR" altLang="en-US" sz="2800" b="1" dirty="0" smtClean="0"/>
                        <a:t>정밀도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0.992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0.611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01784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F1_score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0.976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0.513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성능 평가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결과 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8411"/>
              </p:ext>
            </p:extLst>
          </p:nvPr>
        </p:nvGraphicFramePr>
        <p:xfrm>
          <a:off x="274864" y="1045243"/>
          <a:ext cx="11425299" cy="43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33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3808433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3808433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63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>
                          <a:solidFill>
                            <a:schemeClr val="bg1"/>
                          </a:solidFill>
                        </a:rPr>
                        <a:t>pWeather</a:t>
                      </a:r>
                      <a:r>
                        <a:rPr lang="en-US" altLang="ko-KR" sz="3200" dirty="0" smtClean="0">
                          <a:solidFill>
                            <a:schemeClr val="bg1"/>
                          </a:solidFill>
                        </a:rPr>
                        <a:t>(338,022 rows x 21cols)</a:t>
                      </a:r>
                      <a:r>
                        <a:rPr lang="en-US" altLang="ko-KR" sz="3200" baseline="0" dirty="0" smtClean="0">
                          <a:solidFill>
                            <a:schemeClr val="bg1"/>
                          </a:solidFill>
                        </a:rPr>
                        <a:t> AVG1000</a:t>
                      </a:r>
                      <a:r>
                        <a:rPr lang="ko-KR" alt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572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Train(270,418rows)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Test(67,604rows)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Accuracy(</a:t>
                      </a:r>
                      <a:r>
                        <a:rPr lang="ko-KR" altLang="en-US" sz="2800" b="1" dirty="0" smtClean="0"/>
                        <a:t>정확도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0.986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0.749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Recall(</a:t>
                      </a:r>
                      <a:r>
                        <a:rPr lang="ko-KR" altLang="en-US" sz="2800" b="1" dirty="0" err="1" smtClean="0"/>
                        <a:t>재현율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0.997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0.736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654303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Precision(</a:t>
                      </a:r>
                      <a:r>
                        <a:rPr lang="ko-KR" altLang="en-US" sz="2800" b="1" dirty="0" smtClean="0"/>
                        <a:t>정밀도</a:t>
                      </a:r>
                      <a:r>
                        <a:rPr lang="en-US" altLang="ko-KR" sz="2800" b="1" dirty="0" smtClean="0"/>
                        <a:t>)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0.965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0.505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01784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F1_score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0.981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0.599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969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63543"/>
              </p:ext>
            </p:extLst>
          </p:nvPr>
        </p:nvGraphicFramePr>
        <p:xfrm>
          <a:off x="4859055" y="1851609"/>
          <a:ext cx="3808433" cy="355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33">
                  <a:extLst>
                    <a:ext uri="{9D8B030D-6E8A-4147-A177-3AD203B41FA5}">
                      <a16:colId xmlns:a16="http://schemas.microsoft.com/office/drawing/2014/main" val="869168127"/>
                    </a:ext>
                  </a:extLst>
                </a:gridCol>
              </a:tblGrid>
              <a:tr h="665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Test(658rows)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1157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0.641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21427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0.453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631788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0.611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809684"/>
                  </a:ext>
                </a:extLst>
              </a:tr>
              <a:tr h="7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0.513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94792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59055" y="1851609"/>
            <a:ext cx="3808433" cy="355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>
        <a:spAutoFit/>
      </a:bodyPr>
      <a:lstStyle>
        <a:defPPr algn="l">
          <a:defRPr sz="2000" smtClean="0">
            <a:solidFill>
              <a:schemeClr val="bg1">
                <a:lumMod val="75000"/>
                <a:lumOff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9207</TotalTime>
  <Words>449</Words>
  <Application>Microsoft Office PowerPoint</Application>
  <PresentationFormat>와이드스크린</PresentationFormat>
  <Paragraphs>164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함초롬바탕</vt:lpstr>
      <vt:lpstr>Calibri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성능 평가 결과 </vt:lpstr>
      <vt:lpstr>성능 평가 결과 2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 (Disease Environment Relationship Analysis)</dc:title>
  <dc:creator>임정준 임정준</dc:creator>
  <cp:lastModifiedBy>임정준 임정준</cp:lastModifiedBy>
  <cp:revision>160</cp:revision>
  <dcterms:created xsi:type="dcterms:W3CDTF">2019-09-22T22:58:33Z</dcterms:created>
  <dcterms:modified xsi:type="dcterms:W3CDTF">2019-11-05T04:59:52Z</dcterms:modified>
</cp:coreProperties>
</file>