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3" r:id="rId2"/>
    <p:sldId id="312" r:id="rId3"/>
    <p:sldId id="315" r:id="rId4"/>
    <p:sldId id="313" r:id="rId5"/>
    <p:sldId id="314" r:id="rId6"/>
    <p:sldId id="295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2E1"/>
    <a:srgbClr val="CC7F2B"/>
    <a:srgbClr val="404040"/>
    <a:srgbClr val="AF9D9B"/>
    <a:srgbClr val="DDD6D5"/>
    <a:srgbClr val="5C5B5B"/>
    <a:srgbClr val="D9D9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3176" autoAdjust="0"/>
  </p:normalViewPr>
  <p:slideViewPr>
    <p:cSldViewPr snapToGrid="0">
      <p:cViewPr varScale="1">
        <p:scale>
          <a:sx n="106" d="100"/>
          <a:sy n="106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24D6F26-8C63-4612-B498-40D0009C9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F7EF6-97F2-48A2-B3CA-88403FA343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D5BF2-81AC-4C67-9A87-F7F7D61AAFCF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2EFFFC-6E02-4D2F-BF5B-25071F801A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8E0AE7-7944-4A0B-A1DC-2DE0EAFE1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F1AD-4E97-42A7-8782-C4786C6E6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896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DC1E-6E96-4556-955A-9001F3052B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C48C-2008-4BAB-9F64-73ACCB1B4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7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CC48C-2008-4BAB-9F64-73ACCB1B4D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7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CC48C-2008-4BAB-9F64-73ACCB1B4D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4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12A4-BC36-439E-BB6E-D544E22101A9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8743-F2C9-4960-9253-431C750BCB8C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3A92-BA63-4791-AC53-D37E9151BC13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5009-8464-4F13-93B3-9369EBFA91EC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9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385-C7F5-476B-9D13-8A5275BC8C8F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4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7B52-B9F0-4312-B34D-AD89487CC363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C20-FD9E-4360-9FB9-5F406442651A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4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2C51-805B-48D0-BDC1-78AB757A6D16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838C-A050-4225-8976-95CC2BDC1548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EE2-1773-481B-A9B5-B167001F9503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8D0-625B-4F65-8CF4-7431E26A1B0D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3177-6432-46E9-B967-69D19534FB2E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B9E6F1-4C8A-48CA-B84F-2BF9ABCC764D}"/>
              </a:ext>
            </a:extLst>
          </p:cNvPr>
          <p:cNvGrpSpPr/>
          <p:nvPr/>
        </p:nvGrpSpPr>
        <p:grpSpPr>
          <a:xfrm>
            <a:off x="6803960" y="3169223"/>
            <a:ext cx="5178490" cy="3479227"/>
            <a:chOff x="5943600" y="2893581"/>
            <a:chExt cx="5178490" cy="347922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707798-FE92-45EA-8D84-48DB213BB5B2}"/>
                </a:ext>
              </a:extLst>
            </p:cNvPr>
            <p:cNvSpPr/>
            <p:nvPr/>
          </p:nvSpPr>
          <p:spPr>
            <a:xfrm>
              <a:off x="5943600" y="2893581"/>
              <a:ext cx="2127380" cy="3479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과목명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담당교수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en-US" altLang="ko-KR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조팀원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발표일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65003F-0381-439C-8D2E-5F216D8707E6}"/>
                </a:ext>
              </a:extLst>
            </p:cNvPr>
            <p:cNvSpPr/>
            <p:nvPr/>
          </p:nvSpPr>
          <p:spPr>
            <a:xfrm>
              <a:off x="7893691" y="2893581"/>
              <a:ext cx="3228399" cy="3479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산학캡스톤디자인</a:t>
              </a:r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2019-2</a:t>
              </a:r>
              <a:r>
                <a:rPr lang="ko-KR" altLang="en-US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endParaRPr lang="en-US" altLang="ko-KR" sz="25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2500" dirty="0" err="1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정호엽</a:t>
              </a:r>
              <a:endParaRPr lang="en-US" altLang="ko-KR" sz="25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en-US" altLang="ko-KR" sz="25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5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배인규</a:t>
              </a:r>
              <a:r>
                <a:rPr lang="en-US" altLang="ko-KR" sz="25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5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발표자</a:t>
              </a:r>
              <a:r>
                <a:rPr lang="en-US" altLang="ko-KR" sz="25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ko-KR" altLang="en-US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2500" dirty="0" err="1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임정준</a:t>
              </a:r>
              <a:endParaRPr lang="en-US" altLang="ko-KR" sz="25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2500" u="sng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이석준</a:t>
              </a:r>
              <a:endParaRPr lang="en-US" altLang="ko-KR" sz="25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2500" dirty="0" err="1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이유겸</a:t>
              </a:r>
              <a:endParaRPr lang="en-US" altLang="ko-KR" sz="2500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5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2019.11.12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7EFA4A3-B54D-4A0A-80E7-08666AA5D36F}"/>
              </a:ext>
            </a:extLst>
          </p:cNvPr>
          <p:cNvSpPr txBox="1"/>
          <p:nvPr/>
        </p:nvSpPr>
        <p:spPr>
          <a:xfrm>
            <a:off x="2573482" y="1184563"/>
            <a:ext cx="7045036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000" b="1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Rain?</a:t>
            </a:r>
            <a:endParaRPr lang="en-US" altLang="ko-KR" sz="7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F611EE-EE63-4357-84F5-03C6A57F27BC}"/>
              </a:ext>
            </a:extLst>
          </p:cNvPr>
          <p:cNvSpPr/>
          <p:nvPr/>
        </p:nvSpPr>
        <p:spPr>
          <a:xfrm>
            <a:off x="10686473" y="0"/>
            <a:ext cx="1505527" cy="286327"/>
          </a:xfrm>
          <a:prstGeom prst="rect">
            <a:avLst/>
          </a:prstGeom>
          <a:solidFill>
            <a:srgbClr val="E7E2E1"/>
          </a:solidFill>
          <a:ln>
            <a:solidFill>
              <a:srgbClr val="E7E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59800" y="6469425"/>
            <a:ext cx="2743200" cy="365125"/>
          </a:xfrm>
        </p:spPr>
        <p:txBody>
          <a:bodyPr/>
          <a:lstStyle/>
          <a:p>
            <a:fld id="{266D9A1C-E1C7-4235-8BBF-7E9631FA94A1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2779C16-DCB1-4EEF-A814-806DF918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4" y="185510"/>
            <a:ext cx="10515600" cy="761547"/>
          </a:xfrm>
        </p:spPr>
        <p:txBody>
          <a:bodyPr>
            <a:norm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n-ea"/>
                <a:ea typeface="+mn-ea"/>
              </a:rPr>
              <a:t>성능 평가결과</a:t>
            </a:r>
            <a:r>
              <a:rPr lang="en-US" altLang="ko-KR" sz="4800" b="1">
                <a:solidFill>
                  <a:schemeClr val="bg1"/>
                </a:solidFill>
                <a:latin typeface="+mn-ea"/>
                <a:ea typeface="+mn-ea"/>
              </a:rPr>
              <a:t>-1</a:t>
            </a:r>
            <a:endParaRPr lang="ko-KR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8C6882-CCB5-40B1-88B2-1562AF06F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28212"/>
              </p:ext>
            </p:extLst>
          </p:nvPr>
        </p:nvGraphicFramePr>
        <p:xfrm>
          <a:off x="2168773" y="1579397"/>
          <a:ext cx="7854453" cy="1588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51">
                  <a:extLst>
                    <a:ext uri="{9D8B030D-6E8A-4147-A177-3AD203B41FA5}">
                      <a16:colId xmlns:a16="http://schemas.microsoft.com/office/drawing/2014/main" val="82821476"/>
                    </a:ext>
                  </a:extLst>
                </a:gridCol>
                <a:gridCol w="2618151">
                  <a:extLst>
                    <a:ext uri="{9D8B030D-6E8A-4147-A177-3AD203B41FA5}">
                      <a16:colId xmlns:a16="http://schemas.microsoft.com/office/drawing/2014/main" val="1488209044"/>
                    </a:ext>
                  </a:extLst>
                </a:gridCol>
                <a:gridCol w="2618151">
                  <a:extLst>
                    <a:ext uri="{9D8B030D-6E8A-4147-A177-3AD203B41FA5}">
                      <a16:colId xmlns:a16="http://schemas.microsoft.com/office/drawing/2014/main" val="3888429924"/>
                    </a:ext>
                  </a:extLst>
                </a:gridCol>
              </a:tblGrid>
              <a:tr h="58387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pWeather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(3,288 rows x 21cols)</a:t>
                      </a:r>
                      <a:r>
                        <a:rPr lang="en-US" altLang="ko-KR" sz="20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AVG1000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6815"/>
                  </a:ext>
                </a:extLst>
              </a:tr>
              <a:tr h="48203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Train(2630rows)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Test(658rows)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extLst>
                  <a:ext uri="{0D108BD9-81ED-4DB2-BD59-A6C34878D82A}">
                    <a16:rowId xmlns:a16="http://schemas.microsoft.com/office/drawing/2014/main" val="412981629"/>
                  </a:ext>
                </a:extLst>
              </a:tr>
              <a:tr h="52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F1_score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0.976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0.537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extLst>
                  <a:ext uri="{0D108BD9-81ED-4DB2-BD59-A6C34878D82A}">
                    <a16:rowId xmlns:a16="http://schemas.microsoft.com/office/drawing/2014/main" val="312653310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3835A1-7CBB-475A-B68D-A276153FB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62617"/>
              </p:ext>
            </p:extLst>
          </p:nvPr>
        </p:nvGraphicFramePr>
        <p:xfrm>
          <a:off x="2168773" y="4547425"/>
          <a:ext cx="7854453" cy="1588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51">
                  <a:extLst>
                    <a:ext uri="{9D8B030D-6E8A-4147-A177-3AD203B41FA5}">
                      <a16:colId xmlns:a16="http://schemas.microsoft.com/office/drawing/2014/main" val="82821476"/>
                    </a:ext>
                  </a:extLst>
                </a:gridCol>
                <a:gridCol w="2618151">
                  <a:extLst>
                    <a:ext uri="{9D8B030D-6E8A-4147-A177-3AD203B41FA5}">
                      <a16:colId xmlns:a16="http://schemas.microsoft.com/office/drawing/2014/main" val="1488209044"/>
                    </a:ext>
                  </a:extLst>
                </a:gridCol>
                <a:gridCol w="2618151">
                  <a:extLst>
                    <a:ext uri="{9D8B030D-6E8A-4147-A177-3AD203B41FA5}">
                      <a16:colId xmlns:a16="http://schemas.microsoft.com/office/drawing/2014/main" val="3888429924"/>
                    </a:ext>
                  </a:extLst>
                </a:gridCol>
              </a:tblGrid>
              <a:tr h="58387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pWeather2(338,022 rows x 21cols)</a:t>
                      </a:r>
                      <a:r>
                        <a:rPr lang="en-US" altLang="ko-KR" sz="20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AVG50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6815"/>
                  </a:ext>
                </a:extLst>
              </a:tr>
              <a:tr h="48203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Train(270,418rows)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Test(67,604rows)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1629"/>
                  </a:ext>
                </a:extLst>
              </a:tr>
              <a:tr h="52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F1_score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57578" marR="57578" marT="28789" marB="2878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654303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170E7F9-7851-46EA-967F-0F0ABF6259A8}"/>
              </a:ext>
            </a:extLst>
          </p:cNvPr>
          <p:cNvSpPr/>
          <p:nvPr/>
        </p:nvSpPr>
        <p:spPr>
          <a:xfrm>
            <a:off x="5928510" y="3530852"/>
            <a:ext cx="334978" cy="676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834CAF-A915-4DAC-95B4-67D83DDC467E}"/>
              </a:ext>
            </a:extLst>
          </p:cNvPr>
          <p:cNvSpPr/>
          <p:nvPr/>
        </p:nvSpPr>
        <p:spPr>
          <a:xfrm>
            <a:off x="8185134" y="1216265"/>
            <a:ext cx="1949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n_estimators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= 10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5F8AF3-A5ED-4C8E-8C73-99CB0535FD07}"/>
              </a:ext>
            </a:extLst>
          </p:cNvPr>
          <p:cNvSpPr/>
          <p:nvPr/>
        </p:nvSpPr>
        <p:spPr>
          <a:xfrm>
            <a:off x="8185134" y="4170916"/>
            <a:ext cx="1949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n_estimators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= 10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43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59800" y="6469425"/>
            <a:ext cx="2743200" cy="365125"/>
          </a:xfrm>
        </p:spPr>
        <p:txBody>
          <a:bodyPr/>
          <a:lstStyle/>
          <a:p>
            <a:fld id="{266D9A1C-E1C7-4235-8BBF-7E9631FA94A1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2779C16-DCB1-4EEF-A814-806DF918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4" y="185510"/>
            <a:ext cx="10515600" cy="761547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n-ea"/>
                <a:ea typeface="+mn-ea"/>
              </a:rPr>
              <a:t>성능 평가결과</a:t>
            </a:r>
            <a:r>
              <a:rPr lang="en-US" altLang="ko-KR" sz="4800" b="1" dirty="0">
                <a:solidFill>
                  <a:schemeClr val="bg1"/>
                </a:solidFill>
                <a:latin typeface="+mn-ea"/>
                <a:ea typeface="+mn-ea"/>
              </a:rPr>
              <a:t>-2</a:t>
            </a:r>
            <a:endParaRPr lang="ko-KR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8C6882-CCB5-40B1-88B2-1562AF06F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21158"/>
              </p:ext>
            </p:extLst>
          </p:nvPr>
        </p:nvGraphicFramePr>
        <p:xfrm>
          <a:off x="274865" y="1428419"/>
          <a:ext cx="5727954" cy="220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18">
                  <a:extLst>
                    <a:ext uri="{9D8B030D-6E8A-4147-A177-3AD203B41FA5}">
                      <a16:colId xmlns:a16="http://schemas.microsoft.com/office/drawing/2014/main" val="82821476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488209044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3888429924"/>
                    </a:ext>
                  </a:extLst>
                </a:gridCol>
              </a:tblGrid>
              <a:tr h="8094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pWeather2(338,022 rows x 21cols)</a:t>
                      </a:r>
                      <a:r>
                        <a:rPr lang="en-US" altLang="ko-KR" sz="20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AVG50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6318" marR="96318" marT="48159" marB="481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6815"/>
                  </a:ext>
                </a:extLst>
              </a:tr>
              <a:tr h="66828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41216" marR="41216" marT="20608" marB="20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Train(270,418rows)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5455" marR="65455" marT="32727" marB="32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Test(67,604rows)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5455" marR="65455" marT="32727" marB="32727" anchor="ctr"/>
                </a:tc>
                <a:extLst>
                  <a:ext uri="{0D108BD9-81ED-4DB2-BD59-A6C34878D82A}">
                    <a16:rowId xmlns:a16="http://schemas.microsoft.com/office/drawing/2014/main" val="412981629"/>
                  </a:ext>
                </a:extLst>
              </a:tr>
              <a:tr h="724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F1_score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41216" marR="41216" marT="20608" marB="2060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0.996279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53310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46E8C0-1B0F-4EA4-90E4-8637FCD6D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07241"/>
              </p:ext>
            </p:extLst>
          </p:nvPr>
        </p:nvGraphicFramePr>
        <p:xfrm>
          <a:off x="6189181" y="1428419"/>
          <a:ext cx="5727954" cy="220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18">
                  <a:extLst>
                    <a:ext uri="{9D8B030D-6E8A-4147-A177-3AD203B41FA5}">
                      <a16:colId xmlns:a16="http://schemas.microsoft.com/office/drawing/2014/main" val="82821476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488209044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3888429924"/>
                    </a:ext>
                  </a:extLst>
                </a:gridCol>
              </a:tblGrid>
              <a:tr h="8094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pWeather2(338,022 rows x 21cols)</a:t>
                      </a:r>
                      <a:r>
                        <a:rPr lang="en-US" altLang="ko-KR" sz="20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AVG50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6318" marR="96318" marT="48159" marB="481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6815"/>
                  </a:ext>
                </a:extLst>
              </a:tr>
              <a:tr h="66828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41216" marR="41216" marT="20608" marB="20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Train(270,418rows)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5455" marR="65455" marT="32727" marB="32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Test(67,604rows)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5455" marR="65455" marT="32727" marB="32727" anchor="ctr"/>
                </a:tc>
                <a:extLst>
                  <a:ext uri="{0D108BD9-81ED-4DB2-BD59-A6C34878D82A}">
                    <a16:rowId xmlns:a16="http://schemas.microsoft.com/office/drawing/2014/main" val="412981629"/>
                  </a:ext>
                </a:extLst>
              </a:tr>
              <a:tr h="724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F1_score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41216" marR="41216" marT="20608" marB="2060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0.998968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53310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F3D8CAE-47C6-441F-984E-DE15E231D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16339"/>
              </p:ext>
            </p:extLst>
          </p:nvPr>
        </p:nvGraphicFramePr>
        <p:xfrm>
          <a:off x="274864" y="4450357"/>
          <a:ext cx="5727954" cy="220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18">
                  <a:extLst>
                    <a:ext uri="{9D8B030D-6E8A-4147-A177-3AD203B41FA5}">
                      <a16:colId xmlns:a16="http://schemas.microsoft.com/office/drawing/2014/main" val="82821476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488209044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3888429924"/>
                    </a:ext>
                  </a:extLst>
                </a:gridCol>
              </a:tblGrid>
              <a:tr h="8094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pWeather2(338,022 rows x 21cols)</a:t>
                      </a:r>
                      <a:r>
                        <a:rPr lang="en-US" altLang="ko-KR" sz="20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AVG50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6318" marR="96318" marT="48159" marB="481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6815"/>
                  </a:ext>
                </a:extLst>
              </a:tr>
              <a:tr h="66828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41216" marR="41216" marT="20608" marB="20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Train(270,418rows)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5455" marR="65455" marT="32727" marB="32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Test(67,604rows)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5455" marR="65455" marT="32727" marB="32727" anchor="ctr"/>
                </a:tc>
                <a:extLst>
                  <a:ext uri="{0D108BD9-81ED-4DB2-BD59-A6C34878D82A}">
                    <a16:rowId xmlns:a16="http://schemas.microsoft.com/office/drawing/2014/main" val="412981629"/>
                  </a:ext>
                </a:extLst>
              </a:tr>
              <a:tr h="724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F1_score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41216" marR="41216" marT="20608" marB="2060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0.999636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5331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BD97635-3B2B-4627-B732-A529A54AA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99170"/>
              </p:ext>
            </p:extLst>
          </p:nvPr>
        </p:nvGraphicFramePr>
        <p:xfrm>
          <a:off x="6189181" y="4450357"/>
          <a:ext cx="5727954" cy="220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18">
                  <a:extLst>
                    <a:ext uri="{9D8B030D-6E8A-4147-A177-3AD203B41FA5}">
                      <a16:colId xmlns:a16="http://schemas.microsoft.com/office/drawing/2014/main" val="82821476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1488209044"/>
                    </a:ext>
                  </a:extLst>
                </a:gridCol>
                <a:gridCol w="1909318">
                  <a:extLst>
                    <a:ext uri="{9D8B030D-6E8A-4147-A177-3AD203B41FA5}">
                      <a16:colId xmlns:a16="http://schemas.microsoft.com/office/drawing/2014/main" val="3888429924"/>
                    </a:ext>
                  </a:extLst>
                </a:gridCol>
              </a:tblGrid>
              <a:tr h="8094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pWeather2(338,022 rows x 21cols)</a:t>
                      </a:r>
                      <a:r>
                        <a:rPr lang="en-US" altLang="ko-KR" sz="20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AVG50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6318" marR="96318" marT="48159" marB="481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36815"/>
                  </a:ext>
                </a:extLst>
              </a:tr>
              <a:tr h="66828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41216" marR="41216" marT="20608" marB="20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Train(270,418rows)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5455" marR="65455" marT="32727" marB="32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Test(67,604rows)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65455" marR="65455" marT="32727" marB="32727" anchor="ctr"/>
                </a:tc>
                <a:extLst>
                  <a:ext uri="{0D108BD9-81ED-4DB2-BD59-A6C34878D82A}">
                    <a16:rowId xmlns:a16="http://schemas.microsoft.com/office/drawing/2014/main" val="412981629"/>
                  </a:ext>
                </a:extLst>
              </a:tr>
              <a:tr h="724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F1_score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L="41216" marR="41216" marT="20608" marB="2060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0.999833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53310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F69396-F177-4D1D-BD8C-E2B41E27EB92}"/>
              </a:ext>
            </a:extLst>
          </p:cNvPr>
          <p:cNvSpPr/>
          <p:nvPr/>
        </p:nvSpPr>
        <p:spPr>
          <a:xfrm>
            <a:off x="4146107" y="1084798"/>
            <a:ext cx="1949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n_estimators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= 20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C1231E-4E6A-4176-A571-6724F2241700}"/>
              </a:ext>
            </a:extLst>
          </p:cNvPr>
          <p:cNvSpPr/>
          <p:nvPr/>
        </p:nvSpPr>
        <p:spPr>
          <a:xfrm>
            <a:off x="9967242" y="1084798"/>
            <a:ext cx="1949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n_estimators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= 30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8EACE1-3CB9-439E-8DB4-97ABFF962D95}"/>
              </a:ext>
            </a:extLst>
          </p:cNvPr>
          <p:cNvSpPr/>
          <p:nvPr/>
        </p:nvSpPr>
        <p:spPr>
          <a:xfrm>
            <a:off x="4146106" y="4111803"/>
            <a:ext cx="1949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n_estimators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= 40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925736-6E3C-427C-AB94-EC07E12CD462}"/>
              </a:ext>
            </a:extLst>
          </p:cNvPr>
          <p:cNvSpPr/>
          <p:nvPr/>
        </p:nvSpPr>
        <p:spPr>
          <a:xfrm>
            <a:off x="9967241" y="4111803"/>
            <a:ext cx="1949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n_estimators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= 50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69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42779C16-DCB1-4EEF-A814-806DF918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4" y="185510"/>
            <a:ext cx="10515600" cy="761547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+mn-ea"/>
                <a:ea typeface="+mn-ea"/>
              </a:rPr>
              <a:t>경우의수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 조합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ea typeface="+mn-ea"/>
              </a:rPr>
              <a:t>(2,097,151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F1FD971-1A81-4E3D-AEEF-DE5D2C302D6C}"/>
              </a:ext>
            </a:extLst>
          </p:cNvPr>
          <p:cNvSpPr/>
          <p:nvPr/>
        </p:nvSpPr>
        <p:spPr>
          <a:xfrm>
            <a:off x="2949710" y="3266037"/>
            <a:ext cx="389299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79FA5F3-398B-4AC5-9C9A-028CF55FD5EA}"/>
              </a:ext>
            </a:extLst>
          </p:cNvPr>
          <p:cNvSpPr/>
          <p:nvPr/>
        </p:nvSpPr>
        <p:spPr>
          <a:xfrm>
            <a:off x="4319416" y="3254719"/>
            <a:ext cx="389299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5B51C-02FE-4749-AE3B-1BD3B7962081}"/>
              </a:ext>
            </a:extLst>
          </p:cNvPr>
          <p:cNvSpPr txBox="1"/>
          <p:nvPr/>
        </p:nvSpPr>
        <p:spPr>
          <a:xfrm>
            <a:off x="11163449" y="2912094"/>
            <a:ext cx="102855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lang="ko-KR" altLang="en-US" sz="4000" b="1" dirty="0">
              <a:solidFill>
                <a:schemeClr val="bg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ABA8EE0-03CD-4E70-848D-5530DEA89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33161"/>
              </p:ext>
            </p:extLst>
          </p:nvPr>
        </p:nvGraphicFramePr>
        <p:xfrm>
          <a:off x="3490147" y="1174247"/>
          <a:ext cx="678131" cy="5285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131">
                  <a:extLst>
                    <a:ext uri="{9D8B030D-6E8A-4147-A177-3AD203B41FA5}">
                      <a16:colId xmlns:a16="http://schemas.microsoft.com/office/drawing/2014/main" val="3651332153"/>
                    </a:ext>
                  </a:extLst>
                </a:gridCol>
              </a:tblGrid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20896261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471388323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71499812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431196807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355818507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900690273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644149566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026512410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251904278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4210183001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922603833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775542651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36799545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01212505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082461978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707984920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812826163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4227017271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4079476574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94490010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7131228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46008B9-A67C-4D34-8639-19FB7E1C2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75991"/>
              </p:ext>
            </p:extLst>
          </p:nvPr>
        </p:nvGraphicFramePr>
        <p:xfrm>
          <a:off x="373617" y="1174247"/>
          <a:ext cx="2424955" cy="5285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4955">
                  <a:extLst>
                    <a:ext uri="{9D8B030D-6E8A-4147-A177-3AD203B41FA5}">
                      <a16:colId xmlns:a16="http://schemas.microsoft.com/office/drawing/2014/main" val="2403703104"/>
                    </a:ext>
                  </a:extLst>
                </a:gridCol>
              </a:tblGrid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평균기온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(°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C)’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593861865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최저기온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(°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C)’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046505470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최고기온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(°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C)’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744318773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일강수량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mm)’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320162365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평균 이슬점온도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(°C)’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490434568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최소 상대습도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(%)’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159523562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평균 상대습도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985488914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평균 증기압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u="none" strike="noStrike" dirty="0" err="1">
                          <a:effectLst/>
                          <a:latin typeface="+mn-ea"/>
                          <a:ea typeface="+mn-ea"/>
                        </a:rPr>
                        <a:t>hPa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)’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205296122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평균 현지기압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(hPa)’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958826515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최고 해면기압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(hPa)’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456946315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최저 해면기압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(hPa)’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155869660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평균 해면기압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(hPa)’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135858024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가조시간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hr)’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4117761347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합계 일조시간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(hr)’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069164263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합계 일사량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(MJ/m2)’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550696696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일 최심신적설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(cm)’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825578866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일 최심적설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(cm)’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323605834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평균 전운량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(1/10)’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924412004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평균 중하층운량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(1/10)’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700294332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평균 지면온도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(°C)’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956715584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최저 초상온도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(°C)',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30539395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39D7FC1-12D0-4C12-81E1-A1E8FF4DA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89820"/>
              </p:ext>
            </p:extLst>
          </p:nvPr>
        </p:nvGraphicFramePr>
        <p:xfrm>
          <a:off x="4859853" y="1174247"/>
          <a:ext cx="6404565" cy="5569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4855">
                  <a:extLst>
                    <a:ext uri="{9D8B030D-6E8A-4147-A177-3AD203B41FA5}">
                      <a16:colId xmlns:a16="http://schemas.microsoft.com/office/drawing/2014/main" val="868776873"/>
                    </a:ext>
                  </a:extLst>
                </a:gridCol>
                <a:gridCol w="2134855">
                  <a:extLst>
                    <a:ext uri="{9D8B030D-6E8A-4147-A177-3AD203B41FA5}">
                      <a16:colId xmlns:a16="http://schemas.microsoft.com/office/drawing/2014/main" val="3610325364"/>
                    </a:ext>
                  </a:extLst>
                </a:gridCol>
                <a:gridCol w="2134855">
                  <a:extLst>
                    <a:ext uri="{9D8B030D-6E8A-4147-A177-3AD203B41FA5}">
                      <a16:colId xmlns:a16="http://schemas.microsoft.com/office/drawing/2014/main" val="352328053"/>
                    </a:ext>
                  </a:extLst>
                </a:gridCol>
              </a:tblGrid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'D']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491836062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'C']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'D']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'E']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455804991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'D']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'E']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'F']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4148359217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'E']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'F']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'G']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98851466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'F']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'G']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'H']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526722634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'G']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'H']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'I']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013042619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'H']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'I']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'J']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756814696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'I']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'J']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'K']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603541545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'J']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'K']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'L']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648275940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'K']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'L']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'M']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789327292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'L']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'M']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'N']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849422797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'M']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'N']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'O']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877156208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'N']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['A', 'B', 'O']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'P']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979289958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'O']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'P']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'Q']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192230352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'P']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'Q']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'R']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2257706382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'Q']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'R']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'S']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832285560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'R']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'S']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'T']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465359734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'S']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'T']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'C', 'U']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187490648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'T']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'U']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'D', 'E']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370534506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['A', 'U']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'C', 'D']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['A', 'B', 'D', 'F']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3578915459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['B', 'C']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['A', 'C', 'E']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['A', 'B', 'D', 'G']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464922363"/>
                  </a:ext>
                </a:extLst>
              </a:tr>
              <a:tr h="2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418" marR="9418" marT="9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418" marR="9418" marT="9418" marB="0" anchor="ctr"/>
                </a:tc>
                <a:extLst>
                  <a:ext uri="{0D108BD9-81ED-4DB2-BD59-A6C34878D82A}">
                    <a16:rowId xmlns:a16="http://schemas.microsoft.com/office/drawing/2014/main" val="123197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42779C16-DCB1-4EEF-A814-806DF918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4" y="185510"/>
            <a:ext cx="10515600" cy="76154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Future progress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10118-2A8E-4320-A267-A56CAEBB5811}"/>
              </a:ext>
            </a:extLst>
          </p:cNvPr>
          <p:cNvSpPr txBox="1"/>
          <p:nvPr/>
        </p:nvSpPr>
        <p:spPr>
          <a:xfrm>
            <a:off x="274864" y="1511929"/>
            <a:ext cx="1172097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▶ The top 10% of Score-based combinations of numbers in training Extraction.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훈련중인 경우의 수 조합의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Score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기준 상위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10%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의 조합들의 요소를 추출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.)</a:t>
            </a:r>
          </a:p>
          <a:p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▶ Using extracted elements, </a:t>
            </a:r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RandomForrest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 aims to improve performance while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    modifying multiple parameters.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추출한 요소들을 이용해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RandomForest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여러 매개변수를 수정하면서 성능개선을 목표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.) </a:t>
            </a:r>
          </a:p>
          <a:p>
            <a:endParaRPr lang="ko-KR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+mn-ea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58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D2702B-784A-4845-9764-F1A7D9A55252}"/>
              </a:ext>
            </a:extLst>
          </p:cNvPr>
          <p:cNvGrpSpPr/>
          <p:nvPr/>
        </p:nvGrpSpPr>
        <p:grpSpPr>
          <a:xfrm>
            <a:off x="279918" y="242596"/>
            <a:ext cx="9000000" cy="720000"/>
            <a:chOff x="279918" y="242596"/>
            <a:chExt cx="9000000" cy="7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8CBF43-5CF6-4E32-9992-9D45F8E37BA1}"/>
                </a:ext>
              </a:extLst>
            </p:cNvPr>
            <p:cNvSpPr/>
            <p:nvPr/>
          </p:nvSpPr>
          <p:spPr>
            <a:xfrm>
              <a:off x="279918" y="242596"/>
              <a:ext cx="18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2463A05-6ED0-4FB6-B321-D74981BB9D35}"/>
                </a:ext>
              </a:extLst>
            </p:cNvPr>
            <p:cNvCxnSpPr>
              <a:cxnSpLocks/>
            </p:cNvCxnSpPr>
            <p:nvPr/>
          </p:nvCxnSpPr>
          <p:spPr>
            <a:xfrm>
              <a:off x="279918" y="962596"/>
              <a:ext cx="9000000" cy="0"/>
            </a:xfrm>
            <a:prstGeom prst="line">
              <a:avLst/>
            </a:prstGeom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F59088-53EB-471D-95A5-596453EB541B}"/>
                </a:ext>
              </a:extLst>
            </p:cNvPr>
            <p:cNvSpPr/>
            <p:nvPr/>
          </p:nvSpPr>
          <p:spPr>
            <a:xfrm>
              <a:off x="459918" y="242596"/>
              <a:ext cx="88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>
                  <a:solidFill>
                    <a:srgbClr val="4040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4000" b="1">
                  <a:solidFill>
                    <a:srgbClr val="4040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깃 허브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8DF5F6-8350-4DDA-AB99-48CB40D464B5}"/>
              </a:ext>
            </a:extLst>
          </p:cNvPr>
          <p:cNvSpPr/>
          <p:nvPr/>
        </p:nvSpPr>
        <p:spPr>
          <a:xfrm>
            <a:off x="10686473" y="0"/>
            <a:ext cx="1505527" cy="286327"/>
          </a:xfrm>
          <a:prstGeom prst="rect">
            <a:avLst/>
          </a:prstGeom>
          <a:solidFill>
            <a:srgbClr val="E7E2E1"/>
          </a:solidFill>
          <a:ln>
            <a:solidFill>
              <a:srgbClr val="E7E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58C37-B288-41E7-9549-7007BD33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1288360"/>
            <a:ext cx="7663849" cy="3935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964E9C-0C7C-4493-88A3-1ED09BF8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918" y="1288360"/>
            <a:ext cx="5559674" cy="54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035577-1951-4E9C-81F1-132FF421F0A0}"/>
              </a:ext>
            </a:extLst>
          </p:cNvPr>
          <p:cNvSpPr txBox="1"/>
          <p:nvPr/>
        </p:nvSpPr>
        <p:spPr>
          <a:xfrm>
            <a:off x="4565774" y="2613392"/>
            <a:ext cx="3060453" cy="163121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ko-KR" sz="10000" b="1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0000" b="1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2764A-2E73-45C3-8D99-5A129CC8EA24}"/>
              </a:ext>
            </a:extLst>
          </p:cNvPr>
          <p:cNvSpPr/>
          <p:nvPr/>
        </p:nvSpPr>
        <p:spPr>
          <a:xfrm>
            <a:off x="10686473" y="0"/>
            <a:ext cx="1505527" cy="286327"/>
          </a:xfrm>
          <a:prstGeom prst="rect">
            <a:avLst/>
          </a:prstGeom>
          <a:solidFill>
            <a:srgbClr val="E7E2E1"/>
          </a:solidFill>
          <a:ln>
            <a:solidFill>
              <a:srgbClr val="E7E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5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none" rtlCol="0" anchor="t">
        <a:spAutoFit/>
      </a:bodyPr>
      <a:lstStyle>
        <a:defPPr algn="l">
          <a:defRPr sz="2000" smtClean="0">
            <a:solidFill>
              <a:schemeClr val="bg1">
                <a:lumMod val="75000"/>
                <a:lumOff val="2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9408</TotalTime>
  <Words>844</Words>
  <Application>Microsoft Office PowerPoint</Application>
  <PresentationFormat>와이드스크린</PresentationFormat>
  <Paragraphs>184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Calibri</vt:lpstr>
      <vt:lpstr>Calibri Light</vt:lpstr>
      <vt:lpstr>Office Theme</vt:lpstr>
      <vt:lpstr>PowerPoint 프레젠테이션</vt:lpstr>
      <vt:lpstr>성능 평가결과-1</vt:lpstr>
      <vt:lpstr>성능 평가결과-2</vt:lpstr>
      <vt:lpstr>경우의수 조합(2,097,151개)</vt:lpstr>
      <vt:lpstr>Future progress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DERA (Disease Environment Relationship Analysis)</dc:title>
  <dc:creator>임정준 임정준</dc:creator>
  <cp:lastModifiedBy>Chosun</cp:lastModifiedBy>
  <cp:revision>183</cp:revision>
  <dcterms:created xsi:type="dcterms:W3CDTF">2019-09-22T22:58:33Z</dcterms:created>
  <dcterms:modified xsi:type="dcterms:W3CDTF">2019-11-12T04:41:05Z</dcterms:modified>
</cp:coreProperties>
</file>