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6" d="100"/>
          <a:sy n="106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2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(MVC</a:t>
            </a:r>
            <a:r>
              <a:rPr lang="ko-KR" altLang="en-US" smtClean="0"/>
              <a:t>기반게시판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ko-KR" altLang="en-US" smtClean="0"/>
              <a:t>어플리케이션 설계 및 구축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10.1 </a:t>
            </a:r>
            <a:r>
              <a:rPr lang="ko-KR" altLang="en-US" smtClean="0"/>
              <a:t>어플리케이션 설계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10.2 MVC </a:t>
            </a:r>
            <a:r>
              <a:rPr lang="ko-KR" altLang="en-US" smtClean="0"/>
              <a:t>기반의 게시판 설계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10.3 MVC </a:t>
            </a:r>
            <a:r>
              <a:rPr lang="ko-KR" altLang="en-US" smtClean="0"/>
              <a:t>기반의 게시판 구축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10.3.1 </a:t>
            </a:r>
            <a:r>
              <a:rPr lang="ko-KR" altLang="en-US" smtClean="0"/>
              <a:t>글 목록 보기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728000"/>
            <a:ext cx="522732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000" y="3789040"/>
            <a:ext cx="3233738" cy="212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10.3.2 </a:t>
            </a:r>
            <a:r>
              <a:rPr lang="ko-KR" altLang="en-US" smtClean="0"/>
              <a:t>글쓰기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28000"/>
            <a:ext cx="5213985" cy="201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852000"/>
            <a:ext cx="2460308" cy="2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852000"/>
            <a:ext cx="2460308" cy="2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 bwMode="auto">
          <a:xfrm flipV="1">
            <a:off x="1422698" y="5373216"/>
            <a:ext cx="2213198" cy="5665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1062658" y="5845051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10.3.3 </a:t>
            </a:r>
            <a:r>
              <a:rPr lang="ko-KR" altLang="en-US" smtClean="0"/>
              <a:t>글 자세히 보기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92000"/>
            <a:ext cx="5233988" cy="165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1423814" y="4797152"/>
            <a:ext cx="2212082" cy="555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063774" y="5238527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10.3.4 </a:t>
            </a:r>
            <a:r>
              <a:rPr lang="ko-KR" altLang="en-US" smtClean="0"/>
              <a:t>글 수정하기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92000"/>
            <a:ext cx="5227320" cy="16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939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219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9569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 bwMode="auto">
          <a:xfrm>
            <a:off x="856084" y="4517702"/>
            <a:ext cx="1468016" cy="72104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347864" y="4517702"/>
            <a:ext cx="1468016" cy="72104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2" name="직선 화살표 연결선 11"/>
          <p:cNvCxnSpPr>
            <a:stCxn id="15" idx="3"/>
            <a:endCxn id="14" idx="1"/>
          </p:cNvCxnSpPr>
          <p:nvPr/>
        </p:nvCxnSpPr>
        <p:spPr bwMode="auto">
          <a:xfrm flipV="1">
            <a:off x="3759299" y="5029684"/>
            <a:ext cx="2144316" cy="11733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5903615" y="4906342"/>
            <a:ext cx="2106910" cy="246683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99259" y="6108378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10.3.5 </a:t>
            </a:r>
            <a:r>
              <a:rPr lang="ko-KR" altLang="en-US" smtClean="0"/>
              <a:t>글 삭제하기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92000"/>
            <a:ext cx="5233988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9" idx="3"/>
          </p:cNvCxnSpPr>
          <p:nvPr/>
        </p:nvCxnSpPr>
        <p:spPr bwMode="auto">
          <a:xfrm flipV="1">
            <a:off x="1619672" y="4941168"/>
            <a:ext cx="2016224" cy="1402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259632" y="6248996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10.3.6 </a:t>
            </a:r>
            <a:r>
              <a:rPr lang="ko-KR" altLang="en-US" smtClean="0"/>
              <a:t>글 검색하기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92000"/>
            <a:ext cx="5220653" cy="168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000" y="3492000"/>
            <a:ext cx="2326958" cy="30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326958" cy="30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9" idx="3"/>
          </p:cNvCxnSpPr>
          <p:nvPr/>
        </p:nvCxnSpPr>
        <p:spPr bwMode="auto">
          <a:xfrm>
            <a:off x="2992016" y="4689140"/>
            <a:ext cx="694159" cy="321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595438" y="4581128"/>
            <a:ext cx="1396578" cy="21602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10.3.7 </a:t>
            </a:r>
            <a:r>
              <a:rPr lang="ko-KR" altLang="en-US" smtClean="0"/>
              <a:t>답변글 입력 폼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92000"/>
            <a:ext cx="5207318" cy="16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9" idx="3"/>
          </p:cNvCxnSpPr>
          <p:nvPr/>
        </p:nvCxnSpPr>
        <p:spPr bwMode="auto">
          <a:xfrm flipV="1">
            <a:off x="2057400" y="4819650"/>
            <a:ext cx="1581150" cy="1533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531020" y="6248400"/>
            <a:ext cx="526380" cy="20955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10.3.8 </a:t>
            </a:r>
            <a:r>
              <a:rPr lang="ko-KR" altLang="en-US" smtClean="0"/>
              <a:t>답변글 쓰기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92000"/>
            <a:ext cx="522065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34" y="3434851"/>
            <a:ext cx="3231833" cy="327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005064"/>
            <a:ext cx="5047298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4519165" y="5297463"/>
            <a:ext cx="2843659" cy="617562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54533" y="5491807"/>
            <a:ext cx="2503017" cy="65181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10.3.9 </a:t>
            </a:r>
            <a:r>
              <a:rPr lang="ko-KR" altLang="en-US" smtClean="0"/>
              <a:t>게시판 페이징 처리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92000"/>
            <a:ext cx="5220653" cy="168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24745"/>
            <a:ext cx="15903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492000"/>
            <a:ext cx="2773680" cy="310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3492000"/>
            <a:ext cx="2773680" cy="310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>
            <a:stCxn id="10" idx="3"/>
            <a:endCxn id="11269" idx="1"/>
          </p:cNvCxnSpPr>
          <p:nvPr/>
        </p:nvCxnSpPr>
        <p:spPr bwMode="auto">
          <a:xfrm flipV="1">
            <a:off x="1429916" y="5045528"/>
            <a:ext cx="2422004" cy="999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1258987" y="5927625"/>
            <a:ext cx="170929" cy="235049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418709" y="1850901"/>
            <a:ext cx="1453133" cy="90182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418709" y="2780928"/>
            <a:ext cx="1453133" cy="28803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28384" y="2204864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listPage.jsp </a:t>
            </a:r>
          </a:p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28384" y="2742828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page.jsp</a:t>
            </a:r>
          </a:p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7860990" y="2412399"/>
            <a:ext cx="25431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7860990" y="2932423"/>
            <a:ext cx="24478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10.1 </a:t>
            </a:r>
            <a:r>
              <a:rPr lang="ko-KR" altLang="en-US" smtClean="0"/>
              <a:t>어플리케이션 설계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10.1.1 Model 1 </a:t>
            </a:r>
            <a:r>
              <a:rPr lang="ko-KR" altLang="en-US" smtClean="0"/>
              <a:t>아키텍처</a:t>
            </a:r>
          </a:p>
          <a:p>
            <a:pPr lvl="1"/>
            <a:r>
              <a:rPr lang="ko-KR" altLang="en-US" smtClean="0"/>
              <a:t>웹 어플리케이션을 개발할 때 </a:t>
            </a:r>
            <a:r>
              <a:rPr lang="en-US" altLang="ko-KR" smtClean="0"/>
              <a:t>JSP</a:t>
            </a:r>
            <a:r>
              <a:rPr lang="ko-KR" altLang="en-US" smtClean="0"/>
              <a:t>만을 사용하여 개발하는 설계 방법</a:t>
            </a:r>
            <a:endParaRPr lang="en-US" altLang="ko-KR" smtClean="0"/>
          </a:p>
          <a:p>
            <a:pPr lvl="1"/>
            <a:r>
              <a:rPr lang="ko-KR" altLang="en-US" smtClean="0"/>
              <a:t>클라이언트의 요청 처리</a:t>
            </a:r>
            <a:r>
              <a:rPr lang="en-US" altLang="ko-KR" smtClean="0"/>
              <a:t>, DB </a:t>
            </a:r>
            <a:r>
              <a:rPr lang="ko-KR" altLang="en-US" smtClean="0"/>
              <a:t>연동</a:t>
            </a:r>
            <a:r>
              <a:rPr lang="en-US" altLang="ko-KR" smtClean="0"/>
              <a:t>, </a:t>
            </a:r>
            <a:r>
              <a:rPr lang="ko-KR" altLang="en-US" smtClean="0"/>
              <a:t>세션 관리</a:t>
            </a:r>
            <a:r>
              <a:rPr lang="en-US" altLang="ko-KR" smtClean="0"/>
              <a:t>, </a:t>
            </a:r>
            <a:r>
              <a:rPr lang="ko-KR" altLang="en-US" smtClean="0"/>
              <a:t>응답 처리 등과 같은 작업을 </a:t>
            </a:r>
            <a:r>
              <a:rPr lang="en-US" altLang="ko-KR" smtClean="0"/>
              <a:t>JSP</a:t>
            </a:r>
            <a:r>
              <a:rPr lang="ko-KR" altLang="en-US" smtClean="0"/>
              <a:t>만으로 구현하는 방법</a:t>
            </a:r>
            <a:endParaRPr lang="en-US" altLang="ko-KR" smtClean="0"/>
          </a:p>
          <a:p>
            <a:pPr lvl="1"/>
            <a:r>
              <a:rPr lang="en-US" altLang="ko-KR" smtClean="0"/>
              <a:t>Model 1 </a:t>
            </a:r>
            <a:r>
              <a:rPr lang="ko-KR" altLang="en-US" smtClean="0"/>
              <a:t>아키텍처의 구조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100" smtClean="0"/>
          </a:p>
          <a:p>
            <a:pPr lvl="1"/>
            <a:r>
              <a:rPr lang="ko-KR" altLang="en-US" smtClean="0"/>
              <a:t>하나의 </a:t>
            </a:r>
            <a:r>
              <a:rPr lang="en-US" altLang="ko-KR" smtClean="0"/>
              <a:t>JSP </a:t>
            </a:r>
            <a:r>
              <a:rPr lang="ko-KR" altLang="en-US" smtClean="0"/>
              <a:t>코드 내에 </a:t>
            </a:r>
            <a:r>
              <a:rPr lang="en-US" altLang="ko-KR" smtClean="0"/>
              <a:t>HTML</a:t>
            </a:r>
            <a:r>
              <a:rPr lang="ko-KR" altLang="en-US" smtClean="0"/>
              <a:t>로 만든 화면 구성 코드인 </a:t>
            </a:r>
            <a:r>
              <a:rPr lang="en-US" altLang="ko-KR" smtClean="0"/>
              <a:t>Presentation Logic</a:t>
            </a:r>
            <a:r>
              <a:rPr lang="ko-KR" altLang="en-US" smtClean="0"/>
              <a:t>과 자바 코드로 작성한 </a:t>
            </a:r>
            <a:r>
              <a:rPr lang="en-US" altLang="ko-KR" smtClean="0"/>
              <a:t>Business Logic </a:t>
            </a:r>
            <a:r>
              <a:rPr lang="ko-KR" altLang="en-US" smtClean="0"/>
              <a:t>코드가 같이 포함되어있기 때문에 개발 속도는 빠름</a:t>
            </a:r>
            <a:endParaRPr lang="en-US" altLang="ko-KR" smtClean="0"/>
          </a:p>
          <a:p>
            <a:pPr lvl="1"/>
            <a:r>
              <a:rPr lang="ko-KR" altLang="en-US" smtClean="0"/>
              <a:t>서로 모듈화가 안되어 있기 때문에 유지보수는 어려움</a:t>
            </a:r>
            <a:endParaRPr lang="en-US" altLang="ko-KR" smtClean="0"/>
          </a:p>
          <a:p>
            <a:pPr lvl="1"/>
            <a:r>
              <a:rPr lang="ko-KR" altLang="en-US" smtClean="0"/>
              <a:t>개발 작업 속도가 빨라야 되는 소규모의 웹 어플리케이션 개발에 적합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96952"/>
            <a:ext cx="5033963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10.1 </a:t>
            </a:r>
            <a:r>
              <a:rPr lang="ko-KR" altLang="en-US" smtClean="0"/>
              <a:t>어플리케이션 설계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10.1.2 Model 2 </a:t>
            </a:r>
            <a:r>
              <a:rPr lang="ko-KR" altLang="en-US" smtClean="0"/>
              <a:t>아키텍처</a:t>
            </a:r>
            <a:r>
              <a:rPr lang="en-US" altLang="ko-KR" smtClean="0"/>
              <a:t>(MVC </a:t>
            </a:r>
            <a:r>
              <a:rPr lang="ko-KR" altLang="en-US" smtClean="0"/>
              <a:t>기반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웹 어플리케이션을 개발할 때 </a:t>
            </a:r>
            <a:r>
              <a:rPr lang="en-US" altLang="ko-KR" smtClean="0"/>
              <a:t>Presentation Logic</a:t>
            </a:r>
            <a:r>
              <a:rPr lang="ko-KR" altLang="en-US" smtClean="0"/>
              <a:t>과 </a:t>
            </a:r>
            <a:r>
              <a:rPr lang="en-US" altLang="ko-KR" smtClean="0"/>
              <a:t>Business Logic </a:t>
            </a:r>
            <a:r>
              <a:rPr lang="ko-KR" altLang="en-US" smtClean="0"/>
              <a:t>처리를 명확하게 분리하여 설계하는 방법</a:t>
            </a:r>
            <a:endParaRPr lang="en-US" altLang="ko-KR" smtClean="0"/>
          </a:p>
          <a:p>
            <a:pPr lvl="1"/>
            <a:r>
              <a:rPr lang="en-US" altLang="ko-KR" smtClean="0"/>
              <a:t>MVC </a:t>
            </a:r>
            <a:r>
              <a:rPr lang="ko-KR" altLang="en-US" smtClean="0"/>
              <a:t>설계 패턴에 기반을 둔 개발 방법</a:t>
            </a:r>
            <a:endParaRPr lang="en-US" altLang="ko-KR" smtClean="0"/>
          </a:p>
          <a:p>
            <a:pPr lvl="1"/>
            <a:r>
              <a:rPr lang="en-US" altLang="ko-KR" smtClean="0"/>
              <a:t>MVC </a:t>
            </a:r>
            <a:r>
              <a:rPr lang="ko-KR" altLang="en-US" smtClean="0"/>
              <a:t>패턴을 구현하는 웹 어플리케이션은 </a:t>
            </a:r>
            <a:r>
              <a:rPr lang="en-US" altLang="ko-KR" smtClean="0"/>
              <a:t>Model, View, Controller</a:t>
            </a:r>
            <a:r>
              <a:rPr lang="ko-KR" altLang="en-US" smtClean="0"/>
              <a:t>라는 </a:t>
            </a:r>
            <a:r>
              <a:rPr lang="en-US" altLang="ko-KR" smtClean="0"/>
              <a:t>3</a:t>
            </a:r>
            <a:r>
              <a:rPr lang="ko-KR" altLang="en-US" smtClean="0"/>
              <a:t>개의 모듈로 구성</a:t>
            </a:r>
            <a:endParaRPr lang="en-US" altLang="ko-KR" smtClean="0"/>
          </a:p>
          <a:p>
            <a:pPr lvl="2"/>
            <a:r>
              <a:rPr lang="en-US" altLang="ko-KR" smtClean="0"/>
              <a:t>Model :</a:t>
            </a:r>
            <a:r>
              <a:rPr lang="ko-KR" altLang="en-US" smtClean="0"/>
              <a:t> </a:t>
            </a:r>
            <a:r>
              <a:rPr lang="en-US" altLang="ko-KR" smtClean="0"/>
              <a:t>Business Logic</a:t>
            </a:r>
            <a:r>
              <a:rPr lang="ko-KR" altLang="en-US" smtClean="0"/>
              <a:t>을 의미하고 자바빈</a:t>
            </a:r>
            <a:r>
              <a:rPr lang="en-US" altLang="ko-KR" smtClean="0"/>
              <a:t>(JavaBeans) </a:t>
            </a:r>
            <a:r>
              <a:rPr lang="ko-KR" altLang="en-US" smtClean="0"/>
              <a:t>또는 일반 클래스를 사용하여 구현</a:t>
            </a:r>
            <a:r>
              <a:rPr lang="en-US" altLang="ko-KR" smtClean="0"/>
              <a:t>, </a:t>
            </a:r>
            <a:r>
              <a:rPr lang="ko-KR" altLang="en-US" smtClean="0"/>
              <a:t>대표적으로 </a:t>
            </a:r>
            <a:r>
              <a:rPr lang="en-US" altLang="ko-KR" smtClean="0"/>
              <a:t>DAO, DTO, Command </a:t>
            </a:r>
            <a:r>
              <a:rPr lang="ko-KR" altLang="en-US" smtClean="0"/>
              <a:t>클래스들에 해당</a:t>
            </a:r>
            <a:endParaRPr lang="en-US" altLang="ko-KR" smtClean="0"/>
          </a:p>
          <a:p>
            <a:pPr lvl="2"/>
            <a:r>
              <a:rPr lang="en-US" altLang="ko-KR" smtClean="0"/>
              <a:t>View :</a:t>
            </a:r>
            <a:r>
              <a:rPr lang="ko-KR" altLang="en-US" smtClean="0"/>
              <a:t> </a:t>
            </a:r>
            <a:r>
              <a:rPr lang="en-US" altLang="ko-KR" smtClean="0"/>
              <a:t>Presentation Logic</a:t>
            </a:r>
            <a:r>
              <a:rPr lang="ko-KR" altLang="en-US" smtClean="0"/>
              <a:t>을 의미하고 </a:t>
            </a:r>
            <a:r>
              <a:rPr lang="en-US" altLang="ko-KR" smtClean="0"/>
              <a:t>JSP</a:t>
            </a:r>
            <a:r>
              <a:rPr lang="ko-KR" altLang="en-US" smtClean="0"/>
              <a:t>를 사용하여 구현</a:t>
            </a:r>
            <a:endParaRPr lang="en-US" altLang="ko-KR" smtClean="0"/>
          </a:p>
          <a:p>
            <a:pPr lvl="2"/>
            <a:r>
              <a:rPr lang="en-US" altLang="ko-KR" smtClean="0"/>
              <a:t>Controller :</a:t>
            </a:r>
            <a:r>
              <a:rPr lang="ko-KR" altLang="en-US" smtClean="0"/>
              <a:t> </a:t>
            </a:r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를 적절하게 관리하는 로직을 의미하고 서블릿을 사용하여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653136"/>
            <a:ext cx="5200650" cy="198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10.1 </a:t>
            </a:r>
            <a:r>
              <a:rPr lang="ko-KR" altLang="en-US" smtClean="0"/>
              <a:t>어플리케이션 설계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Controller</a:t>
            </a:r>
            <a:r>
              <a:rPr lang="ko-KR" altLang="en-US" smtClean="0"/>
              <a:t>는 클라이언트의 요청에 대한 진입점 역할을 담당</a:t>
            </a:r>
            <a:endParaRPr lang="en-US" altLang="ko-KR" smtClean="0"/>
          </a:p>
          <a:p>
            <a:pPr lvl="1"/>
            <a:r>
              <a:rPr lang="ko-KR" altLang="en-US" smtClean="0"/>
              <a:t>요청 분석을 통해서 </a:t>
            </a:r>
            <a:r>
              <a:rPr lang="en-US" altLang="ko-KR" smtClean="0"/>
              <a:t>Business Logic</a:t>
            </a:r>
            <a:r>
              <a:rPr lang="ko-KR" altLang="en-US" smtClean="0"/>
              <a:t>을 구현한 적당한 </a:t>
            </a:r>
            <a:r>
              <a:rPr lang="en-US" altLang="ko-KR" smtClean="0"/>
              <a:t>Model</a:t>
            </a:r>
            <a:r>
              <a:rPr lang="ko-KR" altLang="en-US" smtClean="0"/>
              <a:t>를 선택</a:t>
            </a:r>
            <a:endParaRPr lang="en-US" altLang="ko-KR" smtClean="0"/>
          </a:p>
          <a:p>
            <a:pPr lvl="1"/>
            <a:r>
              <a:rPr lang="ko-KR" altLang="en-US" smtClean="0"/>
              <a:t>처리 결과를 보여주기 위해서 </a:t>
            </a:r>
            <a:r>
              <a:rPr lang="en-US" altLang="ko-KR" smtClean="0"/>
              <a:t>Presentation Logic</a:t>
            </a:r>
            <a:r>
              <a:rPr lang="ko-KR" altLang="en-US" smtClean="0"/>
              <a:t>을 구현한 적당한 </a:t>
            </a:r>
            <a:r>
              <a:rPr lang="en-US" altLang="ko-KR" smtClean="0"/>
              <a:t>View</a:t>
            </a:r>
            <a:r>
              <a:rPr lang="ko-KR" altLang="en-US" smtClean="0"/>
              <a:t>를 선택하여 응답 처리</a:t>
            </a:r>
            <a:endParaRPr lang="en-US" altLang="ko-KR" smtClean="0"/>
          </a:p>
          <a:p>
            <a:pPr lvl="1"/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를 관리하는 역할을 </a:t>
            </a:r>
            <a:r>
              <a:rPr lang="en-US" altLang="ko-KR" smtClean="0"/>
              <a:t>Controller</a:t>
            </a:r>
            <a:r>
              <a:rPr lang="ko-KR" altLang="en-US" smtClean="0"/>
              <a:t>인 서블릿이 담당</a:t>
            </a:r>
            <a:endParaRPr lang="en-US" altLang="ko-KR" smtClean="0"/>
          </a:p>
          <a:p>
            <a:pPr lvl="1"/>
            <a:r>
              <a:rPr lang="en-US" altLang="ko-KR" smtClean="0"/>
              <a:t>Model</a:t>
            </a:r>
            <a:r>
              <a:rPr lang="ko-KR" altLang="en-US" smtClean="0"/>
              <a:t>는 클라이언트 요청과 관련된 실제 작업을 의미하는 </a:t>
            </a:r>
            <a:r>
              <a:rPr lang="en-US" altLang="ko-KR" smtClean="0"/>
              <a:t>Business Logic</a:t>
            </a:r>
            <a:r>
              <a:rPr lang="ko-KR" altLang="en-US" smtClean="0"/>
              <a:t>을 처리</a:t>
            </a:r>
            <a:endParaRPr lang="en-US" altLang="ko-KR" smtClean="0"/>
          </a:p>
          <a:p>
            <a:pPr lvl="1"/>
            <a:r>
              <a:rPr lang="en-US" altLang="ko-KR" smtClean="0"/>
              <a:t>Command </a:t>
            </a:r>
            <a:r>
              <a:rPr lang="ko-KR" altLang="en-US" smtClean="0"/>
              <a:t>패턴을 이용하여 요청을 모듈화하고 데이터베이스 연동을 위한 </a:t>
            </a:r>
            <a:r>
              <a:rPr lang="en-US" altLang="ko-KR" smtClean="0"/>
              <a:t>DAO </a:t>
            </a:r>
            <a:r>
              <a:rPr lang="ko-KR" altLang="en-US" smtClean="0"/>
              <a:t>클래스 및 </a:t>
            </a:r>
            <a:r>
              <a:rPr lang="en-US" altLang="ko-KR" smtClean="0"/>
              <a:t>DTO </a:t>
            </a:r>
            <a:r>
              <a:rPr lang="ko-KR" altLang="en-US" smtClean="0"/>
              <a:t>클래스로 구현</a:t>
            </a:r>
            <a:endParaRPr lang="en-US" altLang="ko-KR" smtClean="0"/>
          </a:p>
          <a:p>
            <a:pPr lvl="1"/>
            <a:r>
              <a:rPr lang="en-US" altLang="ko-KR" smtClean="0"/>
              <a:t>View</a:t>
            </a:r>
            <a:r>
              <a:rPr lang="ko-KR" altLang="en-US" smtClean="0"/>
              <a:t>는 </a:t>
            </a:r>
            <a:r>
              <a:rPr lang="en-US" altLang="ko-KR" smtClean="0"/>
              <a:t>Model</a:t>
            </a:r>
            <a:r>
              <a:rPr lang="ko-KR" altLang="en-US" smtClean="0"/>
              <a:t>의 실행 결과를 클라이언트에게 응답하는 </a:t>
            </a:r>
            <a:r>
              <a:rPr lang="en-US" altLang="ko-KR" smtClean="0"/>
              <a:t>Presentation Logic</a:t>
            </a:r>
            <a:r>
              <a:rPr lang="ko-KR" altLang="en-US" smtClean="0"/>
              <a:t>을 담당하며 </a:t>
            </a:r>
            <a:r>
              <a:rPr lang="en-US" altLang="ko-KR" smtClean="0"/>
              <a:t>JSP</a:t>
            </a:r>
            <a:r>
              <a:rPr lang="ko-KR" altLang="en-US" smtClean="0"/>
              <a:t>로 구현</a:t>
            </a:r>
            <a:endParaRPr lang="en-US" altLang="ko-KR" smtClean="0"/>
          </a:p>
          <a:p>
            <a:pPr lvl="1"/>
            <a:r>
              <a:rPr lang="ko-KR" altLang="en-US" smtClean="0"/>
              <a:t>현재 사용되는 모든 웹 어플리케이션 프레임워크는 </a:t>
            </a:r>
            <a:r>
              <a:rPr lang="en-US" altLang="ko-KR" smtClean="0"/>
              <a:t>MVC </a:t>
            </a:r>
            <a:r>
              <a:rPr lang="ko-KR" altLang="en-US" smtClean="0"/>
              <a:t>기반의 </a:t>
            </a:r>
            <a:r>
              <a:rPr lang="en-US" altLang="ko-KR" smtClean="0"/>
              <a:t>Model 2 </a:t>
            </a:r>
            <a:r>
              <a:rPr lang="ko-KR" altLang="en-US" smtClean="0"/>
              <a:t>아키텍처로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10.2.1 </a:t>
            </a:r>
            <a:r>
              <a:rPr lang="ko-KR" altLang="en-US" smtClean="0"/>
              <a:t>데이터베이스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1772816"/>
          <a:ext cx="7416824" cy="3528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4136"/>
                <a:gridCol w="1512168"/>
                <a:gridCol w="4680520"/>
              </a:tblGrid>
              <a:tr h="329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칼럼명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데이터형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605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번호이며 시퀀스 객체를 사용하여 자동으로 증가됨</a:t>
                      </a: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키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(Primary key)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설정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author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VARCHAR2(20)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작성자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VARCHAR2(50)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제목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VARCHAR2(100)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내용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writeday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작성일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(DEFAULT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지정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readcnt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조회수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repRoot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작성 시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원래글의 번호 참조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repStep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작성 시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답변글의 순서 지정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repIndent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작성 시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답변글의 들여쓰기 지정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10.2.2 Controller </a:t>
            </a:r>
            <a:r>
              <a:rPr lang="ko-KR" altLang="en-US" smtClean="0"/>
              <a:t>설계</a:t>
            </a:r>
          </a:p>
          <a:p>
            <a:pPr lvl="1"/>
            <a:r>
              <a:rPr lang="ko-KR" altLang="en-US" smtClean="0"/>
              <a:t>클라이언트의 요청에 대한 최초 진입점 역할 담당</a:t>
            </a:r>
            <a:r>
              <a:rPr lang="en-US" altLang="ko-KR" smtClean="0"/>
              <a:t>(FrontController </a:t>
            </a:r>
            <a:r>
              <a:rPr lang="ko-KR" altLang="en-US" smtClean="0"/>
              <a:t>패턴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을 관리하는 서블릿 설계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10.2.3 Model </a:t>
            </a:r>
            <a:r>
              <a:rPr lang="ko-KR" altLang="en-US" smtClean="0"/>
              <a:t>설계</a:t>
            </a:r>
          </a:p>
          <a:p>
            <a:pPr lvl="1"/>
            <a:r>
              <a:rPr lang="ko-KR" altLang="en-US" smtClean="0"/>
              <a:t>클라이언트의 요청에 대한 실제 작업을 처리하는 </a:t>
            </a:r>
            <a:r>
              <a:rPr lang="en-US" altLang="ko-KR" smtClean="0"/>
              <a:t>Business Logic </a:t>
            </a:r>
            <a:r>
              <a:rPr lang="ko-KR" altLang="en-US" smtClean="0"/>
              <a:t>설계</a:t>
            </a:r>
            <a:endParaRPr lang="en-US" altLang="ko-KR" smtClean="0"/>
          </a:p>
          <a:p>
            <a:pPr lvl="1"/>
            <a:r>
              <a:rPr lang="en-US" altLang="ko-KR" smtClean="0"/>
              <a:t>Command </a:t>
            </a:r>
            <a:r>
              <a:rPr lang="ko-KR" altLang="en-US" smtClean="0"/>
              <a:t>패턴 및 </a:t>
            </a:r>
            <a:r>
              <a:rPr lang="en-US" altLang="ko-KR" smtClean="0"/>
              <a:t>DAO </a:t>
            </a:r>
            <a:r>
              <a:rPr lang="ko-KR" altLang="en-US" smtClean="0"/>
              <a:t>패턴</a:t>
            </a:r>
            <a:r>
              <a:rPr lang="en-US" altLang="ko-KR" smtClean="0"/>
              <a:t>, DTO </a:t>
            </a:r>
            <a:r>
              <a:rPr lang="ko-KR" altLang="en-US" smtClean="0"/>
              <a:t>패턴을 적용하여 설계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8903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44216"/>
                <a:gridCol w="5472608"/>
              </a:tblGrid>
              <a:tr h="329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서블릿명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605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BoardFrontController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MVC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Controller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 담당하는 서블릿</a:t>
                      </a: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맵핑명은 *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.do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Command </a:t>
            </a:r>
            <a:r>
              <a:rPr lang="ko-KR" altLang="en-US" smtClean="0"/>
              <a:t>패턴 클래스 목록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600" smtClean="0"/>
          </a:p>
          <a:p>
            <a:pPr lvl="1"/>
            <a:endParaRPr lang="en-US" altLang="ko-KR" sz="800" smtClean="0"/>
          </a:p>
          <a:p>
            <a:pPr lvl="1"/>
            <a:r>
              <a:rPr lang="en-US" altLang="ko-KR" smtClean="0"/>
              <a:t>DAO </a:t>
            </a:r>
            <a:r>
              <a:rPr lang="ko-KR" altLang="en-US" smtClean="0"/>
              <a:t>패턴 및 </a:t>
            </a:r>
            <a:r>
              <a:rPr lang="en-US" altLang="ko-KR" smtClean="0"/>
              <a:t>DTO </a:t>
            </a:r>
            <a:r>
              <a:rPr lang="ko-KR" altLang="en-US" smtClean="0"/>
              <a:t>패턴 클래스 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700808"/>
          <a:ext cx="7272808" cy="3185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8294"/>
                <a:gridCol w="5154514"/>
              </a:tblGrid>
              <a:tr h="23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Command </a:t>
                      </a:r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패턴 클래스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Command </a:t>
                      </a: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패턴 인터페이스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BoardListCommand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목록 보기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BoardWriteCommand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글쓰기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BoardRetrieveCommand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 자세히 보기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BoardUpdateCommand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 수정하기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BoardDeleteCommand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 삭제하기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BoardReplyUICommand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입력 폼 보기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BoardReplyCommand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쓰기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BoardSearchCommand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검색 기능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BoardPageCommand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페이징 처리 비즈니스 로직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5445224"/>
          <a:ext cx="7272808" cy="1158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8294"/>
                <a:gridCol w="5154514"/>
              </a:tblGrid>
              <a:tr h="23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DAO </a:t>
                      </a:r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DTO </a:t>
                      </a:r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패턴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BoardDTO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 </a:t>
                      </a: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테이블의 레코드를 저장하기 위한 도메인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BoardDAO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 관리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PageTO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페이징 처리 관련 데이터 관리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10.2.4 View </a:t>
            </a:r>
            <a:r>
              <a:rPr lang="ko-KR" altLang="en-US" smtClean="0"/>
              <a:t>설계</a:t>
            </a:r>
          </a:p>
          <a:p>
            <a:pPr lvl="1"/>
            <a:r>
              <a:rPr lang="ko-KR" altLang="en-US" smtClean="0"/>
              <a:t>클라이언트 요청에 대한 응답 처리인 </a:t>
            </a:r>
            <a:r>
              <a:rPr lang="en-US" altLang="ko-KR" smtClean="0"/>
              <a:t>presentation logic</a:t>
            </a:r>
            <a:r>
              <a:rPr lang="ko-KR" altLang="en-US" smtClean="0"/>
              <a:t> 처리 설계</a:t>
            </a:r>
            <a:endParaRPr lang="en-US" altLang="ko-KR" smtClean="0"/>
          </a:p>
          <a:p>
            <a:pPr lvl="1"/>
            <a:r>
              <a:rPr lang="ko-KR" altLang="en-US" smtClean="0"/>
              <a:t>최대한 간단하게 코드를 작업하기 때문에 기능 구현에 목적을 둔 자바 코드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8" y="2708920"/>
          <a:ext cx="7272808" cy="2133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8294"/>
                <a:gridCol w="5154514"/>
              </a:tblGrid>
              <a:tr h="23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 </a:t>
                      </a:r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파일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list.jsp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게시판의 목록 보기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게시판의 글쓰기 화면 폼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retrieve.jsp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글번호를 선택 시 자세히 보기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reply.jsp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입력 폼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 처리 화면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listPage.jsp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 처리 화면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10.2.5 Project </a:t>
            </a:r>
            <a:r>
              <a:rPr lang="ko-KR" altLang="en-US" smtClean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56792"/>
            <a:ext cx="309634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92D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782</Words>
  <Application>Microsoft Office PowerPoint</Application>
  <PresentationFormat>화면 슬라이드 쇼(4:3)</PresentationFormat>
  <Paragraphs>187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Times</vt:lpstr>
      <vt:lpstr>Wingdings</vt:lpstr>
      <vt:lpstr>melloyellow_print</vt:lpstr>
      <vt:lpstr>(MVC기반게시판) 어플리케이션 설계 및 구축</vt:lpstr>
      <vt:lpstr>10.1 어플리케이션 설계 - 1</vt:lpstr>
      <vt:lpstr>10.1 어플리케이션 설계 - 2</vt:lpstr>
      <vt:lpstr>10.1 어플리케이션 설계 - 3</vt:lpstr>
      <vt:lpstr>10.2 MVC 기반의 게시판 설계 - 1</vt:lpstr>
      <vt:lpstr>10.2 MVC 기반의 게시판 설계 - 2</vt:lpstr>
      <vt:lpstr>10.2 MVC 기반의 게시판 설계 - 3</vt:lpstr>
      <vt:lpstr>10.2 MVC 기반의 게시판 설계 - 4</vt:lpstr>
      <vt:lpstr>10.2 MVC 기반의 게시판 설계 - 5</vt:lpstr>
      <vt:lpstr>10.3 MVC 기반의 게시판 구축 - 1</vt:lpstr>
      <vt:lpstr>10.3 MVC 기반의 게시판 구축 - 2</vt:lpstr>
      <vt:lpstr>10.3 MVC 기반의 게시판 구축 - 3</vt:lpstr>
      <vt:lpstr>10.3 MVC 기반의 게시판 구축 - 4</vt:lpstr>
      <vt:lpstr>10.3 MVC 기반의 게시판 구축 - 5</vt:lpstr>
      <vt:lpstr>10.3 MVC 기반의 게시판 구축 - 6</vt:lpstr>
      <vt:lpstr>10.3 MVC 기반의 게시판 구축 - 7</vt:lpstr>
      <vt:lpstr>10.3 MVC 기반의 게시판 구축 - 8</vt:lpstr>
      <vt:lpstr>10.3 MVC 기반의 게시판 구축 - 9</vt:lpstr>
    </vt:vector>
  </TitlesOfParts>
  <Company>웰북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cbnu</cp:lastModifiedBy>
  <cp:revision>89</cp:revision>
  <dcterms:created xsi:type="dcterms:W3CDTF">2013-05-14T02:26:05Z</dcterms:created>
  <dcterms:modified xsi:type="dcterms:W3CDTF">2019-03-28T04:20:03Z</dcterms:modified>
</cp:coreProperties>
</file>