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70" r:id="rId7"/>
    <p:sldId id="267" r:id="rId8"/>
    <p:sldId id="268" r:id="rId9"/>
    <p:sldId id="269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7D0D"/>
    <a:srgbClr val="D8810E"/>
    <a:srgbClr val="FF3D01"/>
    <a:srgbClr val="FF3B3B"/>
    <a:srgbClr val="EA481C"/>
    <a:srgbClr val="F4A980"/>
    <a:srgbClr val="FFFF99"/>
    <a:srgbClr val="FF2121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oreagov30.tistory.com/431" TargetMode="External"/><Relationship Id="rId2" Type="http://schemas.openxmlformats.org/officeDocument/2006/relationships/hyperlink" Target="http://www.pinterest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rmvxa.blogspot.com/2012/08/3-mapping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Relationship Id="rId9" Type="http://schemas.microsoft.com/office/2007/relationships/hdphoto" Target="../media/hdphoto1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085"/>
            <a:ext cx="12192000" cy="6887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 w="12700"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Fi</a:t>
            </a:r>
            <a:r>
              <a:rPr lang="en-US" altLang="ko-KR" dirty="0">
                <a:ln w="6350"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re Fight</a:t>
            </a:r>
            <a:endParaRPr lang="ko-KR" altLang="en-US" dirty="0">
              <a:ln w="6350"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n w="6350">
                  <a:solidFill>
                    <a:schemeClr val="tx1">
                      <a:lumMod val="95000"/>
                    </a:schemeClr>
                  </a:solidFill>
                </a:ln>
              </a:rPr>
              <a:t>2013182023</a:t>
            </a:r>
          </a:p>
          <a:p>
            <a:r>
              <a:rPr lang="ko-KR" altLang="en-US" dirty="0">
                <a:ln w="6350">
                  <a:solidFill>
                    <a:schemeClr val="tx1">
                      <a:lumMod val="95000"/>
                    </a:schemeClr>
                  </a:solidFill>
                </a:ln>
              </a:rPr>
              <a:t>석상현</a:t>
            </a:r>
          </a:p>
        </p:txBody>
      </p:sp>
    </p:spTree>
    <p:extLst>
      <p:ext uri="{BB962C8B-B14F-4D97-AF65-F5344CB8AC3E}">
        <p14:creationId xmlns:p14="http://schemas.microsoft.com/office/powerpoint/2010/main" val="396035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아이템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맵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화재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lt1">
                    <a:alpha val="40000"/>
                  </a:schemeClr>
                </a:solidFill>
              </a:rPr>
              <a:t>UI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38" y="2506452"/>
            <a:ext cx="2164268" cy="3193057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83" y="2506452"/>
            <a:ext cx="217188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lt1">
                    <a:alpha val="40000"/>
                  </a:schemeClr>
                </a:solidFill>
              </a:rPr>
              <a:t>UI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아이템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맵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화재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lt1">
                    <a:alpha val="40000"/>
                  </a:schemeClr>
                </a:solidFill>
              </a:rPr>
              <a:t>UI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354" y="2785644"/>
            <a:ext cx="5654373" cy="3669631"/>
          </a:xfrm>
        </p:spPr>
      </p:pic>
    </p:spTree>
    <p:extLst>
      <p:ext uri="{BB962C8B-B14F-4D97-AF65-F5344CB8AC3E}">
        <p14:creationId xmlns:p14="http://schemas.microsoft.com/office/powerpoint/2010/main" val="17069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879532" y="2215067"/>
            <a:ext cx="4531294" cy="2337884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출처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&lt;(game)flame over&gt;</a:t>
            </a:r>
          </a:p>
          <a:p>
            <a:r>
              <a:rPr lang="en-US" altLang="ko-KR" dirty="0">
                <a:hlinkClick r:id="rId2"/>
              </a:rPr>
              <a:t>www.pinterest.com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pixabay.com/</a:t>
            </a:r>
          </a:p>
          <a:p>
            <a:r>
              <a:rPr lang="en-US" altLang="ko-KR" dirty="0">
                <a:hlinkClick r:id="rId3"/>
              </a:rPr>
              <a:t>koreagov30.tistory.com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rmvxa.blogspot.com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3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7354" y="2534133"/>
            <a:ext cx="6536556" cy="1492178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</a:t>
            </a:r>
            <a:r>
              <a:rPr lang="ko-KR" altLang="en-US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화재를 진압해라</a:t>
            </a: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!!</a:t>
            </a:r>
          </a:p>
          <a:p>
            <a:pPr marL="0" indent="0">
              <a:buNone/>
            </a:pP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</a:t>
            </a:r>
            <a:r>
              <a:rPr lang="ko-KR" altLang="en-US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상황에 맞는 대처가 필요하다</a:t>
            </a: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!!”</a:t>
            </a:r>
            <a:endParaRPr lang="ko-KR" altLang="en-US" b="1" dirty="0">
              <a:effectLst>
                <a:glow rad="127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lt1">
                    <a:alpha val="90000"/>
                  </a:schemeClr>
                </a:solidFill>
              </a:rPr>
              <a:t>게임컨셉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흐름도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824520" y="2864874"/>
            <a:ext cx="5367480" cy="3926764"/>
            <a:chOff x="7097245" y="3039457"/>
            <a:chExt cx="5367480" cy="3926764"/>
          </a:xfrm>
        </p:grpSpPr>
        <p:cxnSp>
          <p:nvCxnSpPr>
            <p:cNvPr id="20" name="직선 화살표 연결선 19"/>
            <p:cNvCxnSpPr/>
            <p:nvPr/>
          </p:nvCxnSpPr>
          <p:spPr>
            <a:xfrm flipV="1">
              <a:off x="8906262" y="5224358"/>
              <a:ext cx="1693588" cy="16654"/>
            </a:xfrm>
            <a:prstGeom prst="straightConnector1">
              <a:avLst/>
            </a:prstGeom>
            <a:ln w="177800">
              <a:solidFill>
                <a:srgbClr val="FFFF00"/>
              </a:solidFill>
              <a:tailEnd type="triangle"/>
            </a:ln>
            <a:effectLst>
              <a:glow>
                <a:schemeClr val="accent1"/>
              </a:glow>
              <a:outerShdw sx="1000" sy="1000" algn="ctr" rotWithShape="0">
                <a:srgbClr val="000000"/>
              </a:outerShdw>
              <a:reflection endPos="0" dir="5400000" sy="-100000" algn="bl" rotWithShape="0"/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19464" y="5663970"/>
              <a:ext cx="436903" cy="59872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2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20280" y="5021205"/>
              <a:ext cx="361669" cy="43961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56250" y1="45763" x2="98958" y2="56780"/>
                          <a14:backgroundMark x1="35417" y1="18644" x2="54167" y2="8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64092" y="4381150"/>
              <a:ext cx="404038" cy="496631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8260991" y="4237726"/>
              <a:ext cx="1008684" cy="2055738"/>
            </a:xfrm>
            <a:prstGeom prst="ellipse">
              <a:avLst/>
            </a:prstGeom>
            <a:noFill/>
            <a:ln w="38100"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680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4552" b="70345" l="0" r="14430"/>
                      </a14:imgEffect>
                    </a14:imgLayer>
                  </a14:imgProps>
                </a:ext>
              </a:extLst>
            </a:blip>
            <a:srcRect l="1" t="-601" r="-601"/>
            <a:stretch/>
          </p:blipFill>
          <p:spPr>
            <a:xfrm>
              <a:off x="7097245" y="3039457"/>
              <a:ext cx="5367480" cy="3926764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10520039" y="4784740"/>
              <a:ext cx="1108705" cy="879230"/>
            </a:xfrm>
            <a:prstGeom prst="ellipse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  <a:effectLst>
              <a:glow rad="127000">
                <a:schemeClr val="accent1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25400">
                    <a:noFill/>
                  </a:ln>
                  <a:effectLst>
                    <a:reflection endPos="0" dir="5400000" sy="-100000" algn="bl" rotWithShape="0"/>
                  </a:effectLst>
                </a:rPr>
                <a:t>진  압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899" b="96377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08348" y="4277515"/>
              <a:ext cx="655705" cy="81520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92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93316" y="5467089"/>
              <a:ext cx="623777" cy="806036"/>
            </a:xfrm>
            <a:prstGeom prst="rect">
              <a:avLst/>
            </a:prstGeom>
          </p:spPr>
        </p:pic>
      </p:grpSp>
      <p:cxnSp>
        <p:nvCxnSpPr>
          <p:cNvPr id="74" name="직선 연결선 73"/>
          <p:cNvCxnSpPr/>
          <p:nvPr/>
        </p:nvCxnSpPr>
        <p:spPr>
          <a:xfrm flipH="1" flipV="1">
            <a:off x="7552943" y="5087191"/>
            <a:ext cx="601559" cy="785321"/>
          </a:xfrm>
          <a:prstGeom prst="line">
            <a:avLst/>
          </a:prstGeom>
          <a:ln w="114300">
            <a:solidFill>
              <a:srgbClr val="FFFF00">
                <a:alpha val="97000"/>
              </a:srgbClr>
            </a:solidFill>
            <a:headEnd type="triangle"/>
          </a:ln>
          <a:effectLst>
            <a:softEdge rad="508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560728" y="4444079"/>
            <a:ext cx="467661" cy="681437"/>
          </a:xfrm>
          <a:prstGeom prst="line">
            <a:avLst/>
          </a:prstGeom>
          <a:ln w="114300">
            <a:solidFill>
              <a:srgbClr val="FFFF00">
                <a:alpha val="97000"/>
              </a:srgbClr>
            </a:solidFill>
            <a:headEnd type="triangle"/>
          </a:ln>
          <a:effectLst>
            <a:softEdge rad="508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7552943" y="4573275"/>
            <a:ext cx="1027091" cy="513569"/>
          </a:xfrm>
          <a:prstGeom prst="line">
            <a:avLst/>
          </a:prstGeom>
          <a:ln w="127000">
            <a:solidFill>
              <a:srgbClr val="FFFF00">
                <a:alpha val="97000"/>
              </a:srgbClr>
            </a:solidFill>
            <a:headEnd type="triangle"/>
          </a:ln>
          <a:effectLst>
            <a:softEdge rad="508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7592083" y="5094333"/>
            <a:ext cx="1202927" cy="631522"/>
          </a:xfrm>
          <a:prstGeom prst="line">
            <a:avLst/>
          </a:prstGeom>
          <a:ln w="127000">
            <a:solidFill>
              <a:srgbClr val="FFFF00">
                <a:alpha val="97000"/>
              </a:srgbClr>
            </a:solidFill>
            <a:headEnd type="triangle"/>
          </a:ln>
          <a:effectLst>
            <a:softEdge rad="508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 flipV="1">
            <a:off x="7590470" y="5063661"/>
            <a:ext cx="479446" cy="34591"/>
          </a:xfrm>
          <a:prstGeom prst="line">
            <a:avLst/>
          </a:prstGeom>
          <a:ln w="101600">
            <a:solidFill>
              <a:srgbClr val="FFFF00">
                <a:alpha val="97000"/>
              </a:srgbClr>
            </a:solidFill>
            <a:headEnd type="triangle"/>
          </a:ln>
          <a:effectLst>
            <a:softEdge rad="508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8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8803" y="680372"/>
            <a:ext cx="1297713" cy="12066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dirty="0">
              <a:effectLst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32396" y="5559455"/>
            <a:ext cx="8424065" cy="828965"/>
            <a:chOff x="1883708" y="2365263"/>
            <a:chExt cx="9933736" cy="1225097"/>
          </a:xfrm>
          <a:gradFill flip="none" rotWithShape="1">
            <a:gsLst>
              <a:gs pos="66000">
                <a:schemeClr val="accent1"/>
              </a:gs>
              <a:gs pos="100000">
                <a:srgbClr val="DB4F0E"/>
              </a:gs>
              <a:gs pos="0">
                <a:srgbClr val="FF0000"/>
              </a:gs>
            </a:gsLst>
            <a:lin ang="10800000" scaled="1"/>
            <a:tileRect/>
          </a:gradFill>
        </p:grpSpPr>
        <p:sp>
          <p:nvSpPr>
            <p:cNvPr id="38" name="자유형: 도형 37"/>
            <p:cNvSpPr/>
            <p:nvPr/>
          </p:nvSpPr>
          <p:spPr>
            <a:xfrm rot="16200000">
              <a:off x="8966389" y="737718"/>
              <a:ext cx="1204459" cy="4497650"/>
            </a:xfrm>
            <a:custGeom>
              <a:avLst/>
              <a:gdLst>
                <a:gd name="connsiteX0" fmla="*/ 0 w 1931458"/>
                <a:gd name="connsiteY0" fmla="*/ 0 h 1352020"/>
                <a:gd name="connsiteX1" fmla="*/ 1255448 w 1931458"/>
                <a:gd name="connsiteY1" fmla="*/ 0 h 1352020"/>
                <a:gd name="connsiteX2" fmla="*/ 1931458 w 1931458"/>
                <a:gd name="connsiteY2" fmla="*/ 676010 h 1352020"/>
                <a:gd name="connsiteX3" fmla="*/ 1255448 w 1931458"/>
                <a:gd name="connsiteY3" fmla="*/ 1352020 h 1352020"/>
                <a:gd name="connsiteX4" fmla="*/ 0 w 1931458"/>
                <a:gd name="connsiteY4" fmla="*/ 1352020 h 1352020"/>
                <a:gd name="connsiteX5" fmla="*/ 676010 w 1931458"/>
                <a:gd name="connsiteY5" fmla="*/ 676010 h 1352020"/>
                <a:gd name="connsiteX6" fmla="*/ 0 w 1931458"/>
                <a:gd name="connsiteY6" fmla="*/ 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58" h="1352020">
                  <a:moveTo>
                    <a:pt x="1931457" y="0"/>
                  </a:moveTo>
                  <a:lnTo>
                    <a:pt x="1931457" y="878813"/>
                  </a:lnTo>
                  <a:lnTo>
                    <a:pt x="965729" y="1352020"/>
                  </a:lnTo>
                  <a:lnTo>
                    <a:pt x="1" y="878813"/>
                  </a:lnTo>
                  <a:lnTo>
                    <a:pt x="1" y="0"/>
                  </a:lnTo>
                  <a:lnTo>
                    <a:pt x="965729" y="473207"/>
                  </a:lnTo>
                  <a:lnTo>
                    <a:pt x="1931457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692520" rIns="16510" bIns="692520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grpSp>
          <p:nvGrpSpPr>
            <p:cNvPr id="27" name="그룹 26"/>
            <p:cNvGrpSpPr/>
            <p:nvPr/>
          </p:nvGrpSpPr>
          <p:grpSpPr>
            <a:xfrm rot="16200000">
              <a:off x="5475058" y="-1226087"/>
              <a:ext cx="1225097" cy="8407797"/>
              <a:chOff x="9626392" y="2746795"/>
              <a:chExt cx="1293673" cy="2754755"/>
            </a:xfrm>
            <a:grpFill/>
          </p:grpSpPr>
          <p:sp>
            <p:nvSpPr>
              <p:cNvPr id="23" name="자유형: 도형 22"/>
              <p:cNvSpPr/>
              <p:nvPr/>
            </p:nvSpPr>
            <p:spPr>
              <a:xfrm>
                <a:off x="9648184" y="2746795"/>
                <a:ext cx="1271880" cy="1473623"/>
              </a:xfrm>
              <a:custGeom>
                <a:avLst/>
                <a:gdLst>
                  <a:gd name="connsiteX0" fmla="*/ 0 w 1931458"/>
                  <a:gd name="connsiteY0" fmla="*/ 0 h 1352020"/>
                  <a:gd name="connsiteX1" fmla="*/ 1255448 w 1931458"/>
                  <a:gd name="connsiteY1" fmla="*/ 0 h 1352020"/>
                  <a:gd name="connsiteX2" fmla="*/ 1931458 w 1931458"/>
                  <a:gd name="connsiteY2" fmla="*/ 676010 h 1352020"/>
                  <a:gd name="connsiteX3" fmla="*/ 1255448 w 1931458"/>
                  <a:gd name="connsiteY3" fmla="*/ 1352020 h 1352020"/>
                  <a:gd name="connsiteX4" fmla="*/ 0 w 1931458"/>
                  <a:gd name="connsiteY4" fmla="*/ 1352020 h 1352020"/>
                  <a:gd name="connsiteX5" fmla="*/ 676010 w 1931458"/>
                  <a:gd name="connsiteY5" fmla="*/ 676010 h 1352020"/>
                  <a:gd name="connsiteX6" fmla="*/ 0 w 1931458"/>
                  <a:gd name="connsiteY6" fmla="*/ 0 h 13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58" h="1352020">
                    <a:moveTo>
                      <a:pt x="1931457" y="0"/>
                    </a:moveTo>
                    <a:lnTo>
                      <a:pt x="1931457" y="878813"/>
                    </a:lnTo>
                    <a:lnTo>
                      <a:pt x="965729" y="1352020"/>
                    </a:lnTo>
                    <a:lnTo>
                      <a:pt x="1" y="878813"/>
                    </a:lnTo>
                    <a:lnTo>
                      <a:pt x="1" y="0"/>
                    </a:lnTo>
                    <a:lnTo>
                      <a:pt x="965729" y="473207"/>
                    </a:lnTo>
                    <a:lnTo>
                      <a:pt x="1931457" y="0"/>
                    </a:ln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10" tIns="692520" rIns="16510" bIns="692520" numCol="1" spcCol="1270" anchor="ctr" anchorCtr="0">
                <a:noAutofit/>
              </a:bodyPr>
              <a:lstStyle/>
              <a:p>
                <a:pPr marL="0" lvl="0" indent="0" algn="ctr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600" kern="1200"/>
              </a:p>
            </p:txBody>
          </p:sp>
          <p:sp>
            <p:nvSpPr>
              <p:cNvPr id="4" name="사각형: 둥근 모서리 3"/>
              <p:cNvSpPr/>
              <p:nvPr/>
            </p:nvSpPr>
            <p:spPr>
              <a:xfrm rot="5400000">
                <a:off x="10213822" y="2705432"/>
                <a:ext cx="140604" cy="127188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/>
                  <a:t>차</a:t>
                </a:r>
                <a:endParaRPr lang="en-US" altLang="ko-KR" sz="2400" b="1" dirty="0"/>
              </a:p>
              <a:p>
                <a:pPr algn="ctr"/>
                <a:r>
                  <a:rPr lang="ko-KR" altLang="en-US" sz="2400" b="1" dirty="0"/>
                  <a:t>  고</a:t>
                </a:r>
              </a:p>
            </p:txBody>
          </p:sp>
          <p:sp>
            <p:nvSpPr>
              <p:cNvPr id="11" name="사각형: 둥근 모서리 10"/>
              <p:cNvSpPr/>
              <p:nvPr/>
            </p:nvSpPr>
            <p:spPr>
              <a:xfrm rot="5400000">
                <a:off x="10192566" y="3002384"/>
                <a:ext cx="149434" cy="12382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/>
                  <a:t>출</a:t>
                </a:r>
                <a:endParaRPr lang="en-US" altLang="ko-KR" sz="2400" b="1" dirty="0"/>
              </a:p>
              <a:p>
                <a:pPr algn="ctr"/>
                <a:r>
                  <a:rPr lang="ko-KR" altLang="en-US" sz="2400" b="1" dirty="0"/>
                  <a:t>  동</a:t>
                </a:r>
              </a:p>
            </p:txBody>
          </p:sp>
          <p:sp>
            <p:nvSpPr>
              <p:cNvPr id="12" name="사각형: 둥근 모서리 11"/>
              <p:cNvSpPr/>
              <p:nvPr/>
            </p:nvSpPr>
            <p:spPr>
              <a:xfrm rot="5400000">
                <a:off x="10179229" y="4471682"/>
                <a:ext cx="169560" cy="12752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/>
                  <a:t>도</a:t>
                </a:r>
                <a:endParaRPr lang="en-US" altLang="ko-KR" sz="2400" b="1" dirty="0"/>
              </a:p>
              <a:p>
                <a:pPr algn="ctr"/>
                <a:r>
                  <a:rPr lang="ko-KR" altLang="en-US" sz="2400" b="1" dirty="0"/>
                  <a:t>  착</a:t>
                </a:r>
              </a:p>
            </p:txBody>
          </p:sp>
          <p:sp>
            <p:nvSpPr>
              <p:cNvPr id="13" name="사각형: 둥근 모서리 12"/>
              <p:cNvSpPr/>
              <p:nvPr/>
            </p:nvSpPr>
            <p:spPr>
              <a:xfrm rot="5400000">
                <a:off x="10177819" y="4777743"/>
                <a:ext cx="172380" cy="127523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/>
                  <a:t>진</a:t>
                </a:r>
                <a:endParaRPr lang="en-US" altLang="ko-KR" sz="2400" b="1" dirty="0"/>
              </a:p>
              <a:p>
                <a:pPr algn="ctr"/>
                <a:r>
                  <a:rPr lang="ko-KR" altLang="en-US" sz="2400" b="1" dirty="0"/>
                  <a:t>  압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게임 흐름도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91244" y="2554436"/>
            <a:ext cx="9391954" cy="2031786"/>
            <a:chOff x="1475299" y="3105038"/>
            <a:chExt cx="9372525" cy="1568245"/>
          </a:xfrm>
        </p:grpSpPr>
        <p:grpSp>
          <p:nvGrpSpPr>
            <p:cNvPr id="50" name="그룹 49"/>
            <p:cNvGrpSpPr/>
            <p:nvPr/>
          </p:nvGrpSpPr>
          <p:grpSpPr>
            <a:xfrm>
              <a:off x="1475299" y="3105038"/>
              <a:ext cx="4460406" cy="1568245"/>
              <a:chOff x="4119500" y="2452019"/>
              <a:chExt cx="8058059" cy="1967426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9500" y="2452019"/>
                <a:ext cx="8058059" cy="1890225"/>
                <a:chOff x="4119500" y="2452019"/>
                <a:chExt cx="8058059" cy="189022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515" b="100000" l="0" r="97727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9500" y="2452019"/>
                  <a:ext cx="2547529" cy="1698351"/>
                </a:xfrm>
                <a:prstGeom prst="rect">
                  <a:avLst/>
                </a:prstGeom>
              </p:spPr>
            </p:pic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400" b="964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7910" y="2613223"/>
                  <a:ext cx="4149649" cy="1729021"/>
                </a:xfrm>
                <a:prstGeom prst="rect">
                  <a:avLst/>
                </a:prstGeom>
              </p:spPr>
            </p:pic>
            <p:cxnSp>
              <p:nvCxnSpPr>
                <p:cNvPr id="17" name="직선 화살표 연결선 16"/>
                <p:cNvCxnSpPr/>
                <p:nvPr/>
              </p:nvCxnSpPr>
              <p:spPr>
                <a:xfrm flipV="1">
                  <a:off x="6779296" y="3518019"/>
                  <a:ext cx="2039118" cy="6145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직사각형 42"/>
              <p:cNvSpPr/>
              <p:nvPr/>
            </p:nvSpPr>
            <p:spPr>
              <a:xfrm>
                <a:off x="4764505" y="4075032"/>
                <a:ext cx="1315453" cy="344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&lt;</a:t>
                </a:r>
                <a:r>
                  <a:rPr lang="ko-KR" altLang="en-US" sz="1100" dirty="0"/>
                  <a:t>차  고</a:t>
                </a:r>
                <a:r>
                  <a:rPr lang="en-US" altLang="ko-KR" sz="1100" dirty="0"/>
                  <a:t>&gt;</a:t>
                </a:r>
                <a:endParaRPr lang="ko-KR" altLang="en-US" sz="11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9204586" y="4060502"/>
                <a:ext cx="1235186" cy="2975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&lt;</a:t>
                </a:r>
                <a:r>
                  <a:rPr lang="ko-KR" altLang="en-US" sz="1000" dirty="0"/>
                  <a:t>출  동</a:t>
                </a:r>
                <a:r>
                  <a:rPr lang="en-US" altLang="ko-KR" sz="1000" dirty="0"/>
                  <a:t>&gt;</a:t>
                </a:r>
                <a:endParaRPr lang="ko-KR" altLang="en-US" sz="10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799844" y="3311236"/>
              <a:ext cx="4047980" cy="1362046"/>
              <a:chOff x="4997345" y="4419445"/>
              <a:chExt cx="6322915" cy="2207333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997345" y="4419445"/>
                <a:ext cx="6322915" cy="1859746"/>
                <a:chOff x="5033104" y="4477490"/>
                <a:chExt cx="6322915" cy="1859746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3104" y="4477490"/>
                  <a:ext cx="1452573" cy="1743655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1000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5364" y="4518361"/>
                  <a:ext cx="4330655" cy="1818875"/>
                </a:xfrm>
                <a:prstGeom prst="rect">
                  <a:avLst/>
                </a:prstGeom>
              </p:spPr>
            </p:pic>
            <p:cxnSp>
              <p:nvCxnSpPr>
                <p:cNvPr id="35" name="직선 화살표 연결선 34"/>
                <p:cNvCxnSpPr>
                  <a:stCxn id="14" idx="3"/>
                </p:cNvCxnSpPr>
                <p:nvPr/>
              </p:nvCxnSpPr>
              <p:spPr>
                <a:xfrm flipV="1">
                  <a:off x="6485677" y="5349317"/>
                  <a:ext cx="1581877" cy="1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직사각형 44"/>
              <p:cNvSpPr/>
              <p:nvPr/>
            </p:nvSpPr>
            <p:spPr>
              <a:xfrm>
                <a:off x="5046349" y="6282365"/>
                <a:ext cx="1315453" cy="344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&lt;</a:t>
                </a:r>
                <a:r>
                  <a:rPr lang="ko-KR" altLang="en-US" sz="1100" dirty="0"/>
                  <a:t>도  착</a:t>
                </a:r>
                <a:r>
                  <a:rPr lang="en-US" altLang="ko-KR" sz="1100" dirty="0"/>
                  <a:t>&gt;</a:t>
                </a:r>
                <a:endParaRPr lang="ko-KR" altLang="en-US" sz="11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9006455" y="6282365"/>
                <a:ext cx="1315453" cy="344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&lt;</a:t>
                </a:r>
                <a:r>
                  <a:rPr lang="ko-KR" altLang="en-US" sz="1100" dirty="0"/>
                  <a:t>진  압</a:t>
                </a:r>
                <a:r>
                  <a:rPr lang="en-US" altLang="ko-KR" sz="1100" dirty="0"/>
                  <a:t>&gt;</a:t>
                </a:r>
                <a:endParaRPr lang="ko-KR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0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7134" y="4243708"/>
            <a:ext cx="3152584" cy="560094"/>
          </a:xfrm>
        </p:spPr>
        <p:txBody>
          <a:bodyPr>
            <a:normAutofit/>
          </a:bodyPr>
          <a:lstStyle/>
          <a:p>
            <a:r>
              <a:rPr lang="ko-KR" altLang="en-US" sz="2000" b="1" u="sng" dirty="0"/>
              <a:t>개발 일정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20039" y="225879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흐름도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개발 범위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개발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1758" y="2259232"/>
            <a:ext cx="10694261" cy="3962402"/>
          </a:xfrm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867651" y="2244434"/>
            <a:ext cx="3254577" cy="3112810"/>
            <a:chOff x="1381218" y="2244434"/>
            <a:chExt cx="2823099" cy="2698812"/>
          </a:xfrm>
          <a:gradFill>
            <a:gsLst>
              <a:gs pos="100000">
                <a:srgbClr val="FF0000"/>
              </a:gs>
              <a:gs pos="39000">
                <a:srgbClr val="EA861B"/>
              </a:gs>
              <a:gs pos="0">
                <a:srgbClr val="D8810E"/>
              </a:gs>
            </a:gsLst>
            <a:lin ang="2520000" scaled="0"/>
          </a:gradFill>
          <a:effectLst>
            <a:outerShdw blurRad="50800" dist="63500" dir="3000000" algn="ctr" rotWithShape="0">
              <a:srgbClr val="000000">
                <a:alpha val="90000"/>
              </a:srgbClr>
            </a:outerShdw>
            <a:reflection endPos="0" dir="5400000" sy="-100000" algn="bl" rotWithShape="0"/>
          </a:effectLst>
        </p:grpSpPr>
        <p:sp>
          <p:nvSpPr>
            <p:cNvPr id="13" name="타원 12"/>
            <p:cNvSpPr/>
            <p:nvPr/>
          </p:nvSpPr>
          <p:spPr>
            <a:xfrm>
              <a:off x="1381218" y="2244434"/>
              <a:ext cx="2823099" cy="26988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altLang="ko-KR" sz="2400" dirty="0">
                  <a:latin typeface="+mn-ea"/>
                </a:rPr>
                <a:t>-</a:t>
              </a:r>
              <a:r>
                <a:rPr lang="ko-KR" altLang="en-US" sz="2400" dirty="0">
                  <a:latin typeface="+mn-ea"/>
                </a:rPr>
                <a:t>맵 툴 제작</a:t>
              </a:r>
              <a:endParaRPr lang="en-US" altLang="ko-KR" sz="2400" dirty="0">
                <a:latin typeface="+mn-ea"/>
              </a:endParaRPr>
            </a:p>
            <a:p>
              <a:pPr algn="ctr"/>
              <a:r>
                <a:rPr lang="en-US" altLang="ko-KR" sz="2400" dirty="0">
                  <a:latin typeface="+mn-ea"/>
                </a:rPr>
                <a:t>-</a:t>
              </a:r>
              <a:r>
                <a:rPr lang="ko-KR" altLang="en-US" sz="2400" dirty="0">
                  <a:latin typeface="+mn-ea"/>
                </a:rPr>
                <a:t>충돌체크</a:t>
              </a:r>
              <a:endParaRPr lang="en-US" altLang="ko-KR" sz="2400" dirty="0">
                <a:latin typeface="+mn-ea"/>
              </a:endParaRPr>
            </a:p>
            <a:p>
              <a:pPr algn="ctr"/>
              <a:r>
                <a:rPr lang="en-US" altLang="ko-KR" sz="2400" dirty="0">
                  <a:latin typeface="+mn-ea"/>
                </a:rPr>
                <a:t>-</a:t>
              </a:r>
              <a:r>
                <a:rPr lang="ko-KR" altLang="en-US" sz="2400" dirty="0">
                  <a:latin typeface="+mn-ea"/>
                </a:rPr>
                <a:t>리소스 추출</a:t>
              </a:r>
              <a:endParaRPr lang="en-US" altLang="ko-KR" sz="2400" dirty="0">
                <a:latin typeface="+mn-ea"/>
              </a:endParaRPr>
            </a:p>
            <a:p>
              <a:pPr algn="ctr"/>
              <a:r>
                <a:rPr lang="en-US" altLang="ko-KR" sz="2400" dirty="0">
                  <a:latin typeface="+mn-ea"/>
                </a:rPr>
                <a:t>-</a:t>
              </a:r>
              <a:r>
                <a:rPr lang="ko-KR" altLang="en-US" sz="2400" dirty="0">
                  <a:latin typeface="+mn-ea"/>
                </a:rPr>
                <a:t>소방용품 기능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670804" y="2612018"/>
              <a:ext cx="594063" cy="6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b="1" dirty="0">
                  <a:latin typeface="+mn-ea"/>
                </a:rPr>
                <a:t>4</a:t>
              </a:r>
              <a:endParaRPr lang="ko-KR" altLang="en-US" sz="5000" b="1" dirty="0">
                <a:latin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309558" y="3845490"/>
            <a:ext cx="2542179" cy="2361346"/>
            <a:chOff x="1381218" y="2244434"/>
            <a:chExt cx="2823099" cy="2698812"/>
          </a:xfrm>
          <a:gradFill>
            <a:gsLst>
              <a:gs pos="100000">
                <a:srgbClr val="FF0000"/>
              </a:gs>
              <a:gs pos="39000">
                <a:srgbClr val="EA861B"/>
              </a:gs>
              <a:gs pos="0">
                <a:srgbClr val="D8810E"/>
              </a:gs>
            </a:gsLst>
            <a:lin ang="2520000" scaled="0"/>
          </a:gradFill>
          <a:effectLst>
            <a:outerShdw blurRad="50800" dist="63500" dir="3000000" algn="ctr" rotWithShape="0">
              <a:srgbClr val="000000">
                <a:alpha val="90000"/>
              </a:srgbClr>
            </a:outerShdw>
            <a:reflection endPos="0" dir="5400000" sy="-100000" algn="bl" rotWithShape="0"/>
          </a:effectLst>
        </p:grpSpPr>
        <p:sp>
          <p:nvSpPr>
            <p:cNvPr id="61" name="타원 60"/>
            <p:cNvSpPr/>
            <p:nvPr/>
          </p:nvSpPr>
          <p:spPr>
            <a:xfrm>
              <a:off x="1381218" y="2244434"/>
              <a:ext cx="2823099" cy="26988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dirty="0"/>
                <a:t>-</a:t>
              </a:r>
              <a:r>
                <a:rPr lang="ko-KR" altLang="en-US" dirty="0"/>
                <a:t>상점 구현</a:t>
              </a:r>
              <a:endParaRPr lang="en-US" altLang="ko-KR" dirty="0"/>
            </a:p>
            <a:p>
              <a:pPr algn="ctr"/>
              <a:r>
                <a:rPr lang="en-US" altLang="ko-KR" dirty="0"/>
                <a:t>-</a:t>
              </a:r>
              <a:r>
                <a:rPr lang="ko-KR" altLang="en-US" dirty="0"/>
                <a:t>추가 리소스</a:t>
              </a:r>
            </a:p>
          </p:txBody>
        </p:sp>
        <p:sp>
          <p:nvSpPr>
            <p:cNvPr id="62" name="타원 61"/>
            <p:cNvSpPr/>
            <p:nvPr/>
          </p:nvSpPr>
          <p:spPr>
            <a:xfrm>
              <a:off x="1670804" y="2612018"/>
              <a:ext cx="594063" cy="6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latin typeface="+mn-ea"/>
                </a:rPr>
                <a:t>1</a:t>
              </a:r>
              <a:endParaRPr lang="ko-KR" altLang="en-US" sz="4000" b="1" dirty="0"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253109" y="2847659"/>
            <a:ext cx="1705686" cy="1666978"/>
            <a:chOff x="1381218" y="2244434"/>
            <a:chExt cx="2823099" cy="2698812"/>
          </a:xfrm>
          <a:gradFill>
            <a:gsLst>
              <a:gs pos="100000">
                <a:srgbClr val="FF0000"/>
              </a:gs>
              <a:gs pos="39000">
                <a:srgbClr val="EA861B"/>
              </a:gs>
              <a:gs pos="0">
                <a:srgbClr val="D8810E"/>
              </a:gs>
            </a:gsLst>
            <a:lin ang="2520000" scaled="0"/>
          </a:gradFill>
          <a:effectLst>
            <a:outerShdw blurRad="50800" dist="63500" dir="3000000" algn="ctr" rotWithShape="0">
              <a:srgbClr val="000000">
                <a:alpha val="90000"/>
              </a:srgbClr>
            </a:outerShdw>
            <a:reflection endPos="0" dir="5400000" sy="-100000" algn="bl" rotWithShape="0"/>
          </a:effectLst>
        </p:grpSpPr>
        <p:sp>
          <p:nvSpPr>
            <p:cNvPr id="64" name="타원 63"/>
            <p:cNvSpPr/>
            <p:nvPr/>
          </p:nvSpPr>
          <p:spPr>
            <a:xfrm>
              <a:off x="1381218" y="2244434"/>
              <a:ext cx="2823099" cy="26988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sz="1400" dirty="0"/>
                <a:t>-</a:t>
              </a:r>
              <a:r>
                <a:rPr lang="ko-KR" altLang="en-US" sz="1400" dirty="0"/>
                <a:t>차량구현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-</a:t>
              </a:r>
              <a:r>
                <a:rPr lang="ko-KR" altLang="en-US" sz="1400" dirty="0"/>
                <a:t>충돌처리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-</a:t>
              </a:r>
              <a:r>
                <a:rPr lang="ko-KR" altLang="en-US" sz="1400" dirty="0"/>
                <a:t>시간</a:t>
              </a:r>
              <a:endParaRPr lang="en-US" altLang="ko-KR" sz="1400" dirty="0"/>
            </a:p>
            <a:p>
              <a:pPr algn="ctr"/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1670804" y="2612018"/>
              <a:ext cx="594063" cy="6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latin typeface="+mn-ea"/>
                </a:rPr>
                <a:t>2</a:t>
              </a:r>
              <a:endParaRPr lang="ko-KR" altLang="en-US" sz="3000" b="1" dirty="0">
                <a:latin typeface="+mn-ea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343461" y="5172418"/>
            <a:ext cx="1254568" cy="1177323"/>
            <a:chOff x="1381218" y="2244434"/>
            <a:chExt cx="2823099" cy="2698812"/>
          </a:xfrm>
          <a:gradFill>
            <a:gsLst>
              <a:gs pos="100000">
                <a:srgbClr val="FF0000"/>
              </a:gs>
              <a:gs pos="39000">
                <a:srgbClr val="EA861B"/>
              </a:gs>
              <a:gs pos="0">
                <a:srgbClr val="D8810E"/>
              </a:gs>
            </a:gsLst>
            <a:lin ang="2520000" scaled="0"/>
          </a:gradFill>
          <a:effectLst>
            <a:outerShdw blurRad="50800" dist="63500" dir="3000000" algn="ctr" rotWithShape="0">
              <a:srgbClr val="000000">
                <a:alpha val="90000"/>
              </a:srgbClr>
            </a:outerShdw>
            <a:reflection endPos="0" dir="5400000" sy="-100000" algn="bl" rotWithShape="0"/>
          </a:effectLst>
        </p:grpSpPr>
        <p:sp>
          <p:nvSpPr>
            <p:cNvPr id="67" name="타원 66"/>
            <p:cNvSpPr/>
            <p:nvPr/>
          </p:nvSpPr>
          <p:spPr>
            <a:xfrm>
              <a:off x="1381218" y="2244434"/>
              <a:ext cx="2823099" cy="26988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-</a:t>
              </a:r>
              <a:r>
                <a:rPr lang="ko-KR" altLang="en-US" sz="1100" dirty="0" err="1"/>
                <a:t>한도무게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-</a:t>
              </a:r>
              <a:r>
                <a:rPr lang="ko-KR" altLang="en-US" sz="1100" dirty="0" err="1"/>
                <a:t>미니맵</a:t>
              </a:r>
              <a:endParaRPr lang="en-US" altLang="ko-KR" sz="1100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1670804" y="2612018"/>
              <a:ext cx="594063" cy="6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atin typeface="+mn-ea"/>
                </a:rPr>
                <a:t>3</a:t>
              </a:r>
              <a:endParaRPr lang="ko-KR" altLang="en-US" sz="2000" b="1" dirty="0">
                <a:latin typeface="+mn-ea"/>
              </a:endParaRPr>
            </a:p>
          </p:txBody>
        </p:sp>
      </p:grpSp>
      <p:cxnSp>
        <p:nvCxnSpPr>
          <p:cNvPr id="69" name="연결선: 구부러짐 68"/>
          <p:cNvCxnSpPr>
            <a:stCxn id="13" idx="4"/>
            <a:endCxn id="61" idx="3"/>
          </p:cNvCxnSpPr>
          <p:nvPr/>
        </p:nvCxnSpPr>
        <p:spPr>
          <a:xfrm rot="16200000" flipH="1">
            <a:off x="3336505" y="4515678"/>
            <a:ext cx="503781" cy="2186911"/>
          </a:xfrm>
          <a:prstGeom prst="curvedConnector3">
            <a:avLst>
              <a:gd name="adj1" fmla="val 214020"/>
            </a:avLst>
          </a:prstGeom>
          <a:ln w="1016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/>
          <p:cNvCxnSpPr>
            <a:stCxn id="61" idx="0"/>
            <a:endCxn id="65" idx="1"/>
          </p:cNvCxnSpPr>
          <p:nvPr/>
        </p:nvCxnSpPr>
        <p:spPr>
          <a:xfrm rot="5400000" flipH="1" flipV="1">
            <a:off x="6173979" y="2538833"/>
            <a:ext cx="713326" cy="1899989"/>
          </a:xfrm>
          <a:prstGeom prst="curvedConnector3">
            <a:avLst>
              <a:gd name="adj1" fmla="val 140102"/>
            </a:avLst>
          </a:prstGeom>
          <a:ln w="698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/>
          <p:cNvCxnSpPr>
            <a:stCxn id="64" idx="4"/>
            <a:endCxn id="67" idx="2"/>
          </p:cNvCxnSpPr>
          <p:nvPr/>
        </p:nvCxnSpPr>
        <p:spPr>
          <a:xfrm rot="16200000" flipH="1">
            <a:off x="7601485" y="5019103"/>
            <a:ext cx="1246443" cy="237509"/>
          </a:xfrm>
          <a:prstGeom prst="curvedConnector2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제목 1"/>
          <p:cNvSpPr txBox="1">
            <a:spLocks/>
          </p:cNvSpPr>
          <p:nvPr/>
        </p:nvSpPr>
        <p:spPr>
          <a:xfrm>
            <a:off x="611427" y="629236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범위</a:t>
            </a:r>
          </a:p>
        </p:txBody>
      </p:sp>
      <p:sp>
        <p:nvSpPr>
          <p:cNvPr id="81" name="화살표: 줄무늬가 있는 오른쪽 80"/>
          <p:cNvSpPr/>
          <p:nvPr/>
        </p:nvSpPr>
        <p:spPr>
          <a:xfrm>
            <a:off x="10951349" y="4334162"/>
            <a:ext cx="927677" cy="360951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0071570" y="5110434"/>
            <a:ext cx="1592115" cy="1536689"/>
            <a:chOff x="1277237" y="2231122"/>
            <a:chExt cx="2823099" cy="2698812"/>
          </a:xfrm>
          <a:gradFill>
            <a:gsLst>
              <a:gs pos="100000">
                <a:srgbClr val="FF0000"/>
              </a:gs>
              <a:gs pos="39000">
                <a:srgbClr val="EA861B"/>
              </a:gs>
              <a:gs pos="0">
                <a:srgbClr val="D8810E"/>
              </a:gs>
            </a:gsLst>
            <a:lin ang="2520000" scaled="0"/>
          </a:gradFill>
          <a:effectLst>
            <a:outerShdw blurRad="50800" dist="63500" dir="3000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</a:effectLst>
        </p:grpSpPr>
        <p:sp>
          <p:nvSpPr>
            <p:cNvPr id="23" name="타원 22"/>
            <p:cNvSpPr/>
            <p:nvPr/>
          </p:nvSpPr>
          <p:spPr>
            <a:xfrm>
              <a:off x="1277237" y="2231122"/>
              <a:ext cx="2823099" cy="26988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-</a:t>
              </a:r>
              <a:r>
                <a:rPr lang="ko-KR" altLang="en-US" sz="1100" dirty="0"/>
                <a:t>소방차 추가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-</a:t>
              </a:r>
              <a:r>
                <a:rPr lang="ko-KR" altLang="en-US" sz="1100" dirty="0"/>
                <a:t>소방용품 추가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-’4’ </a:t>
              </a:r>
              <a:r>
                <a:rPr lang="ko-KR" altLang="en-US" sz="1100" dirty="0"/>
                <a:t>추가 응급상황구현</a:t>
              </a:r>
              <a:endParaRPr lang="en-US" altLang="ko-KR" sz="11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508879" y="2554650"/>
              <a:ext cx="844576" cy="7858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+mn-ea"/>
                </a:rPr>
                <a:t>+</a:t>
              </a:r>
              <a:endParaRPr lang="ko-KR" altLang="en-US" sz="3200" b="1" dirty="0">
                <a:latin typeface="+mn-ea"/>
              </a:endParaRPr>
            </a:p>
          </p:txBody>
        </p:sp>
      </p:grpSp>
      <p:cxnSp>
        <p:nvCxnSpPr>
          <p:cNvPr id="25" name="연결선: 구부러짐 24"/>
          <p:cNvCxnSpPr>
            <a:stCxn id="67" idx="7"/>
            <a:endCxn id="24" idx="1"/>
          </p:cNvCxnSpPr>
          <p:nvPr/>
        </p:nvCxnSpPr>
        <p:spPr>
          <a:xfrm rot="16200000" flipH="1">
            <a:off x="9835457" y="4923677"/>
            <a:ext cx="15347" cy="857659"/>
          </a:xfrm>
          <a:prstGeom prst="curvedConnector3">
            <a:avLst>
              <a:gd name="adj1" fmla="val -2612986"/>
            </a:avLst>
          </a:prstGeom>
          <a:ln w="50800">
            <a:solidFill>
              <a:schemeClr val="tx1">
                <a:alpha val="50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6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232" y="2530999"/>
            <a:ext cx="9613861" cy="3599316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520040" y="12265"/>
            <a:ext cx="1671959" cy="877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12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게임 흐름도</a:t>
            </a:r>
            <a:endParaRPr lang="en-US" altLang="ko-KR" sz="12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개발 범위</a:t>
            </a:r>
            <a:endParaRPr lang="en-US" altLang="ko-KR" sz="12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90000"/>
                  </a:schemeClr>
                </a:solidFill>
              </a:rPr>
              <a:t>개발 일정</a:t>
            </a:r>
            <a:endParaRPr lang="en-US" altLang="ko-KR" sz="12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sz="1100" dirty="0">
              <a:solidFill>
                <a:schemeClr val="lt1">
                  <a:alpha val="4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93351"/>
              </p:ext>
            </p:extLst>
          </p:nvPr>
        </p:nvGraphicFramePr>
        <p:xfrm>
          <a:off x="0" y="250522"/>
          <a:ext cx="11823385" cy="8525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05">
                  <a:extLst>
                    <a:ext uri="{9D8B030D-6E8A-4147-A177-3AD203B41FA5}">
                      <a16:colId xmlns:a16="http://schemas.microsoft.com/office/drawing/2014/main" val="26803076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3487947"/>
                    </a:ext>
                  </a:extLst>
                </a:gridCol>
                <a:gridCol w="811032">
                  <a:extLst>
                    <a:ext uri="{9D8B030D-6E8A-4147-A177-3AD203B41FA5}">
                      <a16:colId xmlns:a16="http://schemas.microsoft.com/office/drawing/2014/main" val="1210139088"/>
                    </a:ext>
                  </a:extLst>
                </a:gridCol>
                <a:gridCol w="3157569">
                  <a:extLst>
                    <a:ext uri="{9D8B030D-6E8A-4147-A177-3AD203B41FA5}">
                      <a16:colId xmlns:a16="http://schemas.microsoft.com/office/drawing/2014/main" val="829683536"/>
                    </a:ext>
                  </a:extLst>
                </a:gridCol>
                <a:gridCol w="607881">
                  <a:extLst>
                    <a:ext uri="{9D8B030D-6E8A-4147-A177-3AD203B41FA5}">
                      <a16:colId xmlns:a16="http://schemas.microsoft.com/office/drawing/2014/main" val="3697140565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1675247249"/>
                    </a:ext>
                  </a:extLst>
                </a:gridCol>
                <a:gridCol w="5582646">
                  <a:extLst>
                    <a:ext uri="{9D8B030D-6E8A-4147-A177-3AD203B41FA5}">
                      <a16:colId xmlns:a16="http://schemas.microsoft.com/office/drawing/2014/main" val="2101988456"/>
                    </a:ext>
                  </a:extLst>
                </a:gridCol>
              </a:tblGrid>
              <a:tr h="20281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31862"/>
                  </a:ext>
                </a:extLst>
              </a:tr>
              <a:tr h="18721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latin typeface="+mn-ea"/>
                          <a:ea typeface="+mn-ea"/>
                        </a:rPr>
                        <a:t>ART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리소스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배경에 쓰일 벽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물건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타일 등을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96255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캐릭터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소방용품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>
                          <a:latin typeface="+mn-ea"/>
                          <a:ea typeface="+mn-ea"/>
                        </a:rPr>
                        <a:t>스프라이트를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뽑아낸다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.  (flame over)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401074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소방차 이미지를 추출한다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284557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추가 리소스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추출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132252"/>
                  </a:ext>
                </a:extLst>
              </a:tr>
              <a:tr h="326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560086"/>
                  </a:ext>
                </a:extLst>
              </a:tr>
              <a:tr h="179956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22281"/>
                  </a:ext>
                </a:extLst>
              </a:tr>
              <a:tr h="1872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DESIGN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차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4 ,1 </a:t>
                      </a:r>
                      <a:r>
                        <a:rPr lang="ko-KR" altLang="en-US" sz="1100" dirty="0"/>
                        <a:t>를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중점 서술 및 보완점 기록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662229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차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4, 1,</a:t>
                      </a:r>
                      <a:r>
                        <a:rPr lang="en-US" altLang="ko-KR" sz="1100" baseline="0" dirty="0"/>
                        <a:t> 2 </a:t>
                      </a:r>
                      <a:r>
                        <a:rPr lang="ko-KR" altLang="en-US" sz="1100" baseline="0" dirty="0"/>
                        <a:t>수정내용 서술 보완점 기록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394463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차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9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4, 1, 2,</a:t>
                      </a:r>
                      <a:r>
                        <a:rPr lang="en-US" altLang="ko-KR" sz="1100" baseline="0" dirty="0"/>
                        <a:t> 3</a:t>
                      </a:r>
                      <a:r>
                        <a:rPr lang="ko-KR" altLang="en-US" sz="1100" baseline="0" dirty="0"/>
                        <a:t>서술과 추가구현 내용기록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848885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52217"/>
                  </a:ext>
                </a:extLst>
              </a:tr>
              <a:tr h="187212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PRO</a:t>
                      </a:r>
                    </a:p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GRAM</a:t>
                      </a:r>
                    </a:p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MING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800" b="1" dirty="0" err="1">
                          <a:latin typeface="+mn-ea"/>
                          <a:ea typeface="+mn-ea"/>
                        </a:rPr>
                        <a:t>맵툴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배경 리소스</a:t>
                      </a:r>
                      <a:r>
                        <a:rPr lang="ko-KR" altLang="en-US" sz="1100" baseline="0" dirty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 추출</a:t>
                      </a:r>
                      <a:endParaRPr lang="ko-KR" altLang="en-US" sz="1100" dirty="0">
                        <a:ln>
                          <a:noFill/>
                        </a:ln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244153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맵툴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캔버스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447452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좌표 당 상태 값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058175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좌표 상태에 맞춰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이미지 출력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장만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655966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충돌 체크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3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멥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툴에서 만든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텍스쳐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중 벽은 충돌이 이루어 지도록 한다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83833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화재가 일어날 시 화재원의 값에 따라 불이 붙는 속도를 다르게 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82104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4.5</a:t>
                      </a:r>
                      <a:r>
                        <a:rPr lang="ko-KR" altLang="en-US" sz="1000" b="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물과 화염이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만날시에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 불이 꺼지도록 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체력 회복 모티브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134001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9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추가 화재상황을 추가 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991549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>
                          <a:latin typeface="+mn-ea"/>
                          <a:ea typeface="+mn-ea"/>
                        </a:rPr>
                        <a:t>3 . </a:t>
                      </a:r>
                      <a:r>
                        <a:rPr lang="ko-KR" altLang="en-US" sz="2000" b="1" baseline="0" dirty="0">
                          <a:latin typeface="+mn-ea"/>
                          <a:ea typeface="+mn-ea"/>
                        </a:rPr>
                        <a:t>상점 구현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소방용품 효과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49815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3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구매할 시 종속되는 효과구현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647791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2000" b="1" baseline="0" dirty="0"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2000" b="1" baseline="0" dirty="0">
                          <a:latin typeface="+mn-ea"/>
                          <a:ea typeface="+mn-ea"/>
                        </a:rPr>
                        <a:t>자동차 </a:t>
                      </a:r>
                      <a:r>
                        <a:rPr lang="ko-KR" altLang="en-US" sz="2000" b="1" baseline="0" dirty="0" err="1">
                          <a:latin typeface="+mn-ea"/>
                          <a:ea typeface="+mn-ea"/>
                        </a:rPr>
                        <a:t>미내게임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장애물 자동차 생성 밑 조작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40296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소방차 이동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>
                          <a:latin typeface="+mn-ea"/>
                          <a:ea typeface="+mn-ea"/>
                        </a:rPr>
                        <a:t>맵이동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구현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58033"/>
                  </a:ext>
                </a:extLst>
              </a:tr>
              <a:tr h="202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4 .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미니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7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축척 비율감소로 </a:t>
                      </a:r>
                      <a:r>
                        <a:rPr lang="ko-KR" altLang="en-US" sz="1100" dirty="0" err="1"/>
                        <a:t>미니맵을</a:t>
                      </a:r>
                      <a:r>
                        <a:rPr lang="ko-KR" altLang="en-US" sz="1100" dirty="0"/>
                        <a:t> 표시해 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15452"/>
                  </a:ext>
                </a:extLst>
              </a:tr>
              <a:tr h="202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5 .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한도 무게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7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소방관이 짊어 질 수 있는 무게 한도를 설정한다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769317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1315233" y="739036"/>
            <a:ext cx="601249" cy="1252602"/>
            <a:chOff x="7847556" y="1300409"/>
            <a:chExt cx="764088" cy="4973983"/>
          </a:xfrm>
        </p:grpSpPr>
        <p:cxnSp>
          <p:nvCxnSpPr>
            <p:cNvPr id="37" name="직선 연결선 36"/>
            <p:cNvCxnSpPr>
              <a:stCxn id="38" idx="2"/>
            </p:cNvCxnSpPr>
            <p:nvPr/>
          </p:nvCxnSpPr>
          <p:spPr>
            <a:xfrm>
              <a:off x="8229600" y="1663664"/>
              <a:ext cx="0" cy="427252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7847556" y="1300409"/>
              <a:ext cx="764088" cy="363255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68605" y="5936189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100%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68605" y="3613184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50%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68605" y="4774686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75%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868605" y="2469322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25%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331796" y="2238497"/>
            <a:ext cx="601249" cy="1075868"/>
            <a:chOff x="7847556" y="1300409"/>
            <a:chExt cx="764088" cy="4973983"/>
          </a:xfrm>
        </p:grpSpPr>
        <p:cxnSp>
          <p:nvCxnSpPr>
            <p:cNvPr id="44" name="직선 연결선 43"/>
            <p:cNvCxnSpPr>
              <a:stCxn id="45" idx="2"/>
            </p:cNvCxnSpPr>
            <p:nvPr/>
          </p:nvCxnSpPr>
          <p:spPr>
            <a:xfrm>
              <a:off x="8229600" y="1663664"/>
              <a:ext cx="0" cy="427252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7847556" y="1300409"/>
              <a:ext cx="764088" cy="363255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68605" y="5936189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100%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68605" y="3613184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50%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868605" y="4774686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75%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68605" y="2469322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25%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48359" y="3678743"/>
            <a:ext cx="601249" cy="5097026"/>
            <a:chOff x="7847556" y="1300409"/>
            <a:chExt cx="764088" cy="4973983"/>
          </a:xfrm>
        </p:grpSpPr>
        <p:cxnSp>
          <p:nvCxnSpPr>
            <p:cNvPr id="51" name="직선 연결선 50"/>
            <p:cNvCxnSpPr>
              <a:stCxn id="52" idx="2"/>
            </p:cNvCxnSpPr>
            <p:nvPr/>
          </p:nvCxnSpPr>
          <p:spPr>
            <a:xfrm>
              <a:off x="8229600" y="1663664"/>
              <a:ext cx="0" cy="427252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7847556" y="1300409"/>
              <a:ext cx="764088" cy="363255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868605" y="5936189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100%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889654" y="2686410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50%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68605" y="3994080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75%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89654" y="2154054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25%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96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232" y="2530999"/>
            <a:ext cx="9613861" cy="3599316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520040" y="12265"/>
            <a:ext cx="1671959" cy="877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12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게임 흐름도</a:t>
            </a:r>
            <a:endParaRPr lang="en-US" altLang="ko-KR" sz="12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개발 범위</a:t>
            </a:r>
            <a:endParaRPr lang="en-US" altLang="ko-KR" sz="12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90000"/>
                  </a:schemeClr>
                </a:solidFill>
              </a:rPr>
              <a:t>개발 일정</a:t>
            </a:r>
            <a:endParaRPr lang="en-US" altLang="ko-KR" sz="12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sz="1100" dirty="0">
              <a:solidFill>
                <a:schemeClr val="lt1">
                  <a:alpha val="4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4022"/>
              </p:ext>
            </p:extLst>
          </p:nvPr>
        </p:nvGraphicFramePr>
        <p:xfrm>
          <a:off x="368615" y="1158850"/>
          <a:ext cx="11823385" cy="553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05">
                  <a:extLst>
                    <a:ext uri="{9D8B030D-6E8A-4147-A177-3AD203B41FA5}">
                      <a16:colId xmlns:a16="http://schemas.microsoft.com/office/drawing/2014/main" val="26803076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3487947"/>
                    </a:ext>
                  </a:extLst>
                </a:gridCol>
                <a:gridCol w="811032">
                  <a:extLst>
                    <a:ext uri="{9D8B030D-6E8A-4147-A177-3AD203B41FA5}">
                      <a16:colId xmlns:a16="http://schemas.microsoft.com/office/drawing/2014/main" val="1210139088"/>
                    </a:ext>
                  </a:extLst>
                </a:gridCol>
                <a:gridCol w="3157569">
                  <a:extLst>
                    <a:ext uri="{9D8B030D-6E8A-4147-A177-3AD203B41FA5}">
                      <a16:colId xmlns:a16="http://schemas.microsoft.com/office/drawing/2014/main" val="829683536"/>
                    </a:ext>
                  </a:extLst>
                </a:gridCol>
                <a:gridCol w="607881">
                  <a:extLst>
                    <a:ext uri="{9D8B030D-6E8A-4147-A177-3AD203B41FA5}">
                      <a16:colId xmlns:a16="http://schemas.microsoft.com/office/drawing/2014/main" val="3697140565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1675247249"/>
                    </a:ext>
                  </a:extLst>
                </a:gridCol>
                <a:gridCol w="5582646">
                  <a:extLst>
                    <a:ext uri="{9D8B030D-6E8A-4147-A177-3AD203B41FA5}">
                      <a16:colId xmlns:a16="http://schemas.microsoft.com/office/drawing/2014/main" val="2101988456"/>
                    </a:ext>
                  </a:extLst>
                </a:gridCol>
              </a:tblGrid>
              <a:tr h="353635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31862"/>
                  </a:ext>
                </a:extLst>
              </a:tr>
              <a:tr h="187212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PRO</a:t>
                      </a:r>
                    </a:p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GRAM</a:t>
                      </a:r>
                    </a:p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MING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800" b="1" dirty="0" err="1">
                          <a:latin typeface="+mn-ea"/>
                          <a:ea typeface="+mn-ea"/>
                        </a:rPr>
                        <a:t>맵툴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배경 리소스</a:t>
                      </a:r>
                      <a:r>
                        <a:rPr lang="ko-KR" altLang="en-US" sz="1100" baseline="0" dirty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 추출</a:t>
                      </a:r>
                      <a:endParaRPr lang="ko-KR" altLang="en-US" sz="1100" dirty="0">
                        <a:ln>
                          <a:noFill/>
                        </a:ln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244153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맵툴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캔버스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447452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좌표 당 상태 값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058175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좌표 상태에 맞춰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이미지 출력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장만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655966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충돌 체크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3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멥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툴에서 만든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텍스쳐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중 벽은 충돌이 이루어 지도록 한다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83833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화재가 일어날 시 화재원의 값에 따라 불이 붙는 속도를 다르게 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82104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4.5</a:t>
                      </a:r>
                      <a:r>
                        <a:rPr lang="ko-KR" altLang="en-US" sz="1000" b="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물과 화염이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만날시에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 불이 꺼지도록 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체력 회복 모티브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134001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9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추가 화재상황을 추가 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991549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>
                          <a:latin typeface="+mn-ea"/>
                          <a:ea typeface="+mn-ea"/>
                        </a:rPr>
                        <a:t>3 . </a:t>
                      </a:r>
                      <a:r>
                        <a:rPr lang="ko-KR" altLang="en-US" sz="2000" b="1" baseline="0" dirty="0">
                          <a:latin typeface="+mn-ea"/>
                          <a:ea typeface="+mn-ea"/>
                        </a:rPr>
                        <a:t>상점 구현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소방용품 효과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49815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3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구매할 시 종속되는 효과구현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647791"/>
                  </a:ext>
                </a:extLst>
              </a:tr>
              <a:tr h="1872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2000" b="1" baseline="0" dirty="0"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2000" b="1" baseline="0" dirty="0">
                          <a:latin typeface="+mn-ea"/>
                          <a:ea typeface="+mn-ea"/>
                        </a:rPr>
                        <a:t>자동차 </a:t>
                      </a:r>
                      <a:r>
                        <a:rPr lang="ko-KR" altLang="en-US" sz="2000" b="1" baseline="0" dirty="0" err="1">
                          <a:latin typeface="+mn-ea"/>
                          <a:ea typeface="+mn-ea"/>
                        </a:rPr>
                        <a:t>미내게임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장애물 자동차 생성 밑 조작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40296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소방차 이동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>
                          <a:latin typeface="+mn-ea"/>
                          <a:ea typeface="+mn-ea"/>
                        </a:rPr>
                        <a:t>맵이동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구현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58033"/>
                  </a:ext>
                </a:extLst>
              </a:tr>
              <a:tr h="202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4 .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미니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7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축척 비율감소로 </a:t>
                      </a:r>
                      <a:r>
                        <a:rPr lang="ko-KR" altLang="en-US" sz="1100" dirty="0" err="1"/>
                        <a:t>미니맵을</a:t>
                      </a:r>
                      <a:r>
                        <a:rPr lang="ko-KR" altLang="en-US" sz="1100" dirty="0"/>
                        <a:t> 표시해 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15452"/>
                  </a:ext>
                </a:extLst>
              </a:tr>
              <a:tr h="202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5 .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한도 무게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7</a:t>
                      </a:r>
                      <a:r>
                        <a:rPr lang="ko-KR" altLang="en-US" sz="10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소방관이 짊어 질 수 있는 무게 한도를 설정한다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769317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821888" y="1435773"/>
            <a:ext cx="601249" cy="5326195"/>
            <a:chOff x="7847556" y="1300410"/>
            <a:chExt cx="764088" cy="4973989"/>
          </a:xfrm>
        </p:grpSpPr>
        <p:cxnSp>
          <p:nvCxnSpPr>
            <p:cNvPr id="51" name="직선 연결선 50"/>
            <p:cNvCxnSpPr>
              <a:stCxn id="52" idx="2"/>
            </p:cNvCxnSpPr>
            <p:nvPr/>
          </p:nvCxnSpPr>
          <p:spPr>
            <a:xfrm>
              <a:off x="8229601" y="1663665"/>
              <a:ext cx="0" cy="427252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7847556" y="1300410"/>
              <a:ext cx="764088" cy="363255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868605" y="5936196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100%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889654" y="2686413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50%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68601" y="3994084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75%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89654" y="2154054"/>
              <a:ext cx="721990" cy="33820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lt1">
                      <a:alpha val="40000"/>
                    </a:schemeClr>
                  </a:solidFill>
                  <a:effectLst>
                    <a:glow rad="63500">
                      <a:schemeClr val="bg1">
                        <a:lumMod val="50000"/>
                        <a:lumOff val="50000"/>
                        <a:alpha val="50000"/>
                      </a:schemeClr>
                    </a:glow>
                  </a:effectLst>
                </a:rPr>
                <a:t>25%</a:t>
              </a:r>
              <a:endParaRPr lang="ko-KR" altLang="en-US" sz="1000" dirty="0">
                <a:solidFill>
                  <a:schemeClr val="lt1">
                    <a:alpha val="40000"/>
                  </a:schemeClr>
                </a:solidFill>
                <a:effectLst>
                  <a:glow rad="635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75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예상 스크린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개발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개발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9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13063"/>
              </p:ext>
            </p:extLst>
          </p:nvPr>
        </p:nvGraphicFramePr>
        <p:xfrm>
          <a:off x="1965960" y="2336873"/>
          <a:ext cx="8622792" cy="38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6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아이템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맵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화재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lt1">
                    <a:alpha val="40000"/>
                  </a:schemeClr>
                </a:solidFill>
              </a:rPr>
              <a:t>UI</a:t>
            </a:r>
          </a:p>
          <a:p>
            <a:pPr algn="ctr"/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457" y="2295871"/>
            <a:ext cx="3600450" cy="3600450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61" y="2295959"/>
            <a:ext cx="3760378" cy="36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9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20039" y="421821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아이템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맵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화재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lt1">
                    <a:alpha val="40000"/>
                  </a:schemeClr>
                </a:solidFill>
              </a:rPr>
              <a:t>UI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67865"/>
            <a:ext cx="3442220" cy="253916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10" y="2567864"/>
            <a:ext cx="2595347" cy="2539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26" y="2567864"/>
            <a:ext cx="3216155" cy="26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9100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3052</TotalTime>
  <Words>672</Words>
  <Application>Microsoft Office PowerPoint</Application>
  <PresentationFormat>와이드스크린</PresentationFormat>
  <Paragraphs>239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Trebuchet MS</vt:lpstr>
      <vt:lpstr>베를린</vt:lpstr>
      <vt:lpstr>Fire Fight</vt:lpstr>
      <vt:lpstr>게임 컨셉</vt:lpstr>
      <vt:lpstr>게임 흐름도</vt:lpstr>
      <vt:lpstr>개발 일정</vt:lpstr>
      <vt:lpstr>PowerPoint 프레젠테이션</vt:lpstr>
      <vt:lpstr>PowerPoint 프레젠테이션</vt:lpstr>
      <vt:lpstr>자체 평가</vt:lpstr>
      <vt:lpstr>아이템</vt:lpstr>
      <vt:lpstr>맵</vt:lpstr>
      <vt:lpstr>화재</vt:lpstr>
      <vt:lpstr>UI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석상현</dc:creator>
  <cp:lastModifiedBy>석상현</cp:lastModifiedBy>
  <cp:revision>92</cp:revision>
  <dcterms:created xsi:type="dcterms:W3CDTF">2016-09-19T03:06:20Z</dcterms:created>
  <dcterms:modified xsi:type="dcterms:W3CDTF">2016-09-27T15:14:34Z</dcterms:modified>
</cp:coreProperties>
</file>