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5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EBC007"/>
    <a:srgbClr val="F4AF52"/>
    <a:srgbClr val="FF212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oreagov30.tistory.com/431" TargetMode="External"/><Relationship Id="rId2" Type="http://schemas.openxmlformats.org/officeDocument/2006/relationships/hyperlink" Target="http://www.pinterest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085"/>
            <a:ext cx="12192000" cy="6887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 w="25400">
                  <a:solidFill>
                    <a:schemeClr val="tx1"/>
                  </a:solidFill>
                </a:ln>
              </a:rPr>
              <a:t>Fire Fight</a:t>
            </a:r>
            <a:endParaRPr lang="ko-KR" altLang="en-US" dirty="0">
              <a:ln w="25400">
                <a:solidFill>
                  <a:schemeClr val="tx1"/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n w="15875">
                  <a:solidFill>
                    <a:schemeClr val="tx1"/>
                  </a:solidFill>
                </a:ln>
              </a:rPr>
              <a:t>2013182023</a:t>
            </a:r>
          </a:p>
          <a:p>
            <a:r>
              <a:rPr lang="ko-KR" altLang="en-US" dirty="0">
                <a:ln w="15875">
                  <a:solidFill>
                    <a:schemeClr val="tx1"/>
                  </a:solidFill>
                </a:ln>
              </a:rPr>
              <a:t>석상현</a:t>
            </a:r>
          </a:p>
        </p:txBody>
      </p:sp>
    </p:spTree>
    <p:extLst>
      <p:ext uri="{BB962C8B-B14F-4D97-AF65-F5344CB8AC3E}">
        <p14:creationId xmlns:p14="http://schemas.microsoft.com/office/powerpoint/2010/main" val="396035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9521" y="3079823"/>
            <a:ext cx="8044579" cy="191127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</a:t>
            </a:r>
            <a:r>
              <a:rPr lang="ko-KR" altLang="en-US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화재를 진압해라</a:t>
            </a: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!!</a:t>
            </a:r>
          </a:p>
          <a:p>
            <a:pPr marL="0" indent="0">
              <a:buNone/>
            </a:pP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</a:t>
            </a:r>
            <a:r>
              <a:rPr lang="ko-KR" altLang="en-US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물 만 뿌려서는 끌 수 없다</a:t>
            </a: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marL="0" indent="0">
              <a:buNone/>
            </a:pP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		</a:t>
            </a:r>
            <a:r>
              <a:rPr lang="ko-KR" altLang="en-US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상황에 맞는 대처가 필요하다</a:t>
            </a:r>
            <a:r>
              <a:rPr lang="en-US" altLang="ko-KR" b="1" dirty="0">
                <a:effectLst>
                  <a:glow rad="1270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!!”</a:t>
            </a:r>
            <a:endParaRPr lang="ko-KR" altLang="en-US" b="1" dirty="0">
              <a:effectLst>
                <a:glow rad="1270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lt1">
                    <a:alpha val="90000"/>
                  </a:schemeClr>
                </a:solidFill>
              </a:rPr>
              <a:t>게임컨셉</a:t>
            </a:r>
            <a:endParaRPr lang="en-US" altLang="ko-KR" sz="20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예상 스크린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범위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69" y="5120296"/>
            <a:ext cx="6034630" cy="1464716"/>
          </a:xfrm>
          <a:prstGeom prst="rect">
            <a:avLst/>
          </a:prstGeom>
          <a:effectLst>
            <a:glow rad="127000">
              <a:schemeClr val="accent1">
                <a:alpha val="52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728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스크린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6361" y="2871908"/>
            <a:ext cx="4467415" cy="1676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소화재</a:t>
            </a:r>
            <a:r>
              <a:rPr lang="en-US" altLang="ko-KR" sz="2000" dirty="0"/>
              <a:t>, </a:t>
            </a:r>
            <a:r>
              <a:rPr lang="ko-KR" altLang="en-US" sz="2000" dirty="0"/>
              <a:t>소방 물품 차량에 적재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물품 구매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차량</a:t>
            </a:r>
            <a:r>
              <a:rPr lang="en-US" altLang="ko-KR" sz="2000" dirty="0"/>
              <a:t>,  </a:t>
            </a:r>
            <a:r>
              <a:rPr lang="ko-KR" altLang="en-US" sz="2000" dirty="0"/>
              <a:t>소방 물품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dirty="0">
              <a:effectLst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3347" y="2599536"/>
            <a:ext cx="1882829" cy="3545227"/>
            <a:chOff x="9311846" y="2232306"/>
            <a:chExt cx="1882829" cy="3545227"/>
          </a:xfrm>
          <a:gradFill>
            <a:gsLst>
              <a:gs pos="50000">
                <a:srgbClr val="DB4F0E"/>
              </a:gs>
              <a:gs pos="13000">
                <a:srgbClr val="FFFF00"/>
              </a:gs>
              <a:gs pos="56000">
                <a:schemeClr val="accent1"/>
              </a:gs>
              <a:gs pos="100000">
                <a:srgbClr val="FF0000"/>
              </a:gs>
            </a:gsLst>
            <a:lin ang="5400000" scaled="0"/>
          </a:gradFill>
        </p:grpSpPr>
        <p:grpSp>
          <p:nvGrpSpPr>
            <p:cNvPr id="20" name="그룹 19"/>
            <p:cNvGrpSpPr/>
            <p:nvPr/>
          </p:nvGrpSpPr>
          <p:grpSpPr>
            <a:xfrm>
              <a:off x="9324977" y="2232306"/>
              <a:ext cx="1869698" cy="3545227"/>
              <a:chOff x="1782957" y="462094"/>
              <a:chExt cx="1601065" cy="3261857"/>
            </a:xfrm>
            <a:grpFill/>
          </p:grpSpPr>
          <p:sp>
            <p:nvSpPr>
              <p:cNvPr id="21" name="자유형: 도형 20"/>
              <p:cNvSpPr/>
              <p:nvPr/>
            </p:nvSpPr>
            <p:spPr>
              <a:xfrm>
                <a:off x="1782957" y="462094"/>
                <a:ext cx="1601065" cy="2192116"/>
              </a:xfrm>
              <a:custGeom>
                <a:avLst/>
                <a:gdLst>
                  <a:gd name="connsiteX0" fmla="*/ 0 w 1931458"/>
                  <a:gd name="connsiteY0" fmla="*/ 0 h 1352020"/>
                  <a:gd name="connsiteX1" fmla="*/ 1255448 w 1931458"/>
                  <a:gd name="connsiteY1" fmla="*/ 0 h 1352020"/>
                  <a:gd name="connsiteX2" fmla="*/ 1931458 w 1931458"/>
                  <a:gd name="connsiteY2" fmla="*/ 676010 h 1352020"/>
                  <a:gd name="connsiteX3" fmla="*/ 1255448 w 1931458"/>
                  <a:gd name="connsiteY3" fmla="*/ 1352020 h 1352020"/>
                  <a:gd name="connsiteX4" fmla="*/ 0 w 1931458"/>
                  <a:gd name="connsiteY4" fmla="*/ 1352020 h 1352020"/>
                  <a:gd name="connsiteX5" fmla="*/ 676010 w 1931458"/>
                  <a:gd name="connsiteY5" fmla="*/ 676010 h 1352020"/>
                  <a:gd name="connsiteX6" fmla="*/ 0 w 1931458"/>
                  <a:gd name="connsiteY6" fmla="*/ 0 h 13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58" h="1352020">
                    <a:moveTo>
                      <a:pt x="1931457" y="0"/>
                    </a:moveTo>
                    <a:lnTo>
                      <a:pt x="1931457" y="878813"/>
                    </a:lnTo>
                    <a:lnTo>
                      <a:pt x="965729" y="1352020"/>
                    </a:lnTo>
                    <a:lnTo>
                      <a:pt x="1" y="878813"/>
                    </a:lnTo>
                    <a:lnTo>
                      <a:pt x="1" y="0"/>
                    </a:lnTo>
                    <a:lnTo>
                      <a:pt x="965729" y="473207"/>
                    </a:lnTo>
                    <a:lnTo>
                      <a:pt x="1931457" y="0"/>
                    </a:lnTo>
                    <a:close/>
                  </a:path>
                </a:pathLst>
              </a:custGeom>
              <a:grpFill/>
              <a:ln w="50800">
                <a:noFill/>
              </a:ln>
              <a:effectLst>
                <a:glow rad="101600">
                  <a:schemeClr val="accent5">
                    <a:alpha val="90000"/>
                  </a:schemeClr>
                </a:glow>
              </a:effectLst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10" tIns="692521" rIns="16510" bIns="692520" numCol="1" spcCol="1270" anchor="ctr" anchorCtr="0">
                <a:noAutofit/>
              </a:bodyPr>
              <a:lstStyle/>
              <a:p>
                <a:pPr marL="0" lvl="0" indent="0" algn="ctr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600" kern="1200" dirty="0"/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>
                <a:off x="2039633" y="2475018"/>
                <a:ext cx="1089140" cy="1248933"/>
              </a:xfrm>
              <a:custGeom>
                <a:avLst/>
                <a:gdLst>
                  <a:gd name="connsiteX0" fmla="*/ 0 w 1931458"/>
                  <a:gd name="connsiteY0" fmla="*/ 0 h 1352020"/>
                  <a:gd name="connsiteX1" fmla="*/ 1255448 w 1931458"/>
                  <a:gd name="connsiteY1" fmla="*/ 0 h 1352020"/>
                  <a:gd name="connsiteX2" fmla="*/ 1931458 w 1931458"/>
                  <a:gd name="connsiteY2" fmla="*/ 676010 h 1352020"/>
                  <a:gd name="connsiteX3" fmla="*/ 1255448 w 1931458"/>
                  <a:gd name="connsiteY3" fmla="*/ 1352020 h 1352020"/>
                  <a:gd name="connsiteX4" fmla="*/ 0 w 1931458"/>
                  <a:gd name="connsiteY4" fmla="*/ 1352020 h 1352020"/>
                  <a:gd name="connsiteX5" fmla="*/ 676010 w 1931458"/>
                  <a:gd name="connsiteY5" fmla="*/ 676010 h 1352020"/>
                  <a:gd name="connsiteX6" fmla="*/ 0 w 1931458"/>
                  <a:gd name="connsiteY6" fmla="*/ 0 h 13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58" h="1352020">
                    <a:moveTo>
                      <a:pt x="1931457" y="0"/>
                    </a:moveTo>
                    <a:lnTo>
                      <a:pt x="1931457" y="878813"/>
                    </a:lnTo>
                    <a:lnTo>
                      <a:pt x="965729" y="1352020"/>
                    </a:lnTo>
                    <a:lnTo>
                      <a:pt x="1" y="878813"/>
                    </a:lnTo>
                    <a:lnTo>
                      <a:pt x="1" y="0"/>
                    </a:lnTo>
                    <a:lnTo>
                      <a:pt x="965729" y="473207"/>
                    </a:lnTo>
                    <a:lnTo>
                      <a:pt x="1931457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10" tIns="692520" rIns="16510" bIns="692520" numCol="1" spcCol="1270" anchor="ctr" anchorCtr="0">
                <a:noAutofit/>
              </a:bodyPr>
              <a:lstStyle/>
              <a:p>
                <a:pPr marL="0" lvl="0" indent="0" algn="ctr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600" kern="1200"/>
              </a:p>
            </p:txBody>
          </p:sp>
        </p:grpSp>
        <p:sp>
          <p:nvSpPr>
            <p:cNvPr id="4" name="사각형: 둥근 모서리 3"/>
            <p:cNvSpPr/>
            <p:nvPr/>
          </p:nvSpPr>
          <p:spPr>
            <a:xfrm>
              <a:off x="9311846" y="3071724"/>
              <a:ext cx="1869694" cy="37140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차  고</a:t>
              </a: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9324975" y="3440105"/>
              <a:ext cx="1869697" cy="3006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출  동</a:t>
              </a:r>
            </a:p>
          </p:txBody>
        </p:sp>
        <p:sp>
          <p:nvSpPr>
            <p:cNvPr id="12" name="사각형: 둥근 모서리 11"/>
            <p:cNvSpPr/>
            <p:nvPr/>
          </p:nvSpPr>
          <p:spPr>
            <a:xfrm>
              <a:off x="9624720" y="4865997"/>
              <a:ext cx="1280793" cy="2321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도  착</a:t>
              </a: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9624720" y="5130336"/>
              <a:ext cx="1271880" cy="16478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진  압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90000"/>
                  </a:schemeClr>
                </a:solidFill>
              </a:rPr>
              <a:t>예상 스크린</a:t>
            </a:r>
            <a:endParaRPr lang="en-US" altLang="ko-KR" sz="20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범위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67" y="4090673"/>
            <a:ext cx="394768" cy="41060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86" y="3140469"/>
            <a:ext cx="394768" cy="383528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alpha val="40000"/>
              </a:schemeClr>
            </a:glo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386" y="3604999"/>
            <a:ext cx="394768" cy="40467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45" b="100000" l="176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310" y="2602952"/>
            <a:ext cx="394768" cy="490563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alpha val="40000"/>
              </a:schemeClr>
            </a:glow>
          </a:effectLst>
        </p:spPr>
      </p:pic>
      <p:grpSp>
        <p:nvGrpSpPr>
          <p:cNvPr id="6" name="그룹 5"/>
          <p:cNvGrpSpPr/>
          <p:nvPr/>
        </p:nvGrpSpPr>
        <p:grpSpPr>
          <a:xfrm>
            <a:off x="3539777" y="2324314"/>
            <a:ext cx="3784817" cy="3466887"/>
            <a:chOff x="3539777" y="2324314"/>
            <a:chExt cx="3784817" cy="346688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545" b="100000" l="176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39777" y="2324314"/>
              <a:ext cx="3784817" cy="3141095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4876799" y="5520768"/>
              <a:ext cx="1379279" cy="270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&lt;</a:t>
              </a:r>
              <a:r>
                <a:rPr lang="ko-KR" altLang="en-US" sz="1600" dirty="0">
                  <a:solidFill>
                    <a:schemeClr val="lt1">
                      <a:alpha val="50000"/>
                    </a:schemeClr>
                  </a:solidFill>
                </a:rPr>
                <a:t>차  고</a:t>
              </a:r>
              <a:r>
                <a:rPr lang="en-US" altLang="ko-KR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&gt;</a:t>
              </a:r>
              <a:endParaRPr lang="ko-KR" altLang="en-US" sz="1600" dirty="0">
                <a:solidFill>
                  <a:schemeClr val="lt1">
                    <a:alpha val="50000"/>
                  </a:schemeClr>
                </a:solidFill>
                <a:effectLst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11329" y="2314106"/>
            <a:ext cx="7679102" cy="3477095"/>
            <a:chOff x="2953823" y="686945"/>
            <a:chExt cx="7679102" cy="3477095"/>
          </a:xfrm>
        </p:grpSpPr>
        <p:sp>
          <p:nvSpPr>
            <p:cNvPr id="32" name="직사각형 31"/>
            <p:cNvSpPr/>
            <p:nvPr/>
          </p:nvSpPr>
          <p:spPr>
            <a:xfrm>
              <a:off x="3837266" y="3899094"/>
              <a:ext cx="1319814" cy="264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&lt;</a:t>
              </a:r>
              <a:r>
                <a:rPr lang="ko-KR" altLang="en-US" sz="1600" dirty="0">
                  <a:solidFill>
                    <a:schemeClr val="lt1">
                      <a:alpha val="50000"/>
                    </a:schemeClr>
                  </a:solidFill>
                </a:rPr>
                <a:t>출  동</a:t>
              </a:r>
              <a:r>
                <a:rPr lang="en-US" altLang="ko-KR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&gt;</a:t>
              </a:r>
              <a:endParaRPr lang="ko-KR" altLang="en-US" sz="1600" dirty="0">
                <a:solidFill>
                  <a:schemeClr val="lt1">
                    <a:alpha val="50000"/>
                  </a:schemeClr>
                </a:solidFill>
                <a:effectLst/>
              </a:endParaRPr>
            </a:p>
          </p:txBody>
        </p:sp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6358114" y="1229345"/>
              <a:ext cx="4274811" cy="16425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2000" dirty="0"/>
                <a:t>소방차는 고정 주위의 차량을 이동</a:t>
              </a:r>
              <a:endParaRPr lang="en-US" altLang="ko-KR" sz="20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0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2000" dirty="0"/>
                <a:t>주위의 차량을 이동시켜 현장도착</a:t>
              </a:r>
              <a:endParaRPr lang="en-US" altLang="ko-KR" sz="20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000" dirty="0"/>
            </a:p>
            <a:p>
              <a:endParaRPr lang="ko-KR" altLang="en-US" dirty="0">
                <a:effectLst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3823" y="686945"/>
              <a:ext cx="3242791" cy="3150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0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스크린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00552" y="3431516"/>
            <a:ext cx="3818191" cy="134820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소방 용품을 착용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화재 상태 확인</a:t>
            </a:r>
            <a:r>
              <a:rPr lang="en-US" altLang="ko-KR" sz="2000" dirty="0"/>
              <a:t>(text)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dirty="0">
              <a:effectLst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58169" y="2905924"/>
            <a:ext cx="1878003" cy="3238840"/>
            <a:chOff x="9316668" y="2538694"/>
            <a:chExt cx="1878003" cy="3238840"/>
          </a:xfrm>
          <a:gradFill>
            <a:gsLst>
              <a:gs pos="34000">
                <a:srgbClr val="DB4F0E"/>
              </a:gs>
              <a:gs pos="11000">
                <a:srgbClr val="FFFF00"/>
              </a:gs>
              <a:gs pos="56000">
                <a:schemeClr val="accent1"/>
              </a:gs>
              <a:gs pos="100000">
                <a:srgbClr val="FF0000"/>
              </a:gs>
            </a:gsLst>
            <a:lin ang="5400000" scaled="0"/>
          </a:gradFill>
        </p:grpSpPr>
        <p:grpSp>
          <p:nvGrpSpPr>
            <p:cNvPr id="20" name="그룹 19"/>
            <p:cNvGrpSpPr/>
            <p:nvPr/>
          </p:nvGrpSpPr>
          <p:grpSpPr>
            <a:xfrm>
              <a:off x="9324973" y="2538694"/>
              <a:ext cx="1869698" cy="3238840"/>
              <a:chOff x="1782954" y="743992"/>
              <a:chExt cx="1601065" cy="2979959"/>
            </a:xfrm>
            <a:grpFill/>
          </p:grpSpPr>
          <p:sp>
            <p:nvSpPr>
              <p:cNvPr id="21" name="자유형: 도형 20"/>
              <p:cNvSpPr/>
              <p:nvPr/>
            </p:nvSpPr>
            <p:spPr>
              <a:xfrm>
                <a:off x="1782954" y="1531835"/>
                <a:ext cx="1601065" cy="2192116"/>
              </a:xfrm>
              <a:custGeom>
                <a:avLst/>
                <a:gdLst>
                  <a:gd name="connsiteX0" fmla="*/ 0 w 1931458"/>
                  <a:gd name="connsiteY0" fmla="*/ 0 h 1352020"/>
                  <a:gd name="connsiteX1" fmla="*/ 1255448 w 1931458"/>
                  <a:gd name="connsiteY1" fmla="*/ 0 h 1352020"/>
                  <a:gd name="connsiteX2" fmla="*/ 1931458 w 1931458"/>
                  <a:gd name="connsiteY2" fmla="*/ 676010 h 1352020"/>
                  <a:gd name="connsiteX3" fmla="*/ 1255448 w 1931458"/>
                  <a:gd name="connsiteY3" fmla="*/ 1352020 h 1352020"/>
                  <a:gd name="connsiteX4" fmla="*/ 0 w 1931458"/>
                  <a:gd name="connsiteY4" fmla="*/ 1352020 h 1352020"/>
                  <a:gd name="connsiteX5" fmla="*/ 676010 w 1931458"/>
                  <a:gd name="connsiteY5" fmla="*/ 676010 h 1352020"/>
                  <a:gd name="connsiteX6" fmla="*/ 0 w 1931458"/>
                  <a:gd name="connsiteY6" fmla="*/ 0 h 13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58" h="1352020">
                    <a:moveTo>
                      <a:pt x="1931457" y="0"/>
                    </a:moveTo>
                    <a:lnTo>
                      <a:pt x="1931457" y="878813"/>
                    </a:lnTo>
                    <a:lnTo>
                      <a:pt x="965729" y="1352020"/>
                    </a:lnTo>
                    <a:lnTo>
                      <a:pt x="1" y="878813"/>
                    </a:lnTo>
                    <a:lnTo>
                      <a:pt x="1" y="0"/>
                    </a:lnTo>
                    <a:lnTo>
                      <a:pt x="965729" y="473207"/>
                    </a:lnTo>
                    <a:lnTo>
                      <a:pt x="1931457" y="0"/>
                    </a:lnTo>
                    <a:close/>
                  </a:path>
                </a:pathLst>
              </a:custGeom>
              <a:grpFill/>
              <a:ln w="50800">
                <a:noFill/>
              </a:ln>
              <a:effectLst>
                <a:glow rad="101600">
                  <a:schemeClr val="accent5">
                    <a:alpha val="90000"/>
                  </a:schemeClr>
                </a:glow>
              </a:effectLst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10" tIns="692521" rIns="16510" bIns="692520" numCol="1" spcCol="1270" anchor="ctr" anchorCtr="0">
                <a:noAutofit/>
              </a:bodyPr>
              <a:lstStyle/>
              <a:p>
                <a:pPr marL="0" lvl="0" indent="0" algn="ctr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600" kern="1200" dirty="0"/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>
                <a:off x="2031803" y="743992"/>
                <a:ext cx="1089140" cy="1248933"/>
              </a:xfrm>
              <a:custGeom>
                <a:avLst/>
                <a:gdLst>
                  <a:gd name="connsiteX0" fmla="*/ 0 w 1931458"/>
                  <a:gd name="connsiteY0" fmla="*/ 0 h 1352020"/>
                  <a:gd name="connsiteX1" fmla="*/ 1255448 w 1931458"/>
                  <a:gd name="connsiteY1" fmla="*/ 0 h 1352020"/>
                  <a:gd name="connsiteX2" fmla="*/ 1931458 w 1931458"/>
                  <a:gd name="connsiteY2" fmla="*/ 676010 h 1352020"/>
                  <a:gd name="connsiteX3" fmla="*/ 1255448 w 1931458"/>
                  <a:gd name="connsiteY3" fmla="*/ 1352020 h 1352020"/>
                  <a:gd name="connsiteX4" fmla="*/ 0 w 1931458"/>
                  <a:gd name="connsiteY4" fmla="*/ 1352020 h 1352020"/>
                  <a:gd name="connsiteX5" fmla="*/ 676010 w 1931458"/>
                  <a:gd name="connsiteY5" fmla="*/ 676010 h 1352020"/>
                  <a:gd name="connsiteX6" fmla="*/ 0 w 1931458"/>
                  <a:gd name="connsiteY6" fmla="*/ 0 h 13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58" h="1352020">
                    <a:moveTo>
                      <a:pt x="1931457" y="0"/>
                    </a:moveTo>
                    <a:lnTo>
                      <a:pt x="1931457" y="878813"/>
                    </a:lnTo>
                    <a:lnTo>
                      <a:pt x="965729" y="1352020"/>
                    </a:lnTo>
                    <a:lnTo>
                      <a:pt x="1" y="878813"/>
                    </a:lnTo>
                    <a:lnTo>
                      <a:pt x="1" y="0"/>
                    </a:lnTo>
                    <a:lnTo>
                      <a:pt x="965729" y="473207"/>
                    </a:lnTo>
                    <a:lnTo>
                      <a:pt x="1931457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10" tIns="692520" rIns="16510" bIns="692520" numCol="1" spcCol="1270" anchor="ctr" anchorCtr="0">
                <a:noAutofit/>
              </a:bodyPr>
              <a:lstStyle/>
              <a:p>
                <a:pPr marL="0" lvl="0" indent="0" algn="ctr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600" kern="1200"/>
              </a:p>
            </p:txBody>
          </p:sp>
        </p:grpSp>
        <p:sp>
          <p:nvSpPr>
            <p:cNvPr id="4" name="사각형: 둥근 모서리 3"/>
            <p:cNvSpPr/>
            <p:nvPr/>
          </p:nvSpPr>
          <p:spPr>
            <a:xfrm>
              <a:off x="9316668" y="4194685"/>
              <a:ext cx="1869694" cy="37140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도  착</a:t>
              </a:r>
              <a:endParaRPr lang="ko-KR" altLang="en-US" sz="2400" b="1" dirty="0"/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9324972" y="4573414"/>
              <a:ext cx="1869697" cy="3006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진  압</a:t>
              </a:r>
            </a:p>
          </p:txBody>
        </p:sp>
        <p:sp>
          <p:nvSpPr>
            <p:cNvPr id="12" name="사각형: 둥근 모서리 11"/>
            <p:cNvSpPr/>
            <p:nvPr/>
          </p:nvSpPr>
          <p:spPr>
            <a:xfrm>
              <a:off x="9626594" y="2985228"/>
              <a:ext cx="1280793" cy="2321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차  고</a:t>
              </a: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9615576" y="3248929"/>
              <a:ext cx="1271880" cy="16478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출  동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90000"/>
                  </a:schemeClr>
                </a:solidFill>
              </a:rPr>
              <a:t>예상 스크린</a:t>
            </a:r>
            <a:endParaRPr lang="en-US" altLang="ko-KR" sz="20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범위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67" y="4090673"/>
            <a:ext cx="394768" cy="410604"/>
          </a:xfrm>
          <a:prstGeom prst="rect">
            <a:avLst/>
          </a:prstGeom>
          <a:effectLst>
            <a:glow rad="63500">
              <a:schemeClr val="accent5">
                <a:alpha val="40000"/>
              </a:schemeClr>
            </a:glo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86" y="3140469"/>
            <a:ext cx="394768" cy="38352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386" y="3604999"/>
            <a:ext cx="394768" cy="404671"/>
          </a:xfrm>
          <a:prstGeom prst="rect">
            <a:avLst/>
          </a:prstGeom>
          <a:effectLst>
            <a:glow rad="63500">
              <a:schemeClr val="accent5">
                <a:alpha val="40000"/>
              </a:schemeClr>
            </a:glow>
          </a:effectLst>
        </p:spPr>
      </p:pic>
      <p:grpSp>
        <p:nvGrpSpPr>
          <p:cNvPr id="7" name="그룹 6"/>
          <p:cNvGrpSpPr/>
          <p:nvPr/>
        </p:nvGrpSpPr>
        <p:grpSpPr>
          <a:xfrm>
            <a:off x="4263552" y="2830340"/>
            <a:ext cx="2546310" cy="2960861"/>
            <a:chOff x="4263552" y="2830340"/>
            <a:chExt cx="2546310" cy="2960861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3552" y="2830340"/>
              <a:ext cx="2546310" cy="2610186"/>
            </a:xfrm>
            <a:prstGeom prst="rect">
              <a:avLst/>
            </a:prstGeom>
            <a:effectLst/>
          </p:spPr>
        </p:pic>
        <p:sp>
          <p:nvSpPr>
            <p:cNvPr id="32" name="직사각형 31"/>
            <p:cNvSpPr/>
            <p:nvPr/>
          </p:nvSpPr>
          <p:spPr>
            <a:xfrm>
              <a:off x="4876800" y="5526255"/>
              <a:ext cx="1319814" cy="264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&lt;</a:t>
              </a:r>
              <a:r>
                <a:rPr lang="ko-KR" altLang="en-US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도  착</a:t>
              </a:r>
              <a:r>
                <a:rPr lang="en-US" altLang="ko-KR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&gt;</a:t>
              </a:r>
              <a:endParaRPr lang="ko-KR" altLang="en-US" sz="1600" dirty="0">
                <a:solidFill>
                  <a:schemeClr val="lt1">
                    <a:alpha val="50000"/>
                  </a:schemeClr>
                </a:solidFill>
                <a:effectLst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45" b="100000" l="1768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310" y="2602952"/>
            <a:ext cx="394768" cy="49056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5" name="그룹 4"/>
          <p:cNvGrpSpPr/>
          <p:nvPr/>
        </p:nvGrpSpPr>
        <p:grpSpPr>
          <a:xfrm>
            <a:off x="3459206" y="2907589"/>
            <a:ext cx="8530886" cy="2883612"/>
            <a:chOff x="2619558" y="825401"/>
            <a:chExt cx="8530886" cy="2883612"/>
          </a:xfrm>
        </p:grpSpPr>
        <p:sp>
          <p:nvSpPr>
            <p:cNvPr id="36" name="직사각형 35"/>
            <p:cNvSpPr/>
            <p:nvPr/>
          </p:nvSpPr>
          <p:spPr>
            <a:xfrm>
              <a:off x="4047030" y="3444067"/>
              <a:ext cx="1319814" cy="264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&lt;</a:t>
              </a:r>
              <a:r>
                <a:rPr lang="ko-KR" altLang="en-US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진  압 </a:t>
              </a:r>
              <a:r>
                <a:rPr lang="en-US" altLang="ko-KR" sz="1600" dirty="0">
                  <a:solidFill>
                    <a:schemeClr val="lt1">
                      <a:alpha val="50000"/>
                    </a:schemeClr>
                  </a:solidFill>
                  <a:effectLst/>
                </a:rPr>
                <a:t>&gt;</a:t>
              </a:r>
              <a:endParaRPr lang="ko-KR" altLang="en-US" sz="1600" dirty="0">
                <a:solidFill>
                  <a:schemeClr val="lt1">
                    <a:alpha val="50000"/>
                  </a:schemeClr>
                </a:solidFill>
                <a:effectLst/>
              </a:endParaRPr>
            </a:p>
          </p:txBody>
        </p:sp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6875633" y="1159062"/>
              <a:ext cx="4274811" cy="16425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2000" dirty="0"/>
                <a:t>알맞은 소방 처지로 화재진압</a:t>
              </a:r>
              <a:endParaRPr lang="en-US" altLang="ko-KR" sz="20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0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2000" dirty="0"/>
                <a:t>화재를 진압하지 못하거나 무리하면 미션을 실패</a:t>
              </a:r>
              <a:endParaRPr lang="en-US" altLang="ko-KR" sz="20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ko-KR" sz="2000" dirty="0"/>
            </a:p>
            <a:p>
              <a:endParaRPr lang="ko-KR" altLang="en-US" dirty="0">
                <a:effectLst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558" y="825401"/>
              <a:ext cx="4152717" cy="2504821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965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6681608" y="2923283"/>
            <a:ext cx="3622289" cy="2026162"/>
            <a:chOff x="-265972" y="2971532"/>
            <a:chExt cx="3622289" cy="2026162"/>
          </a:xfrm>
        </p:grpSpPr>
        <p:grpSp>
          <p:nvGrpSpPr>
            <p:cNvPr id="37" name="그룹 36"/>
            <p:cNvGrpSpPr/>
            <p:nvPr/>
          </p:nvGrpSpPr>
          <p:grpSpPr>
            <a:xfrm>
              <a:off x="1441792" y="2971532"/>
              <a:ext cx="1914525" cy="1033889"/>
              <a:chOff x="1302987" y="3073065"/>
              <a:chExt cx="1914525" cy="1033889"/>
            </a:xfrm>
          </p:grpSpPr>
          <p:sp>
            <p:nvSpPr>
              <p:cNvPr id="43" name="사각형: 둥근 모서리 42"/>
              <p:cNvSpPr/>
              <p:nvPr/>
            </p:nvSpPr>
            <p:spPr>
              <a:xfrm>
                <a:off x="1302987" y="3396263"/>
                <a:ext cx="1914525" cy="7106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도로 차량을 회피</a:t>
                </a:r>
              </a:p>
            </p:txBody>
          </p:sp>
          <p:sp>
            <p:nvSpPr>
              <p:cNvPr id="44" name="사각형: 둥근 모서리 43"/>
              <p:cNvSpPr/>
              <p:nvPr/>
            </p:nvSpPr>
            <p:spPr>
              <a:xfrm>
                <a:off x="1929712" y="3073065"/>
                <a:ext cx="688956" cy="3201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Min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48184" y="4166850"/>
              <a:ext cx="1301740" cy="830844"/>
              <a:chOff x="1398721" y="3134096"/>
              <a:chExt cx="1914525" cy="983723"/>
            </a:xfrm>
          </p:grpSpPr>
          <p:sp>
            <p:nvSpPr>
              <p:cNvPr id="41" name="사각형: 둥근 모서리 40"/>
              <p:cNvSpPr/>
              <p:nvPr/>
            </p:nvSpPr>
            <p:spPr>
              <a:xfrm>
                <a:off x="1398721" y="3407128"/>
                <a:ext cx="1914525" cy="7106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완료시간에 따른 다음 스테이지 차등</a:t>
                </a:r>
                <a:endParaRPr lang="en-US" altLang="ko-KR" sz="1200" dirty="0"/>
              </a:p>
            </p:txBody>
          </p:sp>
          <p:sp>
            <p:nvSpPr>
              <p:cNvPr id="42" name="사각형: 둥근 모서리 41"/>
              <p:cNvSpPr/>
              <p:nvPr/>
            </p:nvSpPr>
            <p:spPr>
              <a:xfrm>
                <a:off x="1892407" y="3134096"/>
                <a:ext cx="970214" cy="32016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Max</a:t>
                </a:r>
                <a:endParaRPr lang="ko-KR" altLang="en-US" dirty="0"/>
              </a:p>
            </p:txBody>
          </p:sp>
        </p:grpSp>
        <p:cxnSp>
          <p:nvCxnSpPr>
            <p:cNvPr id="39" name="연결선: 구부러짐 38"/>
            <p:cNvCxnSpPr>
              <a:stCxn id="43" idx="3"/>
              <a:endCxn id="41" idx="3"/>
            </p:cNvCxnSpPr>
            <p:nvPr/>
          </p:nvCxnSpPr>
          <p:spPr>
            <a:xfrm flipH="1">
              <a:off x="3049924" y="3650076"/>
              <a:ext cx="306393" cy="1047495"/>
            </a:xfrm>
            <a:prstGeom prst="curvedConnector3">
              <a:avLst>
                <a:gd name="adj1" fmla="val -74610"/>
              </a:avLst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3" idx="3"/>
              <a:endCxn id="43" idx="1"/>
            </p:cNvCxnSpPr>
            <p:nvPr/>
          </p:nvCxnSpPr>
          <p:spPr>
            <a:xfrm flipV="1">
              <a:off x="-265972" y="3650076"/>
              <a:ext cx="1707764" cy="62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계발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6178" y="2603941"/>
            <a:ext cx="9613861" cy="3599316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예상 스크린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90000"/>
                  </a:schemeClr>
                </a:solidFill>
              </a:rPr>
              <a:t>계발 범위</a:t>
            </a:r>
            <a:endParaRPr lang="en-US" altLang="ko-KR" sz="20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295189" y="2370138"/>
            <a:ext cx="1396134" cy="4095126"/>
            <a:chOff x="9324973" y="2306752"/>
            <a:chExt cx="1396134" cy="4095126"/>
          </a:xfrm>
          <a:gradFill>
            <a:gsLst>
              <a:gs pos="50000">
                <a:srgbClr val="DB4F0E"/>
              </a:gs>
              <a:gs pos="14000">
                <a:srgbClr val="FFFF00"/>
              </a:gs>
              <a:gs pos="56000">
                <a:schemeClr val="accent1"/>
              </a:gs>
              <a:gs pos="100000">
                <a:srgbClr val="FF0000"/>
              </a:gs>
            </a:gsLst>
            <a:lin ang="5400000" scaled="0"/>
          </a:gradFill>
        </p:grpSpPr>
        <p:grpSp>
          <p:nvGrpSpPr>
            <p:cNvPr id="21" name="그룹 20"/>
            <p:cNvGrpSpPr/>
            <p:nvPr/>
          </p:nvGrpSpPr>
          <p:grpSpPr>
            <a:xfrm>
              <a:off x="9324974" y="2306752"/>
              <a:ext cx="1387219" cy="4095126"/>
              <a:chOff x="1782954" y="530589"/>
              <a:chExt cx="1187907" cy="3767803"/>
            </a:xfrm>
            <a:grpFill/>
          </p:grpSpPr>
          <p:sp>
            <p:nvSpPr>
              <p:cNvPr id="26" name="자유형: 도형 25"/>
              <p:cNvSpPr/>
              <p:nvPr/>
            </p:nvSpPr>
            <p:spPr>
              <a:xfrm>
                <a:off x="1782954" y="530589"/>
                <a:ext cx="1187221" cy="2044479"/>
              </a:xfrm>
              <a:custGeom>
                <a:avLst/>
                <a:gdLst>
                  <a:gd name="connsiteX0" fmla="*/ 0 w 1931458"/>
                  <a:gd name="connsiteY0" fmla="*/ 0 h 1352020"/>
                  <a:gd name="connsiteX1" fmla="*/ 1255448 w 1931458"/>
                  <a:gd name="connsiteY1" fmla="*/ 0 h 1352020"/>
                  <a:gd name="connsiteX2" fmla="*/ 1931458 w 1931458"/>
                  <a:gd name="connsiteY2" fmla="*/ 676010 h 1352020"/>
                  <a:gd name="connsiteX3" fmla="*/ 1255448 w 1931458"/>
                  <a:gd name="connsiteY3" fmla="*/ 1352020 h 1352020"/>
                  <a:gd name="connsiteX4" fmla="*/ 0 w 1931458"/>
                  <a:gd name="connsiteY4" fmla="*/ 1352020 h 1352020"/>
                  <a:gd name="connsiteX5" fmla="*/ 676010 w 1931458"/>
                  <a:gd name="connsiteY5" fmla="*/ 676010 h 1352020"/>
                  <a:gd name="connsiteX6" fmla="*/ 0 w 1931458"/>
                  <a:gd name="connsiteY6" fmla="*/ 0 h 13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58" h="1352020">
                    <a:moveTo>
                      <a:pt x="1931457" y="0"/>
                    </a:moveTo>
                    <a:lnTo>
                      <a:pt x="1931457" y="878813"/>
                    </a:lnTo>
                    <a:lnTo>
                      <a:pt x="965729" y="1352020"/>
                    </a:lnTo>
                    <a:lnTo>
                      <a:pt x="1" y="878813"/>
                    </a:lnTo>
                    <a:lnTo>
                      <a:pt x="1" y="0"/>
                    </a:lnTo>
                    <a:lnTo>
                      <a:pt x="965729" y="473207"/>
                    </a:lnTo>
                    <a:lnTo>
                      <a:pt x="1931457" y="0"/>
                    </a:lnTo>
                    <a:close/>
                  </a:path>
                </a:pathLst>
              </a:custGeom>
              <a:grpFill/>
              <a:ln w="50800">
                <a:noFill/>
              </a:ln>
              <a:effectLst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10" tIns="692521" rIns="16510" bIns="692520" numCol="1" spcCol="1270" anchor="ctr" anchorCtr="0">
                <a:noAutofit/>
              </a:bodyPr>
              <a:lstStyle/>
              <a:p>
                <a:pPr marL="0" lvl="0" indent="0" algn="ctr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000" b="1" kern="1200" dirty="0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1783640" y="2135652"/>
                <a:ext cx="1187221" cy="2162740"/>
              </a:xfrm>
              <a:custGeom>
                <a:avLst/>
                <a:gdLst>
                  <a:gd name="connsiteX0" fmla="*/ 0 w 1931458"/>
                  <a:gd name="connsiteY0" fmla="*/ 0 h 1352020"/>
                  <a:gd name="connsiteX1" fmla="*/ 1255448 w 1931458"/>
                  <a:gd name="connsiteY1" fmla="*/ 0 h 1352020"/>
                  <a:gd name="connsiteX2" fmla="*/ 1931458 w 1931458"/>
                  <a:gd name="connsiteY2" fmla="*/ 676010 h 1352020"/>
                  <a:gd name="connsiteX3" fmla="*/ 1255448 w 1931458"/>
                  <a:gd name="connsiteY3" fmla="*/ 1352020 h 1352020"/>
                  <a:gd name="connsiteX4" fmla="*/ 0 w 1931458"/>
                  <a:gd name="connsiteY4" fmla="*/ 1352020 h 1352020"/>
                  <a:gd name="connsiteX5" fmla="*/ 676010 w 1931458"/>
                  <a:gd name="connsiteY5" fmla="*/ 676010 h 1352020"/>
                  <a:gd name="connsiteX6" fmla="*/ 0 w 1931458"/>
                  <a:gd name="connsiteY6" fmla="*/ 0 h 13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58" h="1352020">
                    <a:moveTo>
                      <a:pt x="1931457" y="0"/>
                    </a:moveTo>
                    <a:lnTo>
                      <a:pt x="1931457" y="878813"/>
                    </a:lnTo>
                    <a:lnTo>
                      <a:pt x="965729" y="1352020"/>
                    </a:lnTo>
                    <a:lnTo>
                      <a:pt x="1" y="878813"/>
                    </a:lnTo>
                    <a:lnTo>
                      <a:pt x="1" y="0"/>
                    </a:lnTo>
                    <a:lnTo>
                      <a:pt x="965729" y="473207"/>
                    </a:lnTo>
                    <a:lnTo>
                      <a:pt x="1931457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510" tIns="692520" rIns="16510" bIns="692520" numCol="1" spcCol="1270" anchor="ctr" anchorCtr="0">
                <a:noAutofit/>
              </a:bodyPr>
              <a:lstStyle/>
              <a:p>
                <a:pPr marL="0" lvl="0" indent="0" algn="ctr" defTabSz="11557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000" b="1" kern="1200"/>
              </a:p>
            </p:txBody>
          </p:sp>
        </p:grpSp>
        <p:sp>
          <p:nvSpPr>
            <p:cNvPr id="22" name="사각형: 둥근 모서리 21"/>
            <p:cNvSpPr/>
            <p:nvPr/>
          </p:nvSpPr>
          <p:spPr>
            <a:xfrm>
              <a:off x="9324978" y="3123785"/>
              <a:ext cx="1386415" cy="3463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차  고</a:t>
              </a:r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9324975" y="3460353"/>
              <a:ext cx="1386417" cy="28039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출  동</a:t>
              </a:r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9324973" y="4888060"/>
              <a:ext cx="1396134" cy="40206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도  착</a:t>
              </a:r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9334689" y="5294125"/>
              <a:ext cx="1386418" cy="285352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진  압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559059" y="2694173"/>
            <a:ext cx="3736135" cy="2046205"/>
            <a:chOff x="1558029" y="2767012"/>
            <a:chExt cx="3736135" cy="2046205"/>
          </a:xfrm>
        </p:grpSpPr>
        <p:grpSp>
          <p:nvGrpSpPr>
            <p:cNvPr id="8" name="그룹 7"/>
            <p:cNvGrpSpPr/>
            <p:nvPr/>
          </p:nvGrpSpPr>
          <p:grpSpPr>
            <a:xfrm>
              <a:off x="1558030" y="2767012"/>
              <a:ext cx="1914525" cy="1030857"/>
              <a:chOff x="1419225" y="2868545"/>
              <a:chExt cx="1914525" cy="1030857"/>
            </a:xfrm>
          </p:grpSpPr>
          <p:sp>
            <p:nvSpPr>
              <p:cNvPr id="6" name="사각형: 둥근 모서리 5"/>
              <p:cNvSpPr/>
              <p:nvPr/>
            </p:nvSpPr>
            <p:spPr>
              <a:xfrm>
                <a:off x="1419225" y="3188711"/>
                <a:ext cx="1914525" cy="7106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차량에 물품적재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물품 구매</a:t>
                </a:r>
              </a:p>
            </p:txBody>
          </p:sp>
          <p:sp>
            <p:nvSpPr>
              <p:cNvPr id="7" name="사각형: 둥근 모서리 6"/>
              <p:cNvSpPr/>
              <p:nvPr/>
            </p:nvSpPr>
            <p:spPr>
              <a:xfrm>
                <a:off x="2032009" y="2868545"/>
                <a:ext cx="688956" cy="3201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Min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762125" y="3942564"/>
              <a:ext cx="1301740" cy="870653"/>
              <a:chOff x="1419225" y="2868544"/>
              <a:chExt cx="1914525" cy="1030858"/>
            </a:xfrm>
          </p:grpSpPr>
          <p:sp>
            <p:nvSpPr>
              <p:cNvPr id="29" name="사각형: 둥근 모서리 28"/>
              <p:cNvSpPr/>
              <p:nvPr/>
            </p:nvSpPr>
            <p:spPr>
              <a:xfrm>
                <a:off x="1419225" y="3188711"/>
                <a:ext cx="1914525" cy="7106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차량 구매</a:t>
                </a:r>
                <a:endParaRPr lang="en-US" altLang="ko-KR" sz="1200" dirty="0"/>
              </a:p>
            </p:txBody>
          </p:sp>
          <p:sp>
            <p:nvSpPr>
              <p:cNvPr id="30" name="사각형: 둥근 모서리 29"/>
              <p:cNvSpPr/>
              <p:nvPr/>
            </p:nvSpPr>
            <p:spPr>
              <a:xfrm>
                <a:off x="1891381" y="2868544"/>
                <a:ext cx="970214" cy="32016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Max</a:t>
                </a:r>
                <a:endParaRPr lang="ko-KR" altLang="en-US" dirty="0"/>
              </a:p>
            </p:txBody>
          </p:sp>
        </p:grpSp>
        <p:cxnSp>
          <p:nvCxnSpPr>
            <p:cNvPr id="13" name="연결선: 구부러짐 12"/>
            <p:cNvCxnSpPr>
              <a:stCxn id="6" idx="1"/>
              <a:endCxn id="29" idx="1"/>
            </p:cNvCxnSpPr>
            <p:nvPr/>
          </p:nvCxnSpPr>
          <p:spPr>
            <a:xfrm rot="10800000" flipH="1" flipV="1">
              <a:off x="1558029" y="3442524"/>
              <a:ext cx="204095" cy="1070572"/>
            </a:xfrm>
            <a:prstGeom prst="curvedConnector3">
              <a:avLst>
                <a:gd name="adj1" fmla="val -112007"/>
              </a:avLst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6" idx="3"/>
              <a:endCxn id="22" idx="1"/>
            </p:cNvCxnSpPr>
            <p:nvPr/>
          </p:nvCxnSpPr>
          <p:spPr>
            <a:xfrm flipV="1">
              <a:off x="3472555" y="3433206"/>
              <a:ext cx="1821609" cy="93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456759" y="3796583"/>
            <a:ext cx="3838430" cy="2046205"/>
            <a:chOff x="1214932" y="3759205"/>
            <a:chExt cx="3838430" cy="2046205"/>
          </a:xfrm>
        </p:grpSpPr>
        <p:grpSp>
          <p:nvGrpSpPr>
            <p:cNvPr id="54" name="그룹 53"/>
            <p:cNvGrpSpPr/>
            <p:nvPr/>
          </p:nvGrpSpPr>
          <p:grpSpPr>
            <a:xfrm>
              <a:off x="1214932" y="3759205"/>
              <a:ext cx="1914526" cy="2046205"/>
              <a:chOff x="1558029" y="2767012"/>
              <a:chExt cx="1914526" cy="2046205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1558030" y="2767012"/>
                <a:ext cx="1914525" cy="1030857"/>
                <a:chOff x="1419225" y="2868545"/>
                <a:chExt cx="1914525" cy="1030857"/>
              </a:xfrm>
            </p:grpSpPr>
            <p:sp>
              <p:nvSpPr>
                <p:cNvPr id="61" name="사각형: 둥근 모서리 60"/>
                <p:cNvSpPr/>
                <p:nvPr/>
              </p:nvSpPr>
              <p:spPr>
                <a:xfrm>
                  <a:off x="1419225" y="3188711"/>
                  <a:ext cx="1914525" cy="7106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소방관이 소방물품 장착</a:t>
                  </a:r>
                </a:p>
              </p:txBody>
            </p:sp>
            <p:sp>
              <p:nvSpPr>
                <p:cNvPr id="62" name="사각형: 둥근 모서리 61"/>
                <p:cNvSpPr/>
                <p:nvPr/>
              </p:nvSpPr>
              <p:spPr>
                <a:xfrm>
                  <a:off x="2032009" y="2868545"/>
                  <a:ext cx="688956" cy="32016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Min</a:t>
                  </a:r>
                  <a:endParaRPr lang="ko-KR" altLang="en-US" dirty="0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1762125" y="3942564"/>
                <a:ext cx="1301740" cy="870653"/>
                <a:chOff x="1419225" y="2868544"/>
                <a:chExt cx="1914525" cy="1030858"/>
              </a:xfrm>
            </p:grpSpPr>
            <p:sp>
              <p:nvSpPr>
                <p:cNvPr id="59" name="사각형: 둥근 모서리 58"/>
                <p:cNvSpPr/>
                <p:nvPr/>
              </p:nvSpPr>
              <p:spPr>
                <a:xfrm>
                  <a:off x="1419225" y="3188711"/>
                  <a:ext cx="1914525" cy="7106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소방차 조작</a:t>
                  </a:r>
                  <a:endParaRPr lang="en-US" altLang="ko-KR" sz="1200" dirty="0"/>
                </a:p>
              </p:txBody>
            </p:sp>
            <p:sp>
              <p:nvSpPr>
                <p:cNvPr id="60" name="사각형: 둥근 모서리 59"/>
                <p:cNvSpPr/>
                <p:nvPr/>
              </p:nvSpPr>
              <p:spPr>
                <a:xfrm>
                  <a:off x="1891381" y="2868544"/>
                  <a:ext cx="970214" cy="3201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Max</a:t>
                  </a:r>
                  <a:endParaRPr lang="ko-KR" altLang="en-US" dirty="0"/>
                </a:p>
              </p:txBody>
            </p:sp>
          </p:grpSp>
          <p:cxnSp>
            <p:nvCxnSpPr>
              <p:cNvPr id="57" name="연결선: 구부러짐 56"/>
              <p:cNvCxnSpPr>
                <a:stCxn id="61" idx="1"/>
                <a:endCxn id="59" idx="1"/>
              </p:cNvCxnSpPr>
              <p:nvPr/>
            </p:nvCxnSpPr>
            <p:spPr>
              <a:xfrm rot="10800000" flipH="1" flipV="1">
                <a:off x="1558029" y="3442524"/>
                <a:ext cx="204095" cy="1070572"/>
              </a:xfrm>
              <a:prstGeom prst="curvedConnector3">
                <a:avLst>
                  <a:gd name="adj1" fmla="val -112007"/>
                </a:avLst>
              </a:prstGeom>
              <a:ln w="698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연결선: 꺾임 64"/>
            <p:cNvCxnSpPr>
              <a:stCxn id="61" idx="3"/>
              <a:endCxn id="24" idx="1"/>
            </p:cNvCxnSpPr>
            <p:nvPr/>
          </p:nvCxnSpPr>
          <p:spPr>
            <a:xfrm>
              <a:off x="3129458" y="4434717"/>
              <a:ext cx="1923904" cy="680383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6700237" y="3816626"/>
            <a:ext cx="3690974" cy="2039482"/>
            <a:chOff x="5871803" y="3628832"/>
            <a:chExt cx="3690974" cy="2039482"/>
          </a:xfrm>
        </p:grpSpPr>
        <p:grpSp>
          <p:nvGrpSpPr>
            <p:cNvPr id="78" name="그룹 77"/>
            <p:cNvGrpSpPr/>
            <p:nvPr/>
          </p:nvGrpSpPr>
          <p:grpSpPr>
            <a:xfrm>
              <a:off x="7648252" y="3628832"/>
              <a:ext cx="1914525" cy="2039482"/>
              <a:chOff x="1441792" y="2971532"/>
              <a:chExt cx="1914525" cy="2039482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1441792" y="2971532"/>
                <a:ext cx="1914525" cy="1033889"/>
                <a:chOff x="1302987" y="3073065"/>
                <a:chExt cx="1914525" cy="1033889"/>
              </a:xfrm>
            </p:grpSpPr>
            <p:sp>
              <p:nvSpPr>
                <p:cNvPr id="85" name="사각형: 둥근 모서리 84"/>
                <p:cNvSpPr/>
                <p:nvPr/>
              </p:nvSpPr>
              <p:spPr>
                <a:xfrm>
                  <a:off x="1302987" y="3396263"/>
                  <a:ext cx="1914525" cy="7106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호스 조작</a:t>
                  </a:r>
                  <a:endParaRPr lang="en-US" altLang="ko-KR" sz="1200" dirty="0"/>
                </a:p>
                <a:p>
                  <a:pPr algn="ctr"/>
                  <a:r>
                    <a:rPr lang="ko-KR" altLang="en-US" sz="1200" dirty="0"/>
                    <a:t>소화기 조작</a:t>
                  </a:r>
                </a:p>
              </p:txBody>
            </p:sp>
            <p:sp>
              <p:nvSpPr>
                <p:cNvPr id="86" name="사각형: 둥근 모서리 85"/>
                <p:cNvSpPr/>
                <p:nvPr/>
              </p:nvSpPr>
              <p:spPr>
                <a:xfrm>
                  <a:off x="1929712" y="3073065"/>
                  <a:ext cx="688956" cy="32016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Min</a:t>
                  </a:r>
                  <a:endParaRPr lang="ko-KR" altLang="en-US" dirty="0"/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1678199" y="4166850"/>
                <a:ext cx="1469591" cy="844164"/>
                <a:chOff x="1295791" y="3134096"/>
                <a:chExt cx="2161391" cy="999494"/>
              </a:xfrm>
            </p:grpSpPr>
            <p:sp>
              <p:nvSpPr>
                <p:cNvPr id="83" name="사각형: 둥근 모서리 82"/>
                <p:cNvSpPr/>
                <p:nvPr/>
              </p:nvSpPr>
              <p:spPr>
                <a:xfrm>
                  <a:off x="1295791" y="3422898"/>
                  <a:ext cx="2161391" cy="71069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소방차 도움</a:t>
                  </a:r>
                  <a:endParaRPr lang="en-US" altLang="ko-KR" sz="1200" dirty="0"/>
                </a:p>
                <a:p>
                  <a:pPr algn="ctr"/>
                  <a:r>
                    <a:rPr lang="ko-KR" altLang="en-US" sz="1200" dirty="0"/>
                    <a:t>아이템 추가</a:t>
                  </a:r>
                  <a:endParaRPr lang="en-US" altLang="ko-KR" sz="1200" dirty="0"/>
                </a:p>
                <a:p>
                  <a:pPr algn="ctr"/>
                  <a:r>
                    <a:rPr lang="ko-KR" altLang="en-US" sz="1200" dirty="0"/>
                    <a:t>플래시 오버  구현</a:t>
                  </a:r>
                  <a:endParaRPr lang="en-US" altLang="ko-KR" sz="1200" dirty="0"/>
                </a:p>
              </p:txBody>
            </p:sp>
            <p:sp>
              <p:nvSpPr>
                <p:cNvPr id="84" name="사각형: 둥근 모서리 83"/>
                <p:cNvSpPr/>
                <p:nvPr/>
              </p:nvSpPr>
              <p:spPr>
                <a:xfrm>
                  <a:off x="1892407" y="3134096"/>
                  <a:ext cx="970214" cy="3201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Max</a:t>
                  </a:r>
                  <a:endParaRPr lang="ko-KR" altLang="en-US" dirty="0"/>
                </a:p>
              </p:txBody>
            </p:sp>
          </p:grpSp>
          <p:cxnSp>
            <p:nvCxnSpPr>
              <p:cNvPr id="81" name="연결선: 구부러짐 80"/>
              <p:cNvCxnSpPr>
                <a:stCxn id="85" idx="3"/>
                <a:endCxn id="83" idx="3"/>
              </p:cNvCxnSpPr>
              <p:nvPr/>
            </p:nvCxnSpPr>
            <p:spPr>
              <a:xfrm flipH="1">
                <a:off x="3147790" y="3650076"/>
                <a:ext cx="208527" cy="1060816"/>
              </a:xfrm>
              <a:prstGeom prst="curvedConnector3">
                <a:avLst>
                  <a:gd name="adj1" fmla="val -109626"/>
                </a:avLst>
              </a:prstGeom>
              <a:ln w="698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연결선: 꺾임 87"/>
            <p:cNvCxnSpPr>
              <a:stCxn id="25" idx="3"/>
              <a:endCxn id="85" idx="1"/>
            </p:cNvCxnSpPr>
            <p:nvPr/>
          </p:nvCxnSpPr>
          <p:spPr>
            <a:xfrm flipV="1">
              <a:off x="5871803" y="4307376"/>
              <a:ext cx="1776449" cy="1005017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7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계발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예상 스크린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범위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90000"/>
                  </a:schemeClr>
                </a:solidFill>
              </a:rPr>
              <a:t>계발 일정</a:t>
            </a:r>
            <a:endParaRPr lang="en-US" altLang="ko-KR" sz="2000" b="1" dirty="0">
              <a:solidFill>
                <a:schemeClr val="lt1">
                  <a:alpha val="9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40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71081" y="2336871"/>
            <a:ext cx="2544843" cy="2306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리소스 추출</a:t>
            </a:r>
            <a:endParaRPr lang="en-US" altLang="ko-KR" sz="2000" b="1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소방 용품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캐릭터 모션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소방차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화재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가구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집</a:t>
            </a:r>
            <a:r>
              <a:rPr lang="en-US" altLang="ko-KR" sz="1100" b="1" dirty="0"/>
              <a:t>)</a:t>
            </a:r>
          </a:p>
          <a:p>
            <a:pPr algn="ctr"/>
            <a:r>
              <a:rPr lang="ko-KR" altLang="en-US" sz="2000" b="1" dirty="0"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기획서 재검토</a:t>
            </a:r>
            <a:endParaRPr lang="en-US" altLang="ko-KR" sz="2000" b="1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1000" b="1" dirty="0"/>
              <a:t>(</a:t>
            </a:r>
            <a:r>
              <a:rPr lang="ko-KR" altLang="en-US" sz="1000" b="1" dirty="0"/>
              <a:t>출동 준비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진압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6" name="타원 5"/>
          <p:cNvSpPr/>
          <p:nvPr/>
        </p:nvSpPr>
        <p:spPr>
          <a:xfrm>
            <a:off x="2948123" y="4478213"/>
            <a:ext cx="2297341" cy="2306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맵 툴 제작</a:t>
            </a:r>
            <a:endParaRPr lang="en-US" altLang="ko-KR" b="1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1100" b="1" dirty="0">
                <a:effectLst/>
              </a:rPr>
              <a:t>(</a:t>
            </a:r>
            <a:r>
              <a:rPr lang="ko-KR" altLang="en-US" sz="1100" b="1" dirty="0">
                <a:effectLst/>
              </a:rPr>
              <a:t>건물 충돌</a:t>
            </a:r>
            <a:r>
              <a:rPr lang="en-US" altLang="ko-KR" sz="1100" b="1" dirty="0">
                <a:effectLst/>
              </a:rPr>
              <a:t>, </a:t>
            </a:r>
            <a:r>
              <a:rPr lang="ko-KR" altLang="en-US" sz="1100" b="1" dirty="0">
                <a:effectLst/>
              </a:rPr>
              <a:t>가구 충돌</a:t>
            </a:r>
            <a:r>
              <a:rPr lang="en-US" altLang="ko-KR" sz="1100" b="1" dirty="0">
                <a:effectLst/>
              </a:rPr>
              <a:t>)</a:t>
            </a:r>
            <a:endParaRPr lang="ko-KR" altLang="en-US" sz="1100" b="1" dirty="0">
              <a:effectLst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621152" y="2336872"/>
            <a:ext cx="2297341" cy="2306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충돌 체크</a:t>
            </a:r>
            <a:endParaRPr lang="en-US" altLang="ko-KR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불</a:t>
            </a:r>
            <a:r>
              <a:rPr lang="en-US" altLang="ko-KR" sz="1100" dirty="0"/>
              <a:t>, </a:t>
            </a:r>
            <a:r>
              <a:rPr lang="ko-KR" altLang="en-US" sz="1100" dirty="0"/>
              <a:t>소화용품 충돌</a:t>
            </a:r>
            <a:r>
              <a:rPr lang="en-US" altLang="ko-KR" sz="1100" dirty="0"/>
              <a:t>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322447" y="3994642"/>
            <a:ext cx="1569572" cy="16368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실행</a:t>
            </a:r>
            <a:endParaRPr lang="en-US" altLang="ko-KR" dirty="0">
              <a:effectLst>
                <a:glow rad="381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dirty="0">
                <a:effectLst>
                  <a:glow rad="38100">
                    <a:schemeClr val="tx1">
                      <a:alpha val="40000"/>
                    </a:schemeClr>
                  </a:glow>
                </a:effectLst>
              </a:rPr>
              <a:t>오류검토</a:t>
            </a:r>
          </a:p>
        </p:txBody>
      </p:sp>
      <p:cxnSp>
        <p:nvCxnSpPr>
          <p:cNvPr id="9" name="연결선: 구부러짐 8"/>
          <p:cNvCxnSpPr>
            <a:stCxn id="4" idx="3"/>
            <a:endCxn id="6" idx="2"/>
          </p:cNvCxnSpPr>
          <p:nvPr/>
        </p:nvCxnSpPr>
        <p:spPr>
          <a:xfrm rot="16200000" flipH="1">
            <a:off x="1233011" y="3916359"/>
            <a:ext cx="1325866" cy="2104358"/>
          </a:xfrm>
          <a:prstGeom prst="curvedConnector2">
            <a:avLst/>
          </a:prstGeom>
          <a:ln w="635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/>
          <p:cNvCxnSpPr>
            <a:stCxn id="6" idx="7"/>
            <a:endCxn id="7" idx="1"/>
          </p:cNvCxnSpPr>
          <p:nvPr/>
        </p:nvCxnSpPr>
        <p:spPr>
          <a:xfrm rot="5400000" flipH="1" flipV="1">
            <a:off x="4862638" y="2721042"/>
            <a:ext cx="2141341" cy="2048564"/>
          </a:xfrm>
          <a:prstGeom prst="curvedConnector3">
            <a:avLst>
              <a:gd name="adj1" fmla="val 104551"/>
            </a:avLst>
          </a:prstGeom>
          <a:ln w="635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/>
          <p:cNvCxnSpPr>
            <a:stCxn id="7" idx="5"/>
            <a:endCxn id="8" idx="2"/>
          </p:cNvCxnSpPr>
          <p:nvPr/>
        </p:nvCxnSpPr>
        <p:spPr>
          <a:xfrm rot="16200000" flipH="1">
            <a:off x="9198526" y="3689135"/>
            <a:ext cx="507450" cy="1740392"/>
          </a:xfrm>
          <a:prstGeom prst="curvedConnector2">
            <a:avLst/>
          </a:prstGeom>
          <a:ln w="635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6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520039" y="438150"/>
            <a:ext cx="1671961" cy="173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게임 컨셉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예상 스크린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범위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40000"/>
                  </a:schemeClr>
                </a:solidFill>
              </a:rPr>
              <a:t>계발 일정</a:t>
            </a:r>
            <a:endParaRPr lang="en-US" altLang="ko-KR" sz="2000" b="1" dirty="0">
              <a:solidFill>
                <a:schemeClr val="lt1">
                  <a:alpha val="4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lt1">
                    <a:alpha val="90000"/>
                  </a:schemeClr>
                </a:solidFill>
              </a:rPr>
              <a:t>차체 평가</a:t>
            </a:r>
            <a:endParaRPr lang="ko-KR" altLang="en-US" dirty="0">
              <a:solidFill>
                <a:schemeClr val="lt1">
                  <a:alpha val="9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13063"/>
              </p:ext>
            </p:extLst>
          </p:nvPr>
        </p:nvGraphicFramePr>
        <p:xfrm>
          <a:off x="1965960" y="2336873"/>
          <a:ext cx="8622792" cy="38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6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879532" y="2215067"/>
            <a:ext cx="4531294" cy="2337884"/>
          </a:xfrm>
        </p:spPr>
        <p:txBody>
          <a:bodyPr>
            <a:normAutofit/>
          </a:bodyPr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www.pinterest.com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pixabay.com/</a:t>
            </a:r>
          </a:p>
          <a:p>
            <a:r>
              <a:rPr lang="en-US" altLang="ko-KR" dirty="0">
                <a:hlinkClick r:id="rId3"/>
              </a:rPr>
              <a:t>koreagov30.tistory.com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31165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1645</TotalTime>
  <Words>315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Trebuchet MS</vt:lpstr>
      <vt:lpstr>베를린</vt:lpstr>
      <vt:lpstr>Fire Fight</vt:lpstr>
      <vt:lpstr>게임 컨셉</vt:lpstr>
      <vt:lpstr>예상 스크린</vt:lpstr>
      <vt:lpstr>예상 스크린</vt:lpstr>
      <vt:lpstr>계발 범위</vt:lpstr>
      <vt:lpstr>계발 일정</vt:lpstr>
      <vt:lpstr>자체 평가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석상현</dc:creator>
  <cp:lastModifiedBy>석상현</cp:lastModifiedBy>
  <cp:revision>41</cp:revision>
  <dcterms:created xsi:type="dcterms:W3CDTF">2016-09-19T03:06:20Z</dcterms:created>
  <dcterms:modified xsi:type="dcterms:W3CDTF">2016-09-20T14:45:54Z</dcterms:modified>
</cp:coreProperties>
</file>